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5"/>
  </p:notesMasterIdLst>
  <p:handoutMasterIdLst>
    <p:handoutMasterId r:id="rId156"/>
  </p:handoutMasterIdLst>
  <p:sldIdLst>
    <p:sldId id="303" r:id="rId2"/>
    <p:sldId id="395" r:id="rId3"/>
    <p:sldId id="547" r:id="rId4"/>
    <p:sldId id="427" r:id="rId5"/>
    <p:sldId id="366" r:id="rId6"/>
    <p:sldId id="424" r:id="rId7"/>
    <p:sldId id="428" r:id="rId8"/>
    <p:sldId id="368" r:id="rId9"/>
    <p:sldId id="425" r:id="rId10"/>
    <p:sldId id="369" r:id="rId11"/>
    <p:sldId id="367" r:id="rId12"/>
    <p:sldId id="370" r:id="rId13"/>
    <p:sldId id="426" r:id="rId14"/>
    <p:sldId id="430" r:id="rId15"/>
    <p:sldId id="734" r:id="rId16"/>
    <p:sldId id="732" r:id="rId17"/>
    <p:sldId id="733" r:id="rId18"/>
    <p:sldId id="735" r:id="rId19"/>
    <p:sldId id="431" r:id="rId20"/>
    <p:sldId id="548" r:id="rId21"/>
    <p:sldId id="375" r:id="rId22"/>
    <p:sldId id="448" r:id="rId23"/>
    <p:sldId id="449" r:id="rId24"/>
    <p:sldId id="267" r:id="rId25"/>
    <p:sldId id="378" r:id="rId26"/>
    <p:sldId id="731" r:id="rId27"/>
    <p:sldId id="429" r:id="rId28"/>
    <p:sldId id="450" r:id="rId29"/>
    <p:sldId id="451" r:id="rId30"/>
    <p:sldId id="379" r:id="rId31"/>
    <p:sldId id="736" r:id="rId32"/>
    <p:sldId id="737" r:id="rId33"/>
    <p:sldId id="738" r:id="rId34"/>
    <p:sldId id="533" r:id="rId35"/>
    <p:sldId id="534" r:id="rId36"/>
    <p:sldId id="441" r:id="rId37"/>
    <p:sldId id="739" r:id="rId38"/>
    <p:sldId id="740" r:id="rId39"/>
    <p:sldId id="380" r:id="rId40"/>
    <p:sldId id="440" r:id="rId41"/>
    <p:sldId id="535" r:id="rId42"/>
    <p:sldId id="442" r:id="rId43"/>
    <p:sldId id="741" r:id="rId44"/>
    <p:sldId id="742" r:id="rId45"/>
    <p:sldId id="754" r:id="rId46"/>
    <p:sldId id="444" r:id="rId47"/>
    <p:sldId id="743" r:id="rId48"/>
    <p:sldId id="755" r:id="rId49"/>
    <p:sldId id="749" r:id="rId50"/>
    <p:sldId id="748" r:id="rId51"/>
    <p:sldId id="744" r:id="rId52"/>
    <p:sldId id="446" r:id="rId53"/>
    <p:sldId id="445" r:id="rId54"/>
    <p:sldId id="382" r:id="rId55"/>
    <p:sldId id="746" r:id="rId56"/>
    <p:sldId id="747" r:id="rId57"/>
    <p:sldId id="536" r:id="rId58"/>
    <p:sldId id="756" r:id="rId59"/>
    <p:sldId id="767" r:id="rId60"/>
    <p:sldId id="384" r:id="rId61"/>
    <p:sldId id="757" r:id="rId62"/>
    <p:sldId id="385" r:id="rId63"/>
    <p:sldId id="751" r:id="rId64"/>
    <p:sldId id="537" r:id="rId65"/>
    <p:sldId id="386" r:id="rId66"/>
    <p:sldId id="766" r:id="rId67"/>
    <p:sldId id="752" r:id="rId68"/>
    <p:sldId id="447" r:id="rId69"/>
    <p:sldId id="758" r:id="rId70"/>
    <p:sldId id="760" r:id="rId71"/>
    <p:sldId id="761" r:id="rId72"/>
    <p:sldId id="453" r:id="rId73"/>
    <p:sldId id="454" r:id="rId74"/>
    <p:sldId id="455" r:id="rId75"/>
    <p:sldId id="538" r:id="rId76"/>
    <p:sldId id="753" r:id="rId77"/>
    <p:sldId id="539" r:id="rId78"/>
    <p:sldId id="768" r:id="rId79"/>
    <p:sldId id="456" r:id="rId80"/>
    <p:sldId id="457" r:id="rId81"/>
    <p:sldId id="762" r:id="rId82"/>
    <p:sldId id="458" r:id="rId83"/>
    <p:sldId id="459" r:id="rId84"/>
    <p:sldId id="460" r:id="rId85"/>
    <p:sldId id="769" r:id="rId86"/>
    <p:sldId id="461" r:id="rId87"/>
    <p:sldId id="763" r:id="rId88"/>
    <p:sldId id="770" r:id="rId89"/>
    <p:sldId id="462" r:id="rId90"/>
    <p:sldId id="540" r:id="rId91"/>
    <p:sldId id="463" r:id="rId92"/>
    <p:sldId id="542" r:id="rId93"/>
    <p:sldId id="764" r:id="rId94"/>
    <p:sldId id="543" r:id="rId95"/>
    <p:sldId id="544" r:id="rId96"/>
    <p:sldId id="545" r:id="rId97"/>
    <p:sldId id="546" r:id="rId98"/>
    <p:sldId id="467" r:id="rId99"/>
    <p:sldId id="654" r:id="rId100"/>
    <p:sldId id="468" r:id="rId101"/>
    <p:sldId id="469" r:id="rId102"/>
    <p:sldId id="662" r:id="rId103"/>
    <p:sldId id="470" r:id="rId104"/>
    <p:sldId id="765" r:id="rId105"/>
    <p:sldId id="657" r:id="rId106"/>
    <p:sldId id="658" r:id="rId107"/>
    <p:sldId id="471" r:id="rId108"/>
    <p:sldId id="472" r:id="rId109"/>
    <p:sldId id="659" r:id="rId110"/>
    <p:sldId id="473" r:id="rId111"/>
    <p:sldId id="474" r:id="rId112"/>
    <p:sldId id="475" r:id="rId113"/>
    <p:sldId id="476" r:id="rId114"/>
    <p:sldId id="477" r:id="rId115"/>
    <p:sldId id="663" r:id="rId116"/>
    <p:sldId id="478" r:id="rId117"/>
    <p:sldId id="664" r:id="rId118"/>
    <p:sldId id="479" r:id="rId119"/>
    <p:sldId id="710" r:id="rId120"/>
    <p:sldId id="728" r:id="rId121"/>
    <p:sldId id="729" r:id="rId122"/>
    <p:sldId id="712" r:id="rId123"/>
    <p:sldId id="771" r:id="rId124"/>
    <p:sldId id="713" r:id="rId125"/>
    <p:sldId id="714" r:id="rId126"/>
    <p:sldId id="715" r:id="rId127"/>
    <p:sldId id="716" r:id="rId128"/>
    <p:sldId id="717" r:id="rId129"/>
    <p:sldId id="730" r:id="rId130"/>
    <p:sldId id="718" r:id="rId131"/>
    <p:sldId id="719" r:id="rId132"/>
    <p:sldId id="772" r:id="rId133"/>
    <p:sldId id="721" r:id="rId134"/>
    <p:sldId id="724" r:id="rId135"/>
    <p:sldId id="725" r:id="rId136"/>
    <p:sldId id="726" r:id="rId137"/>
    <p:sldId id="727" r:id="rId138"/>
    <p:sldId id="498" r:id="rId139"/>
    <p:sldId id="499" r:id="rId140"/>
    <p:sldId id="494" r:id="rId141"/>
    <p:sldId id="496" r:id="rId142"/>
    <p:sldId id="500" r:id="rId143"/>
    <p:sldId id="502" r:id="rId144"/>
    <p:sldId id="503" r:id="rId145"/>
    <p:sldId id="505" r:id="rId146"/>
    <p:sldId id="506" r:id="rId147"/>
    <p:sldId id="507" r:id="rId148"/>
    <p:sldId id="773" r:id="rId149"/>
    <p:sldId id="508" r:id="rId150"/>
    <p:sldId id="665" r:id="rId151"/>
    <p:sldId id="509" r:id="rId152"/>
    <p:sldId id="356" r:id="rId153"/>
    <p:sldId id="774" r:id="rId154"/>
  </p:sldIdLst>
  <p:sldSz cx="9144000" cy="5143500" type="screen16x9"/>
  <p:notesSz cx="6858000" cy="9144000"/>
  <p:custDataLst>
    <p:tags r:id="rId157"/>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1690" userDrawn="1">
          <p15:clr>
            <a:srgbClr val="A4A3A4"/>
          </p15:clr>
        </p15:guide>
        <p15:guide id="2"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1D4999"/>
    <a:srgbClr val="213F7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312"/>
  </p:normalViewPr>
  <p:slideViewPr>
    <p:cSldViewPr showGuides="1">
      <p:cViewPr varScale="1">
        <p:scale>
          <a:sx n="209" d="100"/>
          <a:sy n="209" d="100"/>
        </p:scale>
        <p:origin x="108" y="124"/>
      </p:cViewPr>
      <p:guideLst>
        <p:guide orient="horz" pos="1690"/>
        <p:guide pos="2878"/>
      </p:guideLst>
    </p:cSldViewPr>
  </p:slid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053FABB-D922-47E7-B7E6-2217365BF812}" type="doc">
      <dgm:prSet loTypeId="urn:microsoft.com/office/officeart/2005/8/layout/vList6" loCatId="list" qsTypeId="urn:microsoft.com/office/officeart/2005/8/quickstyle/simple1#1" qsCatId="simple" csTypeId="urn:microsoft.com/office/officeart/2005/8/colors/accent1_2#1" csCatId="accent1" phldr="1"/>
      <dgm:spPr/>
      <dgm:t>
        <a:bodyPr/>
        <a:lstStyle/>
        <a:p>
          <a:endParaRPr lang="zh-CN" altLang="en-US"/>
        </a:p>
      </dgm:t>
    </dgm:pt>
    <dgm:pt modelId="{61E8738B-461A-402D-B5C0-A63BFC7EC31B}">
      <dgm:prSet phldrT="[文本]"/>
      <dgm:spPr/>
      <dgm:t>
        <a:bodyPr/>
        <a:lstStyle/>
        <a:p>
          <a:r>
            <a:rPr lang="zh-CN" altLang="en-US" dirty="0"/>
            <a:t>算法思想</a:t>
          </a:r>
        </a:p>
      </dgm:t>
    </dgm:pt>
    <dgm:pt modelId="{72026611-DF55-42FC-AF88-9F556C96037B}" type="parTrans" cxnId="{97187322-CFC8-4799-94BE-81BA0021BA5E}">
      <dgm:prSet/>
      <dgm:spPr/>
      <dgm:t>
        <a:bodyPr/>
        <a:lstStyle/>
        <a:p>
          <a:endParaRPr lang="zh-CN" altLang="en-US"/>
        </a:p>
      </dgm:t>
    </dgm:pt>
    <dgm:pt modelId="{901341C2-B753-4107-B0CB-9DE595931764}" type="sibTrans" cxnId="{97187322-CFC8-4799-94BE-81BA0021BA5E}">
      <dgm:prSet/>
      <dgm:spPr/>
      <dgm:t>
        <a:bodyPr/>
        <a:lstStyle/>
        <a:p>
          <a:endParaRPr lang="zh-CN" altLang="en-US"/>
        </a:p>
      </dgm:t>
    </dgm:pt>
    <dgm:pt modelId="{3EBCD759-0E5F-4F4F-AE92-8D183E38B803}">
      <dgm:prSet phldrT="[文本]" custT="1"/>
      <dgm:spPr/>
      <dgm:t>
        <a:bodyPr/>
        <a:lstStyle/>
        <a:p>
          <a:r>
            <a:rPr lang="zh-CN" altLang="en-US" sz="1400" dirty="0"/>
            <a:t>系统将按照作业</a:t>
          </a:r>
          <a:r>
            <a:rPr lang="en-US" altLang="zh-CN" sz="1400" dirty="0"/>
            <a:t>/</a:t>
          </a:r>
          <a:r>
            <a:rPr lang="zh-CN" altLang="en-US" sz="1400" dirty="0"/>
            <a:t>进程到达的先后次序来进行调度，或者说它是优先考虑在系统中等待时间最长的作业</a:t>
          </a:r>
          <a:r>
            <a:rPr lang="en-US" altLang="zh-CN" sz="1400" dirty="0"/>
            <a:t>/</a:t>
          </a:r>
          <a:r>
            <a:rPr lang="zh-CN" altLang="en-US" sz="1400" dirty="0"/>
            <a:t>进程。</a:t>
          </a:r>
        </a:p>
      </dgm:t>
    </dgm:pt>
    <dgm:pt modelId="{DBCECDDF-A132-4028-B390-DFA8DEA05F14}" type="parTrans" cxnId="{47D3E7F5-463A-4D6E-A536-2A64005F6254}">
      <dgm:prSet/>
      <dgm:spPr/>
      <dgm:t>
        <a:bodyPr/>
        <a:lstStyle/>
        <a:p>
          <a:endParaRPr lang="zh-CN" altLang="en-US"/>
        </a:p>
      </dgm:t>
    </dgm:pt>
    <dgm:pt modelId="{70186B85-2913-4491-93CF-1599E6B0016E}" type="sibTrans" cxnId="{47D3E7F5-463A-4D6E-A536-2A64005F6254}">
      <dgm:prSet/>
      <dgm:spPr/>
      <dgm:t>
        <a:bodyPr/>
        <a:lstStyle/>
        <a:p>
          <a:endParaRPr lang="zh-CN" altLang="en-US"/>
        </a:p>
      </dgm:t>
    </dgm:pt>
    <dgm:pt modelId="{A568082A-7073-40D5-A524-E76DE540BD45}">
      <dgm:prSet/>
      <dgm:spPr/>
      <dgm:t>
        <a:bodyPr/>
        <a:lstStyle/>
        <a:p>
          <a:r>
            <a:rPr lang="zh-CN" altLang="en-US" dirty="0"/>
            <a:t>算法规则</a:t>
          </a:r>
        </a:p>
      </dgm:t>
    </dgm:pt>
    <dgm:pt modelId="{3D89CA32-243C-4048-AF5E-B409292253D3}" type="parTrans" cxnId="{F768AC4B-1381-4108-BDE1-D228380F7B54}">
      <dgm:prSet/>
      <dgm:spPr/>
      <dgm:t>
        <a:bodyPr/>
        <a:lstStyle/>
        <a:p>
          <a:endParaRPr lang="zh-CN" altLang="en-US"/>
        </a:p>
      </dgm:t>
    </dgm:pt>
    <dgm:pt modelId="{F253B821-A744-48B0-94F9-554702211E1A}" type="sibTrans" cxnId="{F768AC4B-1381-4108-BDE1-D228380F7B54}">
      <dgm:prSet/>
      <dgm:spPr/>
      <dgm:t>
        <a:bodyPr/>
        <a:lstStyle/>
        <a:p>
          <a:endParaRPr lang="zh-CN" altLang="en-US"/>
        </a:p>
      </dgm:t>
    </dgm:pt>
    <dgm:pt modelId="{E955D58C-3AB7-49A4-8114-0171EFDADAE7}">
      <dgm:prSet custT="1"/>
      <dgm:spPr/>
      <dgm:t>
        <a:bodyPr/>
        <a:lstStyle/>
        <a:p>
          <a:r>
            <a:rPr lang="zh-CN" altLang="en-US" sz="1600" dirty="0"/>
            <a:t>按照作业</a:t>
          </a:r>
          <a:r>
            <a:rPr lang="en-US" altLang="en-US" sz="1600" dirty="0"/>
            <a:t>/</a:t>
          </a:r>
          <a:r>
            <a:rPr lang="zh-CN" altLang="en-US" sz="1600" dirty="0"/>
            <a:t>进程到达的先后顺序进行服务</a:t>
          </a:r>
        </a:p>
      </dgm:t>
    </dgm:pt>
    <dgm:pt modelId="{EF2FDD4B-B4B7-49CC-82C8-037017775622}" type="parTrans" cxnId="{3A279B6A-3315-4A8E-8BC3-ACBB58B63304}">
      <dgm:prSet/>
      <dgm:spPr/>
      <dgm:t>
        <a:bodyPr/>
        <a:lstStyle/>
        <a:p>
          <a:endParaRPr lang="zh-CN" altLang="en-US"/>
        </a:p>
      </dgm:t>
    </dgm:pt>
    <dgm:pt modelId="{43D81696-4D6B-4120-A340-D6E0DD596FD6}" type="sibTrans" cxnId="{3A279B6A-3315-4A8E-8BC3-ACBB58B63304}">
      <dgm:prSet/>
      <dgm:spPr/>
      <dgm:t>
        <a:bodyPr/>
        <a:lstStyle/>
        <a:p>
          <a:endParaRPr lang="zh-CN" altLang="en-US"/>
        </a:p>
      </dgm:t>
    </dgm:pt>
    <dgm:pt modelId="{CB6CC6A5-93B8-4DC0-BEAC-67415E2B921B}">
      <dgm:prSet/>
      <dgm:spPr/>
      <dgm:t>
        <a:bodyPr/>
        <a:lstStyle/>
        <a:p>
          <a:r>
            <a:rPr lang="zh-CN" altLang="en-US" dirty="0"/>
            <a:t>作业</a:t>
          </a:r>
          <a:r>
            <a:rPr lang="en-US" altLang="zh-CN" dirty="0"/>
            <a:t>/</a:t>
          </a:r>
          <a:r>
            <a:rPr lang="zh-CN" altLang="en-US" dirty="0"/>
            <a:t>进程</a:t>
          </a:r>
        </a:p>
      </dgm:t>
    </dgm:pt>
    <dgm:pt modelId="{4BE47083-73AD-4E6C-914F-AA2F7CEEBD18}" type="parTrans" cxnId="{4578A00F-188C-4550-821F-7898EF6F1F34}">
      <dgm:prSet/>
      <dgm:spPr/>
      <dgm:t>
        <a:bodyPr/>
        <a:lstStyle/>
        <a:p>
          <a:endParaRPr lang="zh-CN" altLang="en-US"/>
        </a:p>
      </dgm:t>
    </dgm:pt>
    <dgm:pt modelId="{F6BEFA01-3C17-4ECE-9856-344D75AF2513}" type="sibTrans" cxnId="{4578A00F-188C-4550-821F-7898EF6F1F34}">
      <dgm:prSet/>
      <dgm:spPr/>
      <dgm:t>
        <a:bodyPr/>
        <a:lstStyle/>
        <a:p>
          <a:endParaRPr lang="zh-CN" altLang="en-US"/>
        </a:p>
      </dgm:t>
    </dgm:pt>
    <dgm:pt modelId="{075E651B-D888-4CD2-B896-0CC2C1A90742}">
      <dgm:prSet custT="1"/>
      <dgm:spPr/>
      <dgm:t>
        <a:bodyPr/>
        <a:lstStyle/>
        <a:p>
          <a:r>
            <a:rPr lang="zh-CN" altLang="en-US" sz="1400" dirty="0"/>
            <a:t>用于作业调度时，考虑的作业先后到达后备队列的顺序</a:t>
          </a:r>
        </a:p>
      </dgm:t>
    </dgm:pt>
    <dgm:pt modelId="{EC854382-9CEC-4BD6-9A1F-71C8E8E358E4}" type="parTrans" cxnId="{2DE03DDC-BDEF-412F-90F0-AF3086A57608}">
      <dgm:prSet/>
      <dgm:spPr/>
      <dgm:t>
        <a:bodyPr/>
        <a:lstStyle/>
        <a:p>
          <a:endParaRPr lang="zh-CN" altLang="en-US"/>
        </a:p>
      </dgm:t>
    </dgm:pt>
    <dgm:pt modelId="{D1B57FB5-7018-46E6-9F03-40537B800287}" type="sibTrans" cxnId="{2DE03DDC-BDEF-412F-90F0-AF3086A57608}">
      <dgm:prSet/>
      <dgm:spPr/>
      <dgm:t>
        <a:bodyPr/>
        <a:lstStyle/>
        <a:p>
          <a:endParaRPr lang="zh-CN" altLang="en-US"/>
        </a:p>
      </dgm:t>
    </dgm:pt>
    <dgm:pt modelId="{E0119CCF-0B27-4BFE-B464-0A6559B2DC93}">
      <dgm:prSet custT="1"/>
      <dgm:spPr/>
      <dgm:t>
        <a:bodyPr/>
        <a:lstStyle/>
        <a:p>
          <a:r>
            <a:rPr lang="zh-CN" altLang="en-US" sz="1400" dirty="0"/>
            <a:t>考虑进程调度时，考虑的进程先后到达就绪队列的顺序</a:t>
          </a:r>
        </a:p>
      </dgm:t>
    </dgm:pt>
    <dgm:pt modelId="{BEDA4538-DC41-4AC2-A84E-2201704D3E78}" type="parTrans" cxnId="{411B8189-9E5B-4330-A854-D27B9FE5B228}">
      <dgm:prSet/>
      <dgm:spPr/>
      <dgm:t>
        <a:bodyPr/>
        <a:lstStyle/>
        <a:p>
          <a:endParaRPr lang="zh-CN" altLang="en-US"/>
        </a:p>
      </dgm:t>
    </dgm:pt>
    <dgm:pt modelId="{9DF1A35A-811E-4EFA-9645-FC4183D7F899}" type="sibTrans" cxnId="{411B8189-9E5B-4330-A854-D27B9FE5B228}">
      <dgm:prSet/>
      <dgm:spPr/>
      <dgm:t>
        <a:bodyPr/>
        <a:lstStyle/>
        <a:p>
          <a:endParaRPr lang="zh-CN" altLang="en-US"/>
        </a:p>
      </dgm:t>
    </dgm:pt>
    <dgm:pt modelId="{45F94D70-871D-4305-A46E-5605E5B8F6DB}">
      <dgm:prSet/>
      <dgm:spPr/>
      <dgm:t>
        <a:bodyPr/>
        <a:lstStyle/>
        <a:p>
          <a:r>
            <a:rPr lang="zh-CN" altLang="en-US" dirty="0"/>
            <a:t>是否可抢占</a:t>
          </a:r>
        </a:p>
      </dgm:t>
    </dgm:pt>
    <dgm:pt modelId="{B598C282-AABA-429F-B4CE-422AE35C98F4}" type="parTrans" cxnId="{B881B003-005D-4377-B162-D199DA7E7E24}">
      <dgm:prSet/>
      <dgm:spPr/>
      <dgm:t>
        <a:bodyPr/>
        <a:lstStyle/>
        <a:p>
          <a:endParaRPr lang="zh-CN" altLang="en-US"/>
        </a:p>
      </dgm:t>
    </dgm:pt>
    <dgm:pt modelId="{74793198-C6FF-45FF-91B5-764AA687C91F}" type="sibTrans" cxnId="{B881B003-005D-4377-B162-D199DA7E7E24}">
      <dgm:prSet/>
      <dgm:spPr/>
      <dgm:t>
        <a:bodyPr/>
        <a:lstStyle/>
        <a:p>
          <a:endParaRPr lang="zh-CN" altLang="en-US"/>
        </a:p>
      </dgm:t>
    </dgm:pt>
    <dgm:pt modelId="{6871B9EA-BC84-464A-A1B1-3C5D1965FFEC}">
      <dgm:prSet phldr="0" custT="1"/>
      <dgm:spPr/>
      <dgm:t>
        <a:bodyPr vert="horz" wrap="square"/>
        <a:lstStyle/>
        <a:p>
          <a:pPr>
            <a:lnSpc>
              <a:spcPct val="100000"/>
            </a:lnSpc>
            <a:spcBef>
              <a:spcPct val="0"/>
            </a:spcBef>
            <a:spcAft>
              <a:spcPct val="15000"/>
            </a:spcAft>
          </a:pPr>
          <a:r>
            <a:rPr lang="zh-CN" altLang="en-US" sz="1200" dirty="0"/>
            <a:t>不可抢占式</a:t>
          </a:r>
        </a:p>
      </dgm:t>
    </dgm:pt>
    <dgm:pt modelId="{E4021A83-94F2-4008-8CCB-EBBDA2100F13}" type="parTrans" cxnId="{01EA560A-47ED-4567-8D5C-955838C3D7D1}">
      <dgm:prSet/>
      <dgm:spPr/>
      <dgm:t>
        <a:bodyPr/>
        <a:lstStyle/>
        <a:p>
          <a:endParaRPr lang="zh-CN" altLang="en-US"/>
        </a:p>
      </dgm:t>
    </dgm:pt>
    <dgm:pt modelId="{1C574A02-8B2B-4DCD-B2A2-6F208686CF16}" type="sibTrans" cxnId="{01EA560A-47ED-4567-8D5C-955838C3D7D1}">
      <dgm:prSet/>
      <dgm:spPr/>
      <dgm:t>
        <a:bodyPr/>
        <a:lstStyle/>
        <a:p>
          <a:endParaRPr lang="zh-CN" altLang="en-US"/>
        </a:p>
      </dgm:t>
    </dgm:pt>
    <dgm:pt modelId="{8A40CF96-A73E-4634-B15B-DF913919D65B}">
      <dgm:prSet phldr="0" custT="1"/>
      <dgm:spPr/>
      <dgm:t>
        <a:bodyPr vert="horz" wrap="square"/>
        <a:lstStyle/>
        <a:p>
          <a:pPr>
            <a:lnSpc>
              <a:spcPct val="100000"/>
            </a:lnSpc>
            <a:spcBef>
              <a:spcPct val="0"/>
            </a:spcBef>
            <a:spcAft>
              <a:spcPct val="15000"/>
            </a:spcAft>
          </a:pPr>
          <a:endParaRPr sz="6500"/>
        </a:p>
      </dgm:t>
    </dgm:pt>
    <dgm:pt modelId="{F0A6F35B-5749-4E2A-A5B0-B05523958710}" type="parTrans" cxnId="{ACABF6C6-D5C4-4AB0-A0BF-D6608D82A1D0}">
      <dgm:prSet/>
      <dgm:spPr/>
    </dgm:pt>
    <dgm:pt modelId="{860C5472-9D6A-4A80-AE6E-F3001502B8A4}" type="sibTrans" cxnId="{ACABF6C6-D5C4-4AB0-A0BF-D6608D82A1D0}">
      <dgm:prSet/>
      <dgm:spPr/>
    </dgm:pt>
    <dgm:pt modelId="{52206990-3554-4FD1-BCC3-35F5DC749A39}">
      <dgm:prSet phldrT="[文本]"/>
      <dgm:spPr/>
      <dgm:t>
        <a:bodyPr/>
        <a:lstStyle/>
        <a:p>
          <a:r>
            <a:rPr lang="zh-CN" altLang="en-US" dirty="0"/>
            <a:t>优缺点</a:t>
          </a:r>
        </a:p>
      </dgm:t>
    </dgm:pt>
    <dgm:pt modelId="{96345BA1-898F-4A44-B0F7-11101C9F72C9}" type="parTrans" cxnId="{89BA7E99-7BB4-4BDE-9208-4B91B114998F}">
      <dgm:prSet/>
      <dgm:spPr/>
      <dgm:t>
        <a:bodyPr/>
        <a:lstStyle/>
        <a:p>
          <a:endParaRPr lang="zh-CN" altLang="en-US"/>
        </a:p>
      </dgm:t>
    </dgm:pt>
    <dgm:pt modelId="{642DEEA2-84CA-43AE-A5C5-96C882F260DC}" type="sibTrans" cxnId="{89BA7E99-7BB4-4BDE-9208-4B91B114998F}">
      <dgm:prSet/>
      <dgm:spPr/>
      <dgm:t>
        <a:bodyPr/>
        <a:lstStyle/>
        <a:p>
          <a:endParaRPr lang="zh-CN" altLang="en-US"/>
        </a:p>
      </dgm:t>
    </dgm:pt>
    <dgm:pt modelId="{82A9818B-7597-4B3D-9229-A2713A5C1DFC}">
      <dgm:prSet phldrT="[文本]" custT="1"/>
      <dgm:spPr/>
      <dgm:t>
        <a:bodyPr/>
        <a:lstStyle/>
        <a:p>
          <a:r>
            <a:rPr lang="zh-CN" altLang="en-US" sz="1200" dirty="0"/>
            <a:t>有利于长作业（进程）而不利于短作业（进程）</a:t>
          </a:r>
        </a:p>
      </dgm:t>
    </dgm:pt>
    <dgm:pt modelId="{A441392E-1359-4FA5-9F1A-F4FAECF760D3}" type="parTrans" cxnId="{B9016EBF-1298-4771-A207-C8407A685CD6}">
      <dgm:prSet/>
      <dgm:spPr/>
      <dgm:t>
        <a:bodyPr/>
        <a:lstStyle/>
        <a:p>
          <a:endParaRPr lang="zh-CN" altLang="en-US"/>
        </a:p>
      </dgm:t>
    </dgm:pt>
    <dgm:pt modelId="{F4C49A87-FC61-498C-9DCB-0E954E95F47A}" type="sibTrans" cxnId="{B9016EBF-1298-4771-A207-C8407A685CD6}">
      <dgm:prSet/>
      <dgm:spPr/>
      <dgm:t>
        <a:bodyPr/>
        <a:lstStyle/>
        <a:p>
          <a:endParaRPr lang="zh-CN" altLang="en-US"/>
        </a:p>
      </dgm:t>
    </dgm:pt>
    <dgm:pt modelId="{59B4DD7B-3A33-4747-A962-59C9CF7794FE}">
      <dgm:prSet phldrT="[文本]" custT="1"/>
      <dgm:spPr/>
      <dgm:t>
        <a:bodyPr/>
        <a:lstStyle/>
        <a:p>
          <a:r>
            <a:rPr lang="zh-CN" altLang="en-US" sz="1200" dirty="0"/>
            <a:t>有利于</a:t>
          </a:r>
          <a:r>
            <a:rPr lang="en-US" altLang="en-US" sz="1200" dirty="0"/>
            <a:t>CPU</a:t>
          </a:r>
          <a:r>
            <a:rPr lang="zh-CN" altLang="en-US" sz="1200" dirty="0"/>
            <a:t>繁忙型作业（进程）而不利于</a:t>
          </a:r>
          <a:r>
            <a:rPr lang="en-US" altLang="en-US" sz="1200" dirty="0"/>
            <a:t>I/O</a:t>
          </a:r>
          <a:r>
            <a:rPr lang="zh-CN" altLang="en-US" sz="1200" dirty="0"/>
            <a:t>繁忙型作业（进程）</a:t>
          </a:r>
        </a:p>
      </dgm:t>
    </dgm:pt>
    <dgm:pt modelId="{10FB474A-3449-4A7A-8A38-5A8BC850CF21}" type="parTrans" cxnId="{E2B5525B-9FA4-4089-8F91-B7774D8DF55F}">
      <dgm:prSet/>
      <dgm:spPr/>
      <dgm:t>
        <a:bodyPr/>
        <a:lstStyle/>
        <a:p>
          <a:endParaRPr lang="zh-CN" altLang="en-US"/>
        </a:p>
      </dgm:t>
    </dgm:pt>
    <dgm:pt modelId="{6A62652B-4E05-4530-B5B0-CB66F8A6DD75}" type="sibTrans" cxnId="{E2B5525B-9FA4-4089-8F91-B7774D8DF55F}">
      <dgm:prSet/>
      <dgm:spPr/>
      <dgm:t>
        <a:bodyPr/>
        <a:lstStyle/>
        <a:p>
          <a:endParaRPr lang="zh-CN" altLang="en-US"/>
        </a:p>
      </dgm:t>
    </dgm:pt>
    <dgm:pt modelId="{61CCF3E0-CD60-425A-A53F-35E81D6FAEE5}">
      <dgm:prSet phldrT="[文本]" custT="1"/>
      <dgm:spPr/>
      <dgm:t>
        <a:bodyPr/>
        <a:lstStyle/>
        <a:p>
          <a:r>
            <a:rPr lang="zh-CN" altLang="en-US" sz="1200" dirty="0"/>
            <a:t>公平、容易实现，不会导致</a:t>
          </a:r>
          <a:r>
            <a:rPr lang="zh-CN" altLang="en-US" sz="1200" b="1" dirty="0">
              <a:solidFill>
                <a:srgbClr val="FF0000"/>
              </a:solidFill>
            </a:rPr>
            <a:t>饥饿</a:t>
          </a:r>
        </a:p>
      </dgm:t>
    </dgm:pt>
    <dgm:pt modelId="{02C9E9CD-A027-4B94-B5B3-F1808D6A7D65}" type="parTrans" cxnId="{A71394BA-45A1-4612-A2EE-85DCB0996D24}">
      <dgm:prSet/>
      <dgm:spPr/>
      <dgm:t>
        <a:bodyPr/>
        <a:lstStyle/>
        <a:p>
          <a:endParaRPr lang="zh-CN" altLang="en-US"/>
        </a:p>
      </dgm:t>
    </dgm:pt>
    <dgm:pt modelId="{DC166970-B35E-4C04-B85C-CE84AC9185E5}" type="sibTrans" cxnId="{A71394BA-45A1-4612-A2EE-85DCB0996D24}">
      <dgm:prSet/>
      <dgm:spPr/>
      <dgm:t>
        <a:bodyPr/>
        <a:lstStyle/>
        <a:p>
          <a:endParaRPr lang="zh-CN" altLang="en-US"/>
        </a:p>
      </dgm:t>
    </dgm:pt>
    <dgm:pt modelId="{D8325BF4-D973-4D53-B2E2-B10CA3A5BD0E}" type="pres">
      <dgm:prSet presAssocID="{8053FABB-D922-47E7-B7E6-2217365BF812}" presName="Name0" presStyleCnt="0">
        <dgm:presLayoutVars>
          <dgm:dir/>
          <dgm:animLvl val="lvl"/>
          <dgm:resizeHandles/>
        </dgm:presLayoutVars>
      </dgm:prSet>
      <dgm:spPr/>
    </dgm:pt>
    <dgm:pt modelId="{802C0346-6C5B-4FBA-B298-A83B9EE587B2}" type="pres">
      <dgm:prSet presAssocID="{61E8738B-461A-402D-B5C0-A63BFC7EC31B}" presName="linNode" presStyleCnt="0"/>
      <dgm:spPr/>
    </dgm:pt>
    <dgm:pt modelId="{5E596557-06CD-4655-8475-A9142F4F19AD}" type="pres">
      <dgm:prSet presAssocID="{61E8738B-461A-402D-B5C0-A63BFC7EC31B}" presName="parentShp" presStyleLbl="node1" presStyleIdx="0" presStyleCnt="5" custLinFactNeighborX="-7092" custLinFactNeighborY="-185">
        <dgm:presLayoutVars>
          <dgm:bulletEnabled val="1"/>
        </dgm:presLayoutVars>
      </dgm:prSet>
      <dgm:spPr/>
    </dgm:pt>
    <dgm:pt modelId="{778BB143-27A3-4A65-86CC-E4BFABA94197}" type="pres">
      <dgm:prSet presAssocID="{61E8738B-461A-402D-B5C0-A63BFC7EC31B}" presName="childShp" presStyleLbl="bgAccFollowNode1" presStyleIdx="0" presStyleCnt="5">
        <dgm:presLayoutVars>
          <dgm:bulletEnabled val="1"/>
        </dgm:presLayoutVars>
      </dgm:prSet>
      <dgm:spPr/>
    </dgm:pt>
    <dgm:pt modelId="{1F8E51E1-02EB-4743-B4AE-B0A2D0FCBA05}" type="pres">
      <dgm:prSet presAssocID="{901341C2-B753-4107-B0CB-9DE595931764}" presName="spacing" presStyleCnt="0"/>
      <dgm:spPr/>
    </dgm:pt>
    <dgm:pt modelId="{56274317-9C81-48E0-8BC8-D0252F55A93D}" type="pres">
      <dgm:prSet presAssocID="{A568082A-7073-40D5-A524-E76DE540BD45}" presName="linNode" presStyleCnt="0"/>
      <dgm:spPr/>
    </dgm:pt>
    <dgm:pt modelId="{458BA8F7-3C2E-4CB3-8945-DBCE5E3C4D25}" type="pres">
      <dgm:prSet presAssocID="{A568082A-7073-40D5-A524-E76DE540BD45}" presName="parentShp" presStyleLbl="node1" presStyleIdx="1" presStyleCnt="5">
        <dgm:presLayoutVars>
          <dgm:bulletEnabled val="1"/>
        </dgm:presLayoutVars>
      </dgm:prSet>
      <dgm:spPr/>
    </dgm:pt>
    <dgm:pt modelId="{A2150B5F-27B7-42D3-8799-3649D5493DC6}" type="pres">
      <dgm:prSet presAssocID="{A568082A-7073-40D5-A524-E76DE540BD45}" presName="childShp" presStyleLbl="bgAccFollowNode1" presStyleIdx="1" presStyleCnt="5">
        <dgm:presLayoutVars>
          <dgm:bulletEnabled val="1"/>
        </dgm:presLayoutVars>
      </dgm:prSet>
      <dgm:spPr/>
    </dgm:pt>
    <dgm:pt modelId="{CEBE2E4B-6367-4C71-822F-8747869FF882}" type="pres">
      <dgm:prSet presAssocID="{F253B821-A744-48B0-94F9-554702211E1A}" presName="spacing" presStyleCnt="0"/>
      <dgm:spPr/>
    </dgm:pt>
    <dgm:pt modelId="{CC29C785-CCF5-4D42-8951-D4BC41577191}" type="pres">
      <dgm:prSet presAssocID="{CB6CC6A5-93B8-4DC0-BEAC-67415E2B921B}" presName="linNode" presStyleCnt="0"/>
      <dgm:spPr/>
    </dgm:pt>
    <dgm:pt modelId="{1297A76C-E1CF-4227-90DE-AB6A28F1D950}" type="pres">
      <dgm:prSet presAssocID="{CB6CC6A5-93B8-4DC0-BEAC-67415E2B921B}" presName="parentShp" presStyleLbl="node1" presStyleIdx="2" presStyleCnt="5">
        <dgm:presLayoutVars>
          <dgm:bulletEnabled val="1"/>
        </dgm:presLayoutVars>
      </dgm:prSet>
      <dgm:spPr/>
    </dgm:pt>
    <dgm:pt modelId="{48A1F826-1865-4A5D-A04A-6F98251773C1}" type="pres">
      <dgm:prSet presAssocID="{CB6CC6A5-93B8-4DC0-BEAC-67415E2B921B}" presName="childShp" presStyleLbl="bgAccFollowNode1" presStyleIdx="2" presStyleCnt="5">
        <dgm:presLayoutVars>
          <dgm:bulletEnabled val="1"/>
        </dgm:presLayoutVars>
      </dgm:prSet>
      <dgm:spPr/>
    </dgm:pt>
    <dgm:pt modelId="{99792894-752C-437E-A259-E8D4059D9E71}" type="pres">
      <dgm:prSet presAssocID="{F6BEFA01-3C17-4ECE-9856-344D75AF2513}" presName="spacing" presStyleCnt="0"/>
      <dgm:spPr/>
    </dgm:pt>
    <dgm:pt modelId="{055DAA07-2BEF-477D-AC10-5F091779CDCF}" type="pres">
      <dgm:prSet presAssocID="{45F94D70-871D-4305-A46E-5605E5B8F6DB}" presName="linNode" presStyleCnt="0"/>
      <dgm:spPr/>
    </dgm:pt>
    <dgm:pt modelId="{5DA637D2-100C-4AAE-8B95-A42EA2C5892F}" type="pres">
      <dgm:prSet presAssocID="{45F94D70-871D-4305-A46E-5605E5B8F6DB}" presName="parentShp" presStyleLbl="node1" presStyleIdx="3" presStyleCnt="5">
        <dgm:presLayoutVars>
          <dgm:bulletEnabled val="1"/>
        </dgm:presLayoutVars>
      </dgm:prSet>
      <dgm:spPr/>
    </dgm:pt>
    <dgm:pt modelId="{0E1C6B8C-0EE9-4E0D-B67F-8EAFB9815839}" type="pres">
      <dgm:prSet presAssocID="{45F94D70-871D-4305-A46E-5605E5B8F6DB}" presName="childShp" presStyleLbl="bgAccFollowNode1" presStyleIdx="3" presStyleCnt="5">
        <dgm:presLayoutVars>
          <dgm:bulletEnabled val="1"/>
        </dgm:presLayoutVars>
      </dgm:prSet>
      <dgm:spPr/>
    </dgm:pt>
    <dgm:pt modelId="{CC900C53-0316-4CD7-9F8A-5DA13F1D4EC3}" type="pres">
      <dgm:prSet presAssocID="{74793198-C6FF-45FF-91B5-764AA687C91F}" presName="spacing" presStyleCnt="0"/>
      <dgm:spPr/>
    </dgm:pt>
    <dgm:pt modelId="{D275AA5F-B048-41EC-8EEC-258788127604}" type="pres">
      <dgm:prSet presAssocID="{52206990-3554-4FD1-BCC3-35F5DC749A39}" presName="linNode" presStyleCnt="0"/>
      <dgm:spPr/>
    </dgm:pt>
    <dgm:pt modelId="{D920E783-7535-45E9-ACC0-63B478B6377C}" type="pres">
      <dgm:prSet presAssocID="{52206990-3554-4FD1-BCC3-35F5DC749A39}" presName="parentShp" presStyleLbl="node1" presStyleIdx="4" presStyleCnt="5" custScaleY="163849">
        <dgm:presLayoutVars>
          <dgm:bulletEnabled val="1"/>
        </dgm:presLayoutVars>
      </dgm:prSet>
      <dgm:spPr/>
    </dgm:pt>
    <dgm:pt modelId="{5A88675D-979E-49B2-B10C-D595F6D43918}" type="pres">
      <dgm:prSet presAssocID="{52206990-3554-4FD1-BCC3-35F5DC749A39}" presName="childShp" presStyleLbl="bgAccFollowNode1" presStyleIdx="4" presStyleCnt="5" custScaleY="156578">
        <dgm:presLayoutVars>
          <dgm:bulletEnabled val="1"/>
        </dgm:presLayoutVars>
      </dgm:prSet>
      <dgm:spPr/>
    </dgm:pt>
  </dgm:ptLst>
  <dgm:cxnLst>
    <dgm:cxn modelId="{B881B003-005D-4377-B162-D199DA7E7E24}" srcId="{8053FABB-D922-47E7-B7E6-2217365BF812}" destId="{45F94D70-871D-4305-A46E-5605E5B8F6DB}" srcOrd="3" destOrd="0" parTransId="{B598C282-AABA-429F-B4CE-422AE35C98F4}" sibTransId="{74793198-C6FF-45FF-91B5-764AA687C91F}"/>
    <dgm:cxn modelId="{01EA560A-47ED-4567-8D5C-955838C3D7D1}" srcId="{45F94D70-871D-4305-A46E-5605E5B8F6DB}" destId="{6871B9EA-BC84-464A-A1B1-3C5D1965FFEC}" srcOrd="0" destOrd="0" parTransId="{E4021A83-94F2-4008-8CCB-EBBDA2100F13}" sibTransId="{1C574A02-8B2B-4DCD-B2A2-6F208686CF16}"/>
    <dgm:cxn modelId="{4578A00F-188C-4550-821F-7898EF6F1F34}" srcId="{8053FABB-D922-47E7-B7E6-2217365BF812}" destId="{CB6CC6A5-93B8-4DC0-BEAC-67415E2B921B}" srcOrd="2" destOrd="0" parTransId="{4BE47083-73AD-4E6C-914F-AA2F7CEEBD18}" sibTransId="{F6BEFA01-3C17-4ECE-9856-344D75AF2513}"/>
    <dgm:cxn modelId="{A14EF613-432B-4396-94A3-4ACB57A60F68}" type="presOf" srcId="{E955D58C-3AB7-49A4-8114-0171EFDADAE7}" destId="{A2150B5F-27B7-42D3-8799-3649D5493DC6}" srcOrd="0" destOrd="0" presId="urn:microsoft.com/office/officeart/2005/8/layout/vList6"/>
    <dgm:cxn modelId="{97187322-CFC8-4799-94BE-81BA0021BA5E}" srcId="{8053FABB-D922-47E7-B7E6-2217365BF812}" destId="{61E8738B-461A-402D-B5C0-A63BFC7EC31B}" srcOrd="0" destOrd="0" parTransId="{72026611-DF55-42FC-AF88-9F556C96037B}" sibTransId="{901341C2-B753-4107-B0CB-9DE595931764}"/>
    <dgm:cxn modelId="{4FD00925-6E7E-4380-BC0C-DBD4DD4E9992}" type="presOf" srcId="{59B4DD7B-3A33-4747-A962-59C9CF7794FE}" destId="{5A88675D-979E-49B2-B10C-D595F6D43918}" srcOrd="0" destOrd="1" presId="urn:microsoft.com/office/officeart/2005/8/layout/vList6"/>
    <dgm:cxn modelId="{23BF2933-6C5B-4BD1-81DC-1D62815FF57D}" type="presOf" srcId="{52206990-3554-4FD1-BCC3-35F5DC749A39}" destId="{D920E783-7535-45E9-ACC0-63B478B6377C}" srcOrd="0" destOrd="0" presId="urn:microsoft.com/office/officeart/2005/8/layout/vList6"/>
    <dgm:cxn modelId="{44871C5B-F16E-4022-A20A-08BD28565607}" type="presOf" srcId="{CB6CC6A5-93B8-4DC0-BEAC-67415E2B921B}" destId="{1297A76C-E1CF-4227-90DE-AB6A28F1D950}" srcOrd="0" destOrd="0" presId="urn:microsoft.com/office/officeart/2005/8/layout/vList6"/>
    <dgm:cxn modelId="{E2B5525B-9FA4-4089-8F91-B7774D8DF55F}" srcId="{52206990-3554-4FD1-BCC3-35F5DC749A39}" destId="{59B4DD7B-3A33-4747-A962-59C9CF7794FE}" srcOrd="1" destOrd="0" parTransId="{10FB474A-3449-4A7A-8A38-5A8BC850CF21}" sibTransId="{6A62652B-4E05-4530-B5B0-CB66F8A6DD75}"/>
    <dgm:cxn modelId="{01CB6248-35FF-4694-AE36-A52EC4F99C93}" type="presOf" srcId="{61E8738B-461A-402D-B5C0-A63BFC7EC31B}" destId="{5E596557-06CD-4655-8475-A9142F4F19AD}" srcOrd="0" destOrd="0" presId="urn:microsoft.com/office/officeart/2005/8/layout/vList6"/>
    <dgm:cxn modelId="{3A279B6A-3315-4A8E-8BC3-ACBB58B63304}" srcId="{A568082A-7073-40D5-A524-E76DE540BD45}" destId="{E955D58C-3AB7-49A4-8114-0171EFDADAE7}" srcOrd="0" destOrd="0" parTransId="{EF2FDD4B-B4B7-49CC-82C8-037017775622}" sibTransId="{43D81696-4D6B-4120-A340-D6E0DD596FD6}"/>
    <dgm:cxn modelId="{F768AC4B-1381-4108-BDE1-D228380F7B54}" srcId="{8053FABB-D922-47E7-B7E6-2217365BF812}" destId="{A568082A-7073-40D5-A524-E76DE540BD45}" srcOrd="1" destOrd="0" parTransId="{3D89CA32-243C-4048-AF5E-B409292253D3}" sibTransId="{F253B821-A744-48B0-94F9-554702211E1A}"/>
    <dgm:cxn modelId="{A8777051-8745-4454-84A6-EFF602D340CC}" type="presOf" srcId="{A568082A-7073-40D5-A524-E76DE540BD45}" destId="{458BA8F7-3C2E-4CB3-8945-DBCE5E3C4D25}" srcOrd="0" destOrd="0" presId="urn:microsoft.com/office/officeart/2005/8/layout/vList6"/>
    <dgm:cxn modelId="{88D87F86-177D-4C12-A995-9893CBF1E62A}" type="presOf" srcId="{3EBCD759-0E5F-4F4F-AE92-8D183E38B803}" destId="{778BB143-27A3-4A65-86CC-E4BFABA94197}" srcOrd="0" destOrd="0" presId="urn:microsoft.com/office/officeart/2005/8/layout/vList6"/>
    <dgm:cxn modelId="{411B8189-9E5B-4330-A854-D27B9FE5B228}" srcId="{CB6CC6A5-93B8-4DC0-BEAC-67415E2B921B}" destId="{E0119CCF-0B27-4BFE-B464-0A6559B2DC93}" srcOrd="1" destOrd="0" parTransId="{BEDA4538-DC41-4AC2-A84E-2201704D3E78}" sibTransId="{9DF1A35A-811E-4EFA-9645-FC4183D7F899}"/>
    <dgm:cxn modelId="{D6117A8C-AA6E-46FB-8DED-60DB7D59CEA1}" type="presOf" srcId="{8A40CF96-A73E-4634-B15B-DF913919D65B}" destId="{0E1C6B8C-0EE9-4E0D-B67F-8EAFB9815839}" srcOrd="0" destOrd="1" presId="urn:microsoft.com/office/officeart/2005/8/layout/vList6"/>
    <dgm:cxn modelId="{89BA7E99-7BB4-4BDE-9208-4B91B114998F}" srcId="{8053FABB-D922-47E7-B7E6-2217365BF812}" destId="{52206990-3554-4FD1-BCC3-35F5DC749A39}" srcOrd="4" destOrd="0" parTransId="{96345BA1-898F-4A44-B0F7-11101C9F72C9}" sibTransId="{642DEEA2-84CA-43AE-A5C5-96C882F260DC}"/>
    <dgm:cxn modelId="{CFAADA9A-34F0-4197-A68B-0BB0A0DF542E}" type="presOf" srcId="{075E651B-D888-4CD2-B896-0CC2C1A90742}" destId="{48A1F826-1865-4A5D-A04A-6F98251773C1}" srcOrd="0" destOrd="0" presId="urn:microsoft.com/office/officeart/2005/8/layout/vList6"/>
    <dgm:cxn modelId="{D4BF03A9-9FBA-4682-A0DA-E41DD2E34318}" type="presOf" srcId="{6871B9EA-BC84-464A-A1B1-3C5D1965FFEC}" destId="{0E1C6B8C-0EE9-4E0D-B67F-8EAFB9815839}" srcOrd="0" destOrd="0" presId="urn:microsoft.com/office/officeart/2005/8/layout/vList6"/>
    <dgm:cxn modelId="{29731FB3-2133-44D6-98CB-BEF93DA60C9E}" type="presOf" srcId="{45F94D70-871D-4305-A46E-5605E5B8F6DB}" destId="{5DA637D2-100C-4AAE-8B95-A42EA2C5892F}" srcOrd="0" destOrd="0" presId="urn:microsoft.com/office/officeart/2005/8/layout/vList6"/>
    <dgm:cxn modelId="{A71394BA-45A1-4612-A2EE-85DCB0996D24}" srcId="{52206990-3554-4FD1-BCC3-35F5DC749A39}" destId="{61CCF3E0-CD60-425A-A53F-35E81D6FAEE5}" srcOrd="2" destOrd="0" parTransId="{02C9E9CD-A027-4B94-B5B3-F1808D6A7D65}" sibTransId="{DC166970-B35E-4C04-B85C-CE84AC9185E5}"/>
    <dgm:cxn modelId="{B9016EBF-1298-4771-A207-C8407A685CD6}" srcId="{52206990-3554-4FD1-BCC3-35F5DC749A39}" destId="{82A9818B-7597-4B3D-9229-A2713A5C1DFC}" srcOrd="0" destOrd="0" parTransId="{A441392E-1359-4FA5-9F1A-F4FAECF760D3}" sibTransId="{F4C49A87-FC61-498C-9DCB-0E954E95F47A}"/>
    <dgm:cxn modelId="{981B23C2-7EFB-4F29-A356-DEE3517480A0}" type="presOf" srcId="{61CCF3E0-CD60-425A-A53F-35E81D6FAEE5}" destId="{5A88675D-979E-49B2-B10C-D595F6D43918}" srcOrd="0" destOrd="2" presId="urn:microsoft.com/office/officeart/2005/8/layout/vList6"/>
    <dgm:cxn modelId="{ACABF6C6-D5C4-4AB0-A0BF-D6608D82A1D0}" srcId="{45F94D70-871D-4305-A46E-5605E5B8F6DB}" destId="{8A40CF96-A73E-4634-B15B-DF913919D65B}" srcOrd="1" destOrd="0" parTransId="{F0A6F35B-5749-4E2A-A5B0-B05523958710}" sibTransId="{860C5472-9D6A-4A80-AE6E-F3001502B8A4}"/>
    <dgm:cxn modelId="{A9BC21D5-47D6-4756-B8D8-8F7B10070C3A}" type="presOf" srcId="{82A9818B-7597-4B3D-9229-A2713A5C1DFC}" destId="{5A88675D-979E-49B2-B10C-D595F6D43918}" srcOrd="0" destOrd="0" presId="urn:microsoft.com/office/officeart/2005/8/layout/vList6"/>
    <dgm:cxn modelId="{2DE03DDC-BDEF-412F-90F0-AF3086A57608}" srcId="{CB6CC6A5-93B8-4DC0-BEAC-67415E2B921B}" destId="{075E651B-D888-4CD2-B896-0CC2C1A90742}" srcOrd="0" destOrd="0" parTransId="{EC854382-9CEC-4BD6-9A1F-71C8E8E358E4}" sibTransId="{D1B57FB5-7018-46E6-9F03-40537B800287}"/>
    <dgm:cxn modelId="{D54D92E7-6A41-44AC-949A-658AFAEA81E7}" type="presOf" srcId="{E0119CCF-0B27-4BFE-B464-0A6559B2DC93}" destId="{48A1F826-1865-4A5D-A04A-6F98251773C1}" srcOrd="0" destOrd="1" presId="urn:microsoft.com/office/officeart/2005/8/layout/vList6"/>
    <dgm:cxn modelId="{C3BAEAF3-B6E1-47B8-B224-3A1CA23E732F}" type="presOf" srcId="{8053FABB-D922-47E7-B7E6-2217365BF812}" destId="{D8325BF4-D973-4D53-B2E2-B10CA3A5BD0E}" srcOrd="0" destOrd="0" presId="urn:microsoft.com/office/officeart/2005/8/layout/vList6"/>
    <dgm:cxn modelId="{47D3E7F5-463A-4D6E-A536-2A64005F6254}" srcId="{61E8738B-461A-402D-B5C0-A63BFC7EC31B}" destId="{3EBCD759-0E5F-4F4F-AE92-8D183E38B803}" srcOrd="0" destOrd="0" parTransId="{DBCECDDF-A132-4028-B390-DFA8DEA05F14}" sibTransId="{70186B85-2913-4491-93CF-1599E6B0016E}"/>
    <dgm:cxn modelId="{288CC3D9-1C79-4521-9759-159C7757B279}" type="presParOf" srcId="{D8325BF4-D973-4D53-B2E2-B10CA3A5BD0E}" destId="{802C0346-6C5B-4FBA-B298-A83B9EE587B2}" srcOrd="0" destOrd="0" presId="urn:microsoft.com/office/officeart/2005/8/layout/vList6"/>
    <dgm:cxn modelId="{50EB54FA-9986-4C64-9B42-060DE7AB8B9A}" type="presParOf" srcId="{802C0346-6C5B-4FBA-B298-A83B9EE587B2}" destId="{5E596557-06CD-4655-8475-A9142F4F19AD}" srcOrd="0" destOrd="0" presId="urn:microsoft.com/office/officeart/2005/8/layout/vList6"/>
    <dgm:cxn modelId="{CDE884AF-CAEC-4543-9944-7AE92031BD3D}" type="presParOf" srcId="{802C0346-6C5B-4FBA-B298-A83B9EE587B2}" destId="{778BB143-27A3-4A65-86CC-E4BFABA94197}" srcOrd="1" destOrd="0" presId="urn:microsoft.com/office/officeart/2005/8/layout/vList6"/>
    <dgm:cxn modelId="{A987A01D-F3FD-4FC2-8C89-127710672599}" type="presParOf" srcId="{D8325BF4-D973-4D53-B2E2-B10CA3A5BD0E}" destId="{1F8E51E1-02EB-4743-B4AE-B0A2D0FCBA05}" srcOrd="1" destOrd="0" presId="urn:microsoft.com/office/officeart/2005/8/layout/vList6"/>
    <dgm:cxn modelId="{838C7774-846E-417A-BBAB-E945E04DE358}" type="presParOf" srcId="{D8325BF4-D973-4D53-B2E2-B10CA3A5BD0E}" destId="{56274317-9C81-48E0-8BC8-D0252F55A93D}" srcOrd="2" destOrd="0" presId="urn:microsoft.com/office/officeart/2005/8/layout/vList6"/>
    <dgm:cxn modelId="{16273B18-26FA-42A8-9893-C13FD182F0B6}" type="presParOf" srcId="{56274317-9C81-48E0-8BC8-D0252F55A93D}" destId="{458BA8F7-3C2E-4CB3-8945-DBCE5E3C4D25}" srcOrd="0" destOrd="0" presId="urn:microsoft.com/office/officeart/2005/8/layout/vList6"/>
    <dgm:cxn modelId="{9884BB9F-EB10-4666-AB22-2AB7C086A58F}" type="presParOf" srcId="{56274317-9C81-48E0-8BC8-D0252F55A93D}" destId="{A2150B5F-27B7-42D3-8799-3649D5493DC6}" srcOrd="1" destOrd="0" presId="urn:microsoft.com/office/officeart/2005/8/layout/vList6"/>
    <dgm:cxn modelId="{964F1C7C-829F-49D3-BF0D-F946261FAEBE}" type="presParOf" srcId="{D8325BF4-D973-4D53-B2E2-B10CA3A5BD0E}" destId="{CEBE2E4B-6367-4C71-822F-8747869FF882}" srcOrd="3" destOrd="0" presId="urn:microsoft.com/office/officeart/2005/8/layout/vList6"/>
    <dgm:cxn modelId="{FD1BC1B3-35F5-46F4-A42F-2AC8EA34C8B4}" type="presParOf" srcId="{D8325BF4-D973-4D53-B2E2-B10CA3A5BD0E}" destId="{CC29C785-CCF5-4D42-8951-D4BC41577191}" srcOrd="4" destOrd="0" presId="urn:microsoft.com/office/officeart/2005/8/layout/vList6"/>
    <dgm:cxn modelId="{A73CD7BB-FCF8-4D53-A012-B55ED823592C}" type="presParOf" srcId="{CC29C785-CCF5-4D42-8951-D4BC41577191}" destId="{1297A76C-E1CF-4227-90DE-AB6A28F1D950}" srcOrd="0" destOrd="0" presId="urn:microsoft.com/office/officeart/2005/8/layout/vList6"/>
    <dgm:cxn modelId="{DD2840A4-D0AD-46DA-BFD1-CF68B9B4B607}" type="presParOf" srcId="{CC29C785-CCF5-4D42-8951-D4BC41577191}" destId="{48A1F826-1865-4A5D-A04A-6F98251773C1}" srcOrd="1" destOrd="0" presId="urn:microsoft.com/office/officeart/2005/8/layout/vList6"/>
    <dgm:cxn modelId="{1C0D335E-A303-44F0-A574-023988B2410E}" type="presParOf" srcId="{D8325BF4-D973-4D53-B2E2-B10CA3A5BD0E}" destId="{99792894-752C-437E-A259-E8D4059D9E71}" srcOrd="5" destOrd="0" presId="urn:microsoft.com/office/officeart/2005/8/layout/vList6"/>
    <dgm:cxn modelId="{1B3D3493-BD5B-4992-91B6-260D23CE09EB}" type="presParOf" srcId="{D8325BF4-D973-4D53-B2E2-B10CA3A5BD0E}" destId="{055DAA07-2BEF-477D-AC10-5F091779CDCF}" srcOrd="6" destOrd="0" presId="urn:microsoft.com/office/officeart/2005/8/layout/vList6"/>
    <dgm:cxn modelId="{7C1BF189-694A-49F3-AC99-378D8402BCAD}" type="presParOf" srcId="{055DAA07-2BEF-477D-AC10-5F091779CDCF}" destId="{5DA637D2-100C-4AAE-8B95-A42EA2C5892F}" srcOrd="0" destOrd="0" presId="urn:microsoft.com/office/officeart/2005/8/layout/vList6"/>
    <dgm:cxn modelId="{4533E5CA-6B03-4529-BF01-EA3C3CBD87E7}" type="presParOf" srcId="{055DAA07-2BEF-477D-AC10-5F091779CDCF}" destId="{0E1C6B8C-0EE9-4E0D-B67F-8EAFB9815839}" srcOrd="1" destOrd="0" presId="urn:microsoft.com/office/officeart/2005/8/layout/vList6"/>
    <dgm:cxn modelId="{E6FF00C0-FED4-4CCF-BE43-05290C3CFB03}" type="presParOf" srcId="{D8325BF4-D973-4D53-B2E2-B10CA3A5BD0E}" destId="{CC900C53-0316-4CD7-9F8A-5DA13F1D4EC3}" srcOrd="7" destOrd="0" presId="urn:microsoft.com/office/officeart/2005/8/layout/vList6"/>
    <dgm:cxn modelId="{BBDFD22B-FCC7-4D77-BB08-43AACBB43870}" type="presParOf" srcId="{D8325BF4-D973-4D53-B2E2-B10CA3A5BD0E}" destId="{D275AA5F-B048-41EC-8EEC-258788127604}" srcOrd="8" destOrd="0" presId="urn:microsoft.com/office/officeart/2005/8/layout/vList6"/>
    <dgm:cxn modelId="{AF417358-09F4-44F1-B0D1-1023AF9D2CBD}" type="presParOf" srcId="{D275AA5F-B048-41EC-8EEC-258788127604}" destId="{D920E783-7535-45E9-ACC0-63B478B6377C}" srcOrd="0" destOrd="0" presId="urn:microsoft.com/office/officeart/2005/8/layout/vList6"/>
    <dgm:cxn modelId="{BA33C49B-C88A-40FC-B1C0-10E706841B98}" type="presParOf" srcId="{D275AA5F-B048-41EC-8EEC-258788127604}" destId="{5A88675D-979E-49B2-B10C-D595F6D4391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53FABB-D922-47E7-B7E6-2217365BF812}" type="doc">
      <dgm:prSet loTypeId="urn:microsoft.com/office/officeart/2005/8/layout/vList6" loCatId="list" qsTypeId="urn:microsoft.com/office/officeart/2005/8/quickstyle/simple1#2" qsCatId="simple" csTypeId="urn:microsoft.com/office/officeart/2005/8/colors/accent1_2#2" csCatId="accent1" phldr="1"/>
      <dgm:spPr/>
      <dgm:t>
        <a:bodyPr/>
        <a:lstStyle/>
        <a:p>
          <a:endParaRPr lang="zh-CN" altLang="en-US"/>
        </a:p>
      </dgm:t>
    </dgm:pt>
    <dgm:pt modelId="{61E8738B-461A-402D-B5C0-A63BFC7EC31B}">
      <dgm:prSet phldrT="[文本]"/>
      <dgm:spPr/>
      <dgm:t>
        <a:bodyPr/>
        <a:lstStyle/>
        <a:p>
          <a:r>
            <a:rPr lang="zh-CN" altLang="en-US" dirty="0"/>
            <a:t>算法思想</a:t>
          </a:r>
        </a:p>
      </dgm:t>
    </dgm:pt>
    <dgm:pt modelId="{72026611-DF55-42FC-AF88-9F556C96037B}" type="parTrans" cxnId="{16EE2B0F-9A10-45F0-A788-28BD1E1C2876}">
      <dgm:prSet/>
      <dgm:spPr/>
      <dgm:t>
        <a:bodyPr/>
        <a:lstStyle/>
        <a:p>
          <a:endParaRPr lang="zh-CN" altLang="en-US"/>
        </a:p>
      </dgm:t>
    </dgm:pt>
    <dgm:pt modelId="{901341C2-B753-4107-B0CB-9DE595931764}" type="sibTrans" cxnId="{16EE2B0F-9A10-45F0-A788-28BD1E1C2876}">
      <dgm:prSet/>
      <dgm:spPr/>
      <dgm:t>
        <a:bodyPr/>
        <a:lstStyle/>
        <a:p>
          <a:endParaRPr lang="zh-CN" altLang="en-US"/>
        </a:p>
      </dgm:t>
    </dgm:pt>
    <dgm:pt modelId="{3EBCD759-0E5F-4F4F-AE92-8D183E38B803}">
      <dgm:prSet phldrT="[文本]" custT="1"/>
      <dgm:spPr/>
      <dgm:t>
        <a:bodyPr/>
        <a:lstStyle/>
        <a:p>
          <a:r>
            <a:rPr lang="zh-CN" altLang="en-US" sz="1400" dirty="0"/>
            <a:t>追求最少的平均等待时间， 最少的平均周转时间、 最少的平均平均带权周转时间。</a:t>
          </a:r>
        </a:p>
      </dgm:t>
    </dgm:pt>
    <dgm:pt modelId="{DBCECDDF-A132-4028-B390-DFA8DEA05F14}" type="parTrans" cxnId="{8EC90020-FD9B-40EA-88CD-7CDD05CD6176}">
      <dgm:prSet/>
      <dgm:spPr/>
      <dgm:t>
        <a:bodyPr/>
        <a:lstStyle/>
        <a:p>
          <a:endParaRPr lang="zh-CN" altLang="en-US"/>
        </a:p>
      </dgm:t>
    </dgm:pt>
    <dgm:pt modelId="{70186B85-2913-4491-93CF-1599E6B0016E}" type="sibTrans" cxnId="{8EC90020-FD9B-40EA-88CD-7CDD05CD6176}">
      <dgm:prSet/>
      <dgm:spPr/>
      <dgm:t>
        <a:bodyPr/>
        <a:lstStyle/>
        <a:p>
          <a:endParaRPr lang="zh-CN" altLang="en-US"/>
        </a:p>
      </dgm:t>
    </dgm:pt>
    <dgm:pt modelId="{A568082A-7073-40D5-A524-E76DE540BD45}">
      <dgm:prSet/>
      <dgm:spPr/>
      <dgm:t>
        <a:bodyPr/>
        <a:lstStyle/>
        <a:p>
          <a:r>
            <a:rPr lang="zh-CN" altLang="en-US" dirty="0"/>
            <a:t>算法规则</a:t>
          </a:r>
        </a:p>
      </dgm:t>
    </dgm:pt>
    <dgm:pt modelId="{3D89CA32-243C-4048-AF5E-B409292253D3}" type="parTrans" cxnId="{1D46E3D4-76E3-48DA-9802-A26FF418A62C}">
      <dgm:prSet/>
      <dgm:spPr/>
      <dgm:t>
        <a:bodyPr/>
        <a:lstStyle/>
        <a:p>
          <a:endParaRPr lang="zh-CN" altLang="en-US"/>
        </a:p>
      </dgm:t>
    </dgm:pt>
    <dgm:pt modelId="{F253B821-A744-48B0-94F9-554702211E1A}" type="sibTrans" cxnId="{1D46E3D4-76E3-48DA-9802-A26FF418A62C}">
      <dgm:prSet/>
      <dgm:spPr/>
      <dgm:t>
        <a:bodyPr/>
        <a:lstStyle/>
        <a:p>
          <a:endParaRPr lang="zh-CN" altLang="en-US"/>
        </a:p>
      </dgm:t>
    </dgm:pt>
    <dgm:pt modelId="{CB6CC6A5-93B8-4DC0-BEAC-67415E2B921B}">
      <dgm:prSet/>
      <dgm:spPr/>
      <dgm:t>
        <a:bodyPr/>
        <a:lstStyle/>
        <a:p>
          <a:r>
            <a:rPr lang="zh-CN" altLang="en-US" dirty="0"/>
            <a:t>作业</a:t>
          </a:r>
          <a:r>
            <a:rPr lang="en-US" altLang="zh-CN" dirty="0"/>
            <a:t>/</a:t>
          </a:r>
          <a:r>
            <a:rPr lang="zh-CN" altLang="en-US" dirty="0"/>
            <a:t>进程</a:t>
          </a:r>
        </a:p>
      </dgm:t>
    </dgm:pt>
    <dgm:pt modelId="{4BE47083-73AD-4E6C-914F-AA2F7CEEBD18}" type="parTrans" cxnId="{16E6CB74-24E5-4B1A-8AFF-3B4B6A7727DB}">
      <dgm:prSet/>
      <dgm:spPr/>
      <dgm:t>
        <a:bodyPr/>
        <a:lstStyle/>
        <a:p>
          <a:endParaRPr lang="zh-CN" altLang="en-US"/>
        </a:p>
      </dgm:t>
    </dgm:pt>
    <dgm:pt modelId="{F6BEFA01-3C17-4ECE-9856-344D75AF2513}" type="sibTrans" cxnId="{16E6CB74-24E5-4B1A-8AFF-3B4B6A7727DB}">
      <dgm:prSet/>
      <dgm:spPr/>
      <dgm:t>
        <a:bodyPr/>
        <a:lstStyle/>
        <a:p>
          <a:endParaRPr lang="zh-CN" altLang="en-US"/>
        </a:p>
      </dgm:t>
    </dgm:pt>
    <dgm:pt modelId="{45F94D70-871D-4305-A46E-5605E5B8F6DB}">
      <dgm:prSet/>
      <dgm:spPr/>
      <dgm:t>
        <a:bodyPr/>
        <a:lstStyle/>
        <a:p>
          <a:r>
            <a:rPr lang="zh-CN" altLang="en-US" dirty="0"/>
            <a:t>是否可抢占</a:t>
          </a:r>
        </a:p>
      </dgm:t>
    </dgm:pt>
    <dgm:pt modelId="{B598C282-AABA-429F-B4CE-422AE35C98F4}" type="parTrans" cxnId="{A2DEBBA3-8E9D-4583-A06D-F54F07620E82}">
      <dgm:prSet/>
      <dgm:spPr/>
      <dgm:t>
        <a:bodyPr/>
        <a:lstStyle/>
        <a:p>
          <a:endParaRPr lang="zh-CN" altLang="en-US"/>
        </a:p>
      </dgm:t>
    </dgm:pt>
    <dgm:pt modelId="{74793198-C6FF-45FF-91B5-764AA687C91F}" type="sibTrans" cxnId="{A2DEBBA3-8E9D-4583-A06D-F54F07620E82}">
      <dgm:prSet/>
      <dgm:spPr/>
      <dgm:t>
        <a:bodyPr/>
        <a:lstStyle/>
        <a:p>
          <a:endParaRPr lang="zh-CN" altLang="en-US"/>
        </a:p>
      </dgm:t>
    </dgm:pt>
    <dgm:pt modelId="{E955D58C-3AB7-49A4-8114-0171EFDADAE7}">
      <dgm:prSet custT="1"/>
      <dgm:spPr/>
      <dgm:t>
        <a:bodyPr/>
        <a:lstStyle/>
        <a:p>
          <a:r>
            <a:rPr lang="zh-CN" altLang="en-US" sz="1400" dirty="0"/>
            <a:t>最短的作业</a:t>
          </a:r>
          <a:r>
            <a:rPr lang="en-US" altLang="en-US" sz="1400" dirty="0"/>
            <a:t>/</a:t>
          </a:r>
          <a:r>
            <a:rPr lang="zh-CN" altLang="en-US" sz="1400" dirty="0"/>
            <a:t>进程优先得到服务（所谓“最短” ，是指要求服务时间最短）</a:t>
          </a:r>
        </a:p>
      </dgm:t>
    </dgm:pt>
    <dgm:pt modelId="{EF2FDD4B-B4B7-49CC-82C8-037017775622}" type="parTrans" cxnId="{4D55BBB7-4048-48FE-B9B7-7EA4EC650B36}">
      <dgm:prSet/>
      <dgm:spPr/>
      <dgm:t>
        <a:bodyPr/>
        <a:lstStyle/>
        <a:p>
          <a:endParaRPr lang="zh-CN" altLang="en-US"/>
        </a:p>
      </dgm:t>
    </dgm:pt>
    <dgm:pt modelId="{43D81696-4D6B-4120-A340-D6E0DD596FD6}" type="sibTrans" cxnId="{4D55BBB7-4048-48FE-B9B7-7EA4EC650B36}">
      <dgm:prSet/>
      <dgm:spPr/>
      <dgm:t>
        <a:bodyPr/>
        <a:lstStyle/>
        <a:p>
          <a:endParaRPr lang="zh-CN" altLang="en-US"/>
        </a:p>
      </dgm:t>
    </dgm:pt>
    <dgm:pt modelId="{075E651B-D888-4CD2-B896-0CC2C1A90742}">
      <dgm:prSet custT="1"/>
      <dgm:spPr/>
      <dgm:t>
        <a:bodyPr/>
        <a:lstStyle/>
        <a:p>
          <a:r>
            <a:rPr lang="zh-CN" altLang="en-US" sz="1400" dirty="0"/>
            <a:t>作业调度时，</a:t>
          </a:r>
          <a:r>
            <a:rPr lang="en-US" altLang="zh-CN" sz="1400" dirty="0"/>
            <a:t>SJF(Shortest Job First)</a:t>
          </a:r>
          <a:r>
            <a:rPr lang="zh-CN" altLang="en-US" sz="1400" dirty="0"/>
            <a:t>短作业优先</a:t>
          </a:r>
        </a:p>
      </dgm:t>
    </dgm:pt>
    <dgm:pt modelId="{EC854382-9CEC-4BD6-9A1F-71C8E8E358E4}" type="parTrans" cxnId="{90372F42-0F87-424B-9EFD-4B7F653466C4}">
      <dgm:prSet/>
      <dgm:spPr/>
      <dgm:t>
        <a:bodyPr/>
        <a:lstStyle/>
        <a:p>
          <a:endParaRPr lang="zh-CN" altLang="en-US"/>
        </a:p>
      </dgm:t>
    </dgm:pt>
    <dgm:pt modelId="{D1B57FB5-7018-46E6-9F03-40537B800287}" type="sibTrans" cxnId="{90372F42-0F87-424B-9EFD-4B7F653466C4}">
      <dgm:prSet/>
      <dgm:spPr/>
      <dgm:t>
        <a:bodyPr/>
        <a:lstStyle/>
        <a:p>
          <a:endParaRPr lang="zh-CN" altLang="en-US"/>
        </a:p>
      </dgm:t>
    </dgm:pt>
    <dgm:pt modelId="{E0119CCF-0B27-4BFE-B464-0A6559B2DC93}">
      <dgm:prSet custT="1"/>
      <dgm:spPr/>
      <dgm:t>
        <a:bodyPr/>
        <a:lstStyle/>
        <a:p>
          <a:r>
            <a:rPr lang="zh-CN" altLang="en-US" sz="1400" dirty="0"/>
            <a:t>进程调度时，</a:t>
          </a:r>
          <a:r>
            <a:rPr lang="en-US" altLang="en-US" sz="1400" dirty="0"/>
            <a:t>SPF(Shortest Process First</a:t>
          </a:r>
          <a:r>
            <a:rPr lang="en-US" altLang="zh-CN" sz="1400" dirty="0"/>
            <a:t>)</a:t>
          </a:r>
          <a:r>
            <a:rPr lang="zh-CN" altLang="en-US" sz="1400" dirty="0"/>
            <a:t>短进程优先</a:t>
          </a:r>
        </a:p>
      </dgm:t>
    </dgm:pt>
    <dgm:pt modelId="{BEDA4538-DC41-4AC2-A84E-2201704D3E78}" type="parTrans" cxnId="{4067CD06-887F-43BD-94B4-8CEB1B9D1077}">
      <dgm:prSet/>
      <dgm:spPr/>
      <dgm:t>
        <a:bodyPr/>
        <a:lstStyle/>
        <a:p>
          <a:endParaRPr lang="zh-CN" altLang="en-US"/>
        </a:p>
      </dgm:t>
    </dgm:pt>
    <dgm:pt modelId="{9DF1A35A-811E-4EFA-9645-FC4183D7F899}" type="sibTrans" cxnId="{4067CD06-887F-43BD-94B4-8CEB1B9D1077}">
      <dgm:prSet/>
      <dgm:spPr/>
      <dgm:t>
        <a:bodyPr/>
        <a:lstStyle/>
        <a:p>
          <a:endParaRPr lang="zh-CN" altLang="en-US"/>
        </a:p>
      </dgm:t>
    </dgm:pt>
    <dgm:pt modelId="{6871B9EA-BC84-464A-A1B1-3C5D1965FFEC}">
      <dgm:prSet custT="1"/>
      <dgm:spPr/>
      <dgm:t>
        <a:bodyPr/>
        <a:lstStyle/>
        <a:p>
          <a:r>
            <a:rPr lang="en-US" altLang="en-US" sz="1400" dirty="0"/>
            <a:t>SJF</a:t>
          </a:r>
          <a:r>
            <a:rPr lang="zh-CN" altLang="en-US" sz="1400" dirty="0"/>
            <a:t>和</a:t>
          </a:r>
          <a:r>
            <a:rPr lang="en-US" altLang="en-US" sz="1400" dirty="0"/>
            <a:t>SPF</a:t>
          </a:r>
          <a:r>
            <a:rPr lang="zh-CN" altLang="en-US" sz="1400" dirty="0"/>
            <a:t>是不可抢占式的算法。</a:t>
          </a:r>
        </a:p>
      </dgm:t>
    </dgm:pt>
    <dgm:pt modelId="{E4021A83-94F2-4008-8CCB-EBBDA2100F13}" type="parTrans" cxnId="{B579FD29-B831-46FE-94DE-44C8E328B041}">
      <dgm:prSet/>
      <dgm:spPr/>
      <dgm:t>
        <a:bodyPr/>
        <a:lstStyle/>
        <a:p>
          <a:endParaRPr lang="zh-CN" altLang="en-US"/>
        </a:p>
      </dgm:t>
    </dgm:pt>
    <dgm:pt modelId="{1C574A02-8B2B-4DCD-B2A2-6F208686CF16}" type="sibTrans" cxnId="{B579FD29-B831-46FE-94DE-44C8E328B041}">
      <dgm:prSet/>
      <dgm:spPr/>
      <dgm:t>
        <a:bodyPr/>
        <a:lstStyle/>
        <a:p>
          <a:endParaRPr lang="zh-CN" altLang="en-US"/>
        </a:p>
      </dgm:t>
    </dgm:pt>
    <dgm:pt modelId="{86E316CE-90DC-45B9-B3A6-2402FE4ECCE8}">
      <dgm:prSet custT="1"/>
      <dgm:spPr/>
      <dgm:t>
        <a:bodyPr/>
        <a:lstStyle/>
        <a:p>
          <a:r>
            <a:rPr lang="zh-CN" altLang="en-US" sz="1000" dirty="0"/>
            <a:t>可抢占式版本最短剩余时间优先算法</a:t>
          </a:r>
          <a:r>
            <a:rPr lang="en-US" altLang="zh-CN" sz="1000" dirty="0"/>
            <a:t>(</a:t>
          </a:r>
          <a:r>
            <a:rPr lang="en-US" altLang="en-US" sz="1000" dirty="0"/>
            <a:t>SRTN, Shortest Remaining Time Next</a:t>
          </a:r>
          <a:r>
            <a:rPr lang="zh-CN" altLang="en-US" sz="1000" dirty="0"/>
            <a:t>）</a:t>
          </a:r>
        </a:p>
      </dgm:t>
    </dgm:pt>
    <dgm:pt modelId="{3648C176-05FC-4EC9-A56A-B75BF55A33F3}" type="parTrans" cxnId="{B756C26F-8DC0-44B3-8D91-AA4BC76B9F16}">
      <dgm:prSet/>
      <dgm:spPr/>
      <dgm:t>
        <a:bodyPr/>
        <a:lstStyle/>
        <a:p>
          <a:endParaRPr lang="zh-CN" altLang="en-US"/>
        </a:p>
      </dgm:t>
    </dgm:pt>
    <dgm:pt modelId="{86F08CC2-BE94-4D62-87F5-0B290B35A848}" type="sibTrans" cxnId="{B756C26F-8DC0-44B3-8D91-AA4BC76B9F16}">
      <dgm:prSet/>
      <dgm:spPr/>
      <dgm:t>
        <a:bodyPr/>
        <a:lstStyle/>
        <a:p>
          <a:endParaRPr lang="zh-CN" altLang="en-US"/>
        </a:p>
      </dgm:t>
    </dgm:pt>
    <dgm:pt modelId="{D8325BF4-D973-4D53-B2E2-B10CA3A5BD0E}" type="pres">
      <dgm:prSet presAssocID="{8053FABB-D922-47E7-B7E6-2217365BF812}" presName="Name0" presStyleCnt="0">
        <dgm:presLayoutVars>
          <dgm:dir/>
          <dgm:animLvl val="lvl"/>
          <dgm:resizeHandles/>
        </dgm:presLayoutVars>
      </dgm:prSet>
      <dgm:spPr/>
    </dgm:pt>
    <dgm:pt modelId="{802C0346-6C5B-4FBA-B298-A83B9EE587B2}" type="pres">
      <dgm:prSet presAssocID="{61E8738B-461A-402D-B5C0-A63BFC7EC31B}" presName="linNode" presStyleCnt="0"/>
      <dgm:spPr/>
    </dgm:pt>
    <dgm:pt modelId="{5E596557-06CD-4655-8475-A9142F4F19AD}" type="pres">
      <dgm:prSet presAssocID="{61E8738B-461A-402D-B5C0-A63BFC7EC31B}" presName="parentShp" presStyleLbl="node1" presStyleIdx="0" presStyleCnt="4">
        <dgm:presLayoutVars>
          <dgm:bulletEnabled val="1"/>
        </dgm:presLayoutVars>
      </dgm:prSet>
      <dgm:spPr/>
    </dgm:pt>
    <dgm:pt modelId="{778BB143-27A3-4A65-86CC-E4BFABA94197}" type="pres">
      <dgm:prSet presAssocID="{61E8738B-461A-402D-B5C0-A63BFC7EC31B}" presName="childShp" presStyleLbl="bgAccFollowNode1" presStyleIdx="0" presStyleCnt="4">
        <dgm:presLayoutVars>
          <dgm:bulletEnabled val="1"/>
        </dgm:presLayoutVars>
      </dgm:prSet>
      <dgm:spPr/>
    </dgm:pt>
    <dgm:pt modelId="{1F8E51E1-02EB-4743-B4AE-B0A2D0FCBA05}" type="pres">
      <dgm:prSet presAssocID="{901341C2-B753-4107-B0CB-9DE595931764}" presName="spacing" presStyleCnt="0"/>
      <dgm:spPr/>
    </dgm:pt>
    <dgm:pt modelId="{56274317-9C81-48E0-8BC8-D0252F55A93D}" type="pres">
      <dgm:prSet presAssocID="{A568082A-7073-40D5-A524-E76DE540BD45}" presName="linNode" presStyleCnt="0"/>
      <dgm:spPr/>
    </dgm:pt>
    <dgm:pt modelId="{458BA8F7-3C2E-4CB3-8945-DBCE5E3C4D25}" type="pres">
      <dgm:prSet presAssocID="{A568082A-7073-40D5-A524-E76DE540BD45}" presName="parentShp" presStyleLbl="node1" presStyleIdx="1" presStyleCnt="4">
        <dgm:presLayoutVars>
          <dgm:bulletEnabled val="1"/>
        </dgm:presLayoutVars>
      </dgm:prSet>
      <dgm:spPr/>
    </dgm:pt>
    <dgm:pt modelId="{A2150B5F-27B7-42D3-8799-3649D5493DC6}" type="pres">
      <dgm:prSet presAssocID="{A568082A-7073-40D5-A524-E76DE540BD45}" presName="childShp" presStyleLbl="bgAccFollowNode1" presStyleIdx="1" presStyleCnt="4">
        <dgm:presLayoutVars>
          <dgm:bulletEnabled val="1"/>
        </dgm:presLayoutVars>
      </dgm:prSet>
      <dgm:spPr/>
    </dgm:pt>
    <dgm:pt modelId="{CEBE2E4B-6367-4C71-822F-8747869FF882}" type="pres">
      <dgm:prSet presAssocID="{F253B821-A744-48B0-94F9-554702211E1A}" presName="spacing" presStyleCnt="0"/>
      <dgm:spPr/>
    </dgm:pt>
    <dgm:pt modelId="{CC29C785-CCF5-4D42-8951-D4BC41577191}" type="pres">
      <dgm:prSet presAssocID="{CB6CC6A5-93B8-4DC0-BEAC-67415E2B921B}" presName="linNode" presStyleCnt="0"/>
      <dgm:spPr/>
    </dgm:pt>
    <dgm:pt modelId="{1297A76C-E1CF-4227-90DE-AB6A28F1D950}" type="pres">
      <dgm:prSet presAssocID="{CB6CC6A5-93B8-4DC0-BEAC-67415E2B921B}" presName="parentShp" presStyleLbl="node1" presStyleIdx="2" presStyleCnt="4">
        <dgm:presLayoutVars>
          <dgm:bulletEnabled val="1"/>
        </dgm:presLayoutVars>
      </dgm:prSet>
      <dgm:spPr/>
    </dgm:pt>
    <dgm:pt modelId="{48A1F826-1865-4A5D-A04A-6F98251773C1}" type="pres">
      <dgm:prSet presAssocID="{CB6CC6A5-93B8-4DC0-BEAC-67415E2B921B}" presName="childShp" presStyleLbl="bgAccFollowNode1" presStyleIdx="2" presStyleCnt="4">
        <dgm:presLayoutVars>
          <dgm:bulletEnabled val="1"/>
        </dgm:presLayoutVars>
      </dgm:prSet>
      <dgm:spPr/>
    </dgm:pt>
    <dgm:pt modelId="{99792894-752C-437E-A259-E8D4059D9E71}" type="pres">
      <dgm:prSet presAssocID="{F6BEFA01-3C17-4ECE-9856-344D75AF2513}" presName="spacing" presStyleCnt="0"/>
      <dgm:spPr/>
    </dgm:pt>
    <dgm:pt modelId="{055DAA07-2BEF-477D-AC10-5F091779CDCF}" type="pres">
      <dgm:prSet presAssocID="{45F94D70-871D-4305-A46E-5605E5B8F6DB}" presName="linNode" presStyleCnt="0"/>
      <dgm:spPr/>
    </dgm:pt>
    <dgm:pt modelId="{5DA637D2-100C-4AAE-8B95-A42EA2C5892F}" type="pres">
      <dgm:prSet presAssocID="{45F94D70-871D-4305-A46E-5605E5B8F6DB}" presName="parentShp" presStyleLbl="node1" presStyleIdx="3" presStyleCnt="4">
        <dgm:presLayoutVars>
          <dgm:bulletEnabled val="1"/>
        </dgm:presLayoutVars>
      </dgm:prSet>
      <dgm:spPr/>
    </dgm:pt>
    <dgm:pt modelId="{0E1C6B8C-0EE9-4E0D-B67F-8EAFB9815839}" type="pres">
      <dgm:prSet presAssocID="{45F94D70-871D-4305-A46E-5605E5B8F6DB}" presName="childShp" presStyleLbl="bgAccFollowNode1" presStyleIdx="3" presStyleCnt="4">
        <dgm:presLayoutVars>
          <dgm:bulletEnabled val="1"/>
        </dgm:presLayoutVars>
      </dgm:prSet>
      <dgm:spPr/>
    </dgm:pt>
  </dgm:ptLst>
  <dgm:cxnLst>
    <dgm:cxn modelId="{A3D5FF00-9BD6-499C-93FC-DBCCCB9D0D84}" type="presOf" srcId="{61E8738B-461A-402D-B5C0-A63BFC7EC31B}" destId="{5E596557-06CD-4655-8475-A9142F4F19AD}" srcOrd="0" destOrd="0" presId="urn:microsoft.com/office/officeart/2005/8/layout/vList6"/>
    <dgm:cxn modelId="{4067CD06-887F-43BD-94B4-8CEB1B9D1077}" srcId="{CB6CC6A5-93B8-4DC0-BEAC-67415E2B921B}" destId="{E0119CCF-0B27-4BFE-B464-0A6559B2DC93}" srcOrd="1" destOrd="0" parTransId="{BEDA4538-DC41-4AC2-A84E-2201704D3E78}" sibTransId="{9DF1A35A-811E-4EFA-9645-FC4183D7F899}"/>
    <dgm:cxn modelId="{16EE2B0F-9A10-45F0-A788-28BD1E1C2876}" srcId="{8053FABB-D922-47E7-B7E6-2217365BF812}" destId="{61E8738B-461A-402D-B5C0-A63BFC7EC31B}" srcOrd="0" destOrd="0" parTransId="{72026611-DF55-42FC-AF88-9F556C96037B}" sibTransId="{901341C2-B753-4107-B0CB-9DE595931764}"/>
    <dgm:cxn modelId="{8EC90020-FD9B-40EA-88CD-7CDD05CD6176}" srcId="{61E8738B-461A-402D-B5C0-A63BFC7EC31B}" destId="{3EBCD759-0E5F-4F4F-AE92-8D183E38B803}" srcOrd="0" destOrd="0" parTransId="{DBCECDDF-A132-4028-B390-DFA8DEA05F14}" sibTransId="{70186B85-2913-4491-93CF-1599E6B0016E}"/>
    <dgm:cxn modelId="{B579FD29-B831-46FE-94DE-44C8E328B041}" srcId="{45F94D70-871D-4305-A46E-5605E5B8F6DB}" destId="{6871B9EA-BC84-464A-A1B1-3C5D1965FFEC}" srcOrd="0" destOrd="0" parTransId="{E4021A83-94F2-4008-8CCB-EBBDA2100F13}" sibTransId="{1C574A02-8B2B-4DCD-B2A2-6F208686CF16}"/>
    <dgm:cxn modelId="{90372F42-0F87-424B-9EFD-4B7F653466C4}" srcId="{CB6CC6A5-93B8-4DC0-BEAC-67415E2B921B}" destId="{075E651B-D888-4CD2-B896-0CC2C1A90742}" srcOrd="0" destOrd="0" parTransId="{EC854382-9CEC-4BD6-9A1F-71C8E8E358E4}" sibTransId="{D1B57FB5-7018-46E6-9F03-40537B800287}"/>
    <dgm:cxn modelId="{9776D963-C94A-4B38-B729-FD1DD8AFCE70}" type="presOf" srcId="{075E651B-D888-4CD2-B896-0CC2C1A90742}" destId="{48A1F826-1865-4A5D-A04A-6F98251773C1}" srcOrd="0" destOrd="0" presId="urn:microsoft.com/office/officeart/2005/8/layout/vList6"/>
    <dgm:cxn modelId="{B756C26F-8DC0-44B3-8D91-AA4BC76B9F16}" srcId="{45F94D70-871D-4305-A46E-5605E5B8F6DB}" destId="{86E316CE-90DC-45B9-B3A6-2402FE4ECCE8}" srcOrd="1" destOrd="0" parTransId="{3648C176-05FC-4EC9-A56A-B75BF55A33F3}" sibTransId="{86F08CC2-BE94-4D62-87F5-0B290B35A848}"/>
    <dgm:cxn modelId="{16E6CB74-24E5-4B1A-8AFF-3B4B6A7727DB}" srcId="{8053FABB-D922-47E7-B7E6-2217365BF812}" destId="{CB6CC6A5-93B8-4DC0-BEAC-67415E2B921B}" srcOrd="2" destOrd="0" parTransId="{4BE47083-73AD-4E6C-914F-AA2F7CEEBD18}" sibTransId="{F6BEFA01-3C17-4ECE-9856-344D75AF2513}"/>
    <dgm:cxn modelId="{4AAADA93-4F2C-4BD5-A835-4AE6CBAB444F}" type="presOf" srcId="{86E316CE-90DC-45B9-B3A6-2402FE4ECCE8}" destId="{0E1C6B8C-0EE9-4E0D-B67F-8EAFB9815839}" srcOrd="0" destOrd="1" presId="urn:microsoft.com/office/officeart/2005/8/layout/vList6"/>
    <dgm:cxn modelId="{A2DEBBA3-8E9D-4583-A06D-F54F07620E82}" srcId="{8053FABB-D922-47E7-B7E6-2217365BF812}" destId="{45F94D70-871D-4305-A46E-5605E5B8F6DB}" srcOrd="3" destOrd="0" parTransId="{B598C282-AABA-429F-B4CE-422AE35C98F4}" sibTransId="{74793198-C6FF-45FF-91B5-764AA687C91F}"/>
    <dgm:cxn modelId="{4AC370A5-2517-49F5-8B6E-5B3D6F8D9187}" type="presOf" srcId="{CB6CC6A5-93B8-4DC0-BEAC-67415E2B921B}" destId="{1297A76C-E1CF-4227-90DE-AB6A28F1D950}" srcOrd="0" destOrd="0" presId="urn:microsoft.com/office/officeart/2005/8/layout/vList6"/>
    <dgm:cxn modelId="{4FEAFCB1-A0B4-4A36-8479-9D18BE5F6BB1}" type="presOf" srcId="{3EBCD759-0E5F-4F4F-AE92-8D183E38B803}" destId="{778BB143-27A3-4A65-86CC-E4BFABA94197}" srcOrd="0" destOrd="0" presId="urn:microsoft.com/office/officeart/2005/8/layout/vList6"/>
    <dgm:cxn modelId="{BC24EFB4-2297-423C-8D64-5268577EFA74}" type="presOf" srcId="{E955D58C-3AB7-49A4-8114-0171EFDADAE7}" destId="{A2150B5F-27B7-42D3-8799-3649D5493DC6}" srcOrd="0" destOrd="0" presId="urn:microsoft.com/office/officeart/2005/8/layout/vList6"/>
    <dgm:cxn modelId="{4D55BBB7-4048-48FE-B9B7-7EA4EC650B36}" srcId="{A568082A-7073-40D5-A524-E76DE540BD45}" destId="{E955D58C-3AB7-49A4-8114-0171EFDADAE7}" srcOrd="0" destOrd="0" parTransId="{EF2FDD4B-B4B7-49CC-82C8-037017775622}" sibTransId="{43D81696-4D6B-4120-A340-D6E0DD596FD6}"/>
    <dgm:cxn modelId="{082F1BB9-6505-4227-9068-1C628965E678}" type="presOf" srcId="{E0119CCF-0B27-4BFE-B464-0A6559B2DC93}" destId="{48A1F826-1865-4A5D-A04A-6F98251773C1}" srcOrd="0" destOrd="1" presId="urn:microsoft.com/office/officeart/2005/8/layout/vList6"/>
    <dgm:cxn modelId="{C35FDCC4-77CA-4FE1-9575-E523F082D077}" type="presOf" srcId="{8053FABB-D922-47E7-B7E6-2217365BF812}" destId="{D8325BF4-D973-4D53-B2E2-B10CA3A5BD0E}" srcOrd="0" destOrd="0" presId="urn:microsoft.com/office/officeart/2005/8/layout/vList6"/>
    <dgm:cxn modelId="{1D46E3D4-76E3-48DA-9802-A26FF418A62C}" srcId="{8053FABB-D922-47E7-B7E6-2217365BF812}" destId="{A568082A-7073-40D5-A524-E76DE540BD45}" srcOrd="1" destOrd="0" parTransId="{3D89CA32-243C-4048-AF5E-B409292253D3}" sibTransId="{F253B821-A744-48B0-94F9-554702211E1A}"/>
    <dgm:cxn modelId="{26E005E2-D044-4E6E-B4D8-0EABA8E33666}" type="presOf" srcId="{45F94D70-871D-4305-A46E-5605E5B8F6DB}" destId="{5DA637D2-100C-4AAE-8B95-A42EA2C5892F}" srcOrd="0" destOrd="0" presId="urn:microsoft.com/office/officeart/2005/8/layout/vList6"/>
    <dgm:cxn modelId="{6232EDE6-4626-4032-B7FE-1A83FE911615}" type="presOf" srcId="{A568082A-7073-40D5-A524-E76DE540BD45}" destId="{458BA8F7-3C2E-4CB3-8945-DBCE5E3C4D25}" srcOrd="0" destOrd="0" presId="urn:microsoft.com/office/officeart/2005/8/layout/vList6"/>
    <dgm:cxn modelId="{C39D16F4-F508-49BB-ADB3-DF5B787CD350}" type="presOf" srcId="{6871B9EA-BC84-464A-A1B1-3C5D1965FFEC}" destId="{0E1C6B8C-0EE9-4E0D-B67F-8EAFB9815839}" srcOrd="0" destOrd="0" presId="urn:microsoft.com/office/officeart/2005/8/layout/vList6"/>
    <dgm:cxn modelId="{1E089FD6-6E04-4136-8B9A-B70D7932220C}" type="presParOf" srcId="{D8325BF4-D973-4D53-B2E2-B10CA3A5BD0E}" destId="{802C0346-6C5B-4FBA-B298-A83B9EE587B2}" srcOrd="0" destOrd="0" presId="urn:microsoft.com/office/officeart/2005/8/layout/vList6"/>
    <dgm:cxn modelId="{87167EA0-51B8-4541-8188-B5021C8114E5}" type="presParOf" srcId="{802C0346-6C5B-4FBA-B298-A83B9EE587B2}" destId="{5E596557-06CD-4655-8475-A9142F4F19AD}" srcOrd="0" destOrd="0" presId="urn:microsoft.com/office/officeart/2005/8/layout/vList6"/>
    <dgm:cxn modelId="{0E774DE1-75E4-4C87-AF3B-E141C23D04C2}" type="presParOf" srcId="{802C0346-6C5B-4FBA-B298-A83B9EE587B2}" destId="{778BB143-27A3-4A65-86CC-E4BFABA94197}" srcOrd="1" destOrd="0" presId="urn:microsoft.com/office/officeart/2005/8/layout/vList6"/>
    <dgm:cxn modelId="{C9E39A6B-785C-47E8-928A-4859DE70B98B}" type="presParOf" srcId="{D8325BF4-D973-4D53-B2E2-B10CA3A5BD0E}" destId="{1F8E51E1-02EB-4743-B4AE-B0A2D0FCBA05}" srcOrd="1" destOrd="0" presId="urn:microsoft.com/office/officeart/2005/8/layout/vList6"/>
    <dgm:cxn modelId="{936A94C1-AA12-489A-B85A-33891B974F7E}" type="presParOf" srcId="{D8325BF4-D973-4D53-B2E2-B10CA3A5BD0E}" destId="{56274317-9C81-48E0-8BC8-D0252F55A93D}" srcOrd="2" destOrd="0" presId="urn:microsoft.com/office/officeart/2005/8/layout/vList6"/>
    <dgm:cxn modelId="{C89A6055-DE7D-4D82-BC5B-4742C0AA2BAB}" type="presParOf" srcId="{56274317-9C81-48E0-8BC8-D0252F55A93D}" destId="{458BA8F7-3C2E-4CB3-8945-DBCE5E3C4D25}" srcOrd="0" destOrd="0" presId="urn:microsoft.com/office/officeart/2005/8/layout/vList6"/>
    <dgm:cxn modelId="{D3768B1F-E7D4-4323-B990-87212708DEB6}" type="presParOf" srcId="{56274317-9C81-48E0-8BC8-D0252F55A93D}" destId="{A2150B5F-27B7-42D3-8799-3649D5493DC6}" srcOrd="1" destOrd="0" presId="urn:microsoft.com/office/officeart/2005/8/layout/vList6"/>
    <dgm:cxn modelId="{D547E632-D46F-41BA-8C5F-2BEAC3EDC659}" type="presParOf" srcId="{D8325BF4-D973-4D53-B2E2-B10CA3A5BD0E}" destId="{CEBE2E4B-6367-4C71-822F-8747869FF882}" srcOrd="3" destOrd="0" presId="urn:microsoft.com/office/officeart/2005/8/layout/vList6"/>
    <dgm:cxn modelId="{D5BAF3AA-C941-4165-A1A9-16D619A78BF0}" type="presParOf" srcId="{D8325BF4-D973-4D53-B2E2-B10CA3A5BD0E}" destId="{CC29C785-CCF5-4D42-8951-D4BC41577191}" srcOrd="4" destOrd="0" presId="urn:microsoft.com/office/officeart/2005/8/layout/vList6"/>
    <dgm:cxn modelId="{0069ACA7-B183-407A-8FFA-F46A4735D5AC}" type="presParOf" srcId="{CC29C785-CCF5-4D42-8951-D4BC41577191}" destId="{1297A76C-E1CF-4227-90DE-AB6A28F1D950}" srcOrd="0" destOrd="0" presId="urn:microsoft.com/office/officeart/2005/8/layout/vList6"/>
    <dgm:cxn modelId="{A1DE143D-BDF4-4D62-AC68-8396152D593C}" type="presParOf" srcId="{CC29C785-CCF5-4D42-8951-D4BC41577191}" destId="{48A1F826-1865-4A5D-A04A-6F98251773C1}" srcOrd="1" destOrd="0" presId="urn:microsoft.com/office/officeart/2005/8/layout/vList6"/>
    <dgm:cxn modelId="{17EE91A0-D1FE-4EFE-A617-51A837598C0C}" type="presParOf" srcId="{D8325BF4-D973-4D53-B2E2-B10CA3A5BD0E}" destId="{99792894-752C-437E-A259-E8D4059D9E71}" srcOrd="5" destOrd="0" presId="urn:microsoft.com/office/officeart/2005/8/layout/vList6"/>
    <dgm:cxn modelId="{F1551441-2E3B-4933-BAB9-96C9B97216D5}" type="presParOf" srcId="{D8325BF4-D973-4D53-B2E2-B10CA3A5BD0E}" destId="{055DAA07-2BEF-477D-AC10-5F091779CDCF}" srcOrd="6" destOrd="0" presId="urn:microsoft.com/office/officeart/2005/8/layout/vList6"/>
    <dgm:cxn modelId="{7105FF9E-95B6-4C5F-B501-D9FF26417A42}" type="presParOf" srcId="{055DAA07-2BEF-477D-AC10-5F091779CDCF}" destId="{5DA637D2-100C-4AAE-8B95-A42EA2C5892F}" srcOrd="0" destOrd="0" presId="urn:microsoft.com/office/officeart/2005/8/layout/vList6"/>
    <dgm:cxn modelId="{3569AF72-7DED-47FB-BE93-1946BE3271AF}" type="presParOf" srcId="{055DAA07-2BEF-477D-AC10-5F091779CDCF}" destId="{0E1C6B8C-0EE9-4E0D-B67F-8EAFB981583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53FABB-D922-47E7-B7E6-2217365BF812}" type="doc">
      <dgm:prSet loTypeId="urn:microsoft.com/office/officeart/2005/8/layout/vList6" loCatId="list" qsTypeId="urn:microsoft.com/office/officeart/2005/8/quickstyle/simple1#3" qsCatId="simple" csTypeId="urn:microsoft.com/office/officeart/2005/8/colors/accent1_2#3" csCatId="accent1" phldr="1"/>
      <dgm:spPr/>
      <dgm:t>
        <a:bodyPr/>
        <a:lstStyle/>
        <a:p>
          <a:endParaRPr lang="zh-CN" altLang="en-US"/>
        </a:p>
      </dgm:t>
    </dgm:pt>
    <dgm:pt modelId="{61E8738B-461A-402D-B5C0-A63BFC7EC31B}">
      <dgm:prSet phldrT="[文本]"/>
      <dgm:spPr/>
      <dgm:t>
        <a:bodyPr/>
        <a:lstStyle/>
        <a:p>
          <a:r>
            <a:rPr lang="zh-CN" altLang="en-US" dirty="0"/>
            <a:t>算法思想</a:t>
          </a:r>
        </a:p>
      </dgm:t>
    </dgm:pt>
    <dgm:pt modelId="{72026611-DF55-42FC-AF88-9F556C96037B}" type="parTrans" cxnId="{480A8653-41C7-4507-869F-D689CF901CEC}">
      <dgm:prSet/>
      <dgm:spPr/>
      <dgm:t>
        <a:bodyPr/>
        <a:lstStyle/>
        <a:p>
          <a:endParaRPr lang="zh-CN" altLang="en-US"/>
        </a:p>
      </dgm:t>
    </dgm:pt>
    <dgm:pt modelId="{901341C2-B753-4107-B0CB-9DE595931764}" type="sibTrans" cxnId="{480A8653-41C7-4507-869F-D689CF901CEC}">
      <dgm:prSet/>
      <dgm:spPr/>
      <dgm:t>
        <a:bodyPr/>
        <a:lstStyle/>
        <a:p>
          <a:endParaRPr lang="zh-CN" altLang="en-US"/>
        </a:p>
      </dgm:t>
    </dgm:pt>
    <dgm:pt modelId="{3EBCD759-0E5F-4F4F-AE92-8D183E38B803}">
      <dgm:prSet phldrT="[文本]" custT="1"/>
      <dgm:spPr/>
      <dgm:t>
        <a:bodyPr/>
        <a:lstStyle/>
        <a:p>
          <a:r>
            <a:rPr lang="zh-CN" altLang="en-US" sz="1400" dirty="0"/>
            <a:t>要综合考虑作业</a:t>
          </a:r>
          <a:r>
            <a:rPr lang="en-US" altLang="en-US" sz="1400" dirty="0"/>
            <a:t>/</a:t>
          </a:r>
          <a:r>
            <a:rPr lang="zh-CN" altLang="en-US" sz="1400" dirty="0"/>
            <a:t>进程的等待时间和要求服务的时间。</a:t>
          </a:r>
        </a:p>
      </dgm:t>
    </dgm:pt>
    <dgm:pt modelId="{DBCECDDF-A132-4028-B390-DFA8DEA05F14}" type="parTrans" cxnId="{25C69380-AA5F-4366-8A51-606E389DFAA4}">
      <dgm:prSet/>
      <dgm:spPr/>
      <dgm:t>
        <a:bodyPr/>
        <a:lstStyle/>
        <a:p>
          <a:endParaRPr lang="zh-CN" altLang="en-US"/>
        </a:p>
      </dgm:t>
    </dgm:pt>
    <dgm:pt modelId="{70186B85-2913-4491-93CF-1599E6B0016E}" type="sibTrans" cxnId="{25C69380-AA5F-4366-8A51-606E389DFAA4}">
      <dgm:prSet/>
      <dgm:spPr/>
      <dgm:t>
        <a:bodyPr/>
        <a:lstStyle/>
        <a:p>
          <a:endParaRPr lang="zh-CN" altLang="en-US"/>
        </a:p>
      </dgm:t>
    </dgm:pt>
    <dgm:pt modelId="{1B406D4D-2304-42EE-923F-80C35344A6C5}">
      <dgm:prSet phldrT="[文本]" custT="1"/>
      <dgm:spPr/>
      <dgm:t>
        <a:bodyPr/>
        <a:lstStyle/>
        <a:p>
          <a:endParaRPr lang="zh-CN" altLang="en-US" sz="1400" dirty="0"/>
        </a:p>
      </dgm:t>
    </dgm:pt>
    <dgm:pt modelId="{DA91A426-6F24-4DD5-B78D-1898B000D22D}" type="parTrans" cxnId="{E7A00711-935E-4157-86E6-0B3C3B894C1A}">
      <dgm:prSet/>
      <dgm:spPr/>
      <dgm:t>
        <a:bodyPr/>
        <a:lstStyle/>
        <a:p>
          <a:endParaRPr lang="zh-CN" altLang="en-US"/>
        </a:p>
      </dgm:t>
    </dgm:pt>
    <dgm:pt modelId="{B1A68D96-E679-4BB3-8210-A53172A2C3D6}" type="sibTrans" cxnId="{E7A00711-935E-4157-86E6-0B3C3B894C1A}">
      <dgm:prSet/>
      <dgm:spPr/>
      <dgm:t>
        <a:bodyPr/>
        <a:lstStyle/>
        <a:p>
          <a:endParaRPr lang="zh-CN" altLang="en-US"/>
        </a:p>
      </dgm:t>
    </dgm:pt>
    <dgm:pt modelId="{A568082A-7073-40D5-A524-E76DE540BD45}">
      <dgm:prSet/>
      <dgm:spPr/>
      <dgm:t>
        <a:bodyPr/>
        <a:lstStyle/>
        <a:p>
          <a:r>
            <a:rPr lang="zh-CN" altLang="en-US" dirty="0"/>
            <a:t>算法规则</a:t>
          </a:r>
        </a:p>
      </dgm:t>
    </dgm:pt>
    <dgm:pt modelId="{3D89CA32-243C-4048-AF5E-B409292253D3}" type="parTrans" cxnId="{C8B676BE-FEB6-4139-BFED-941CEDF61769}">
      <dgm:prSet/>
      <dgm:spPr/>
      <dgm:t>
        <a:bodyPr/>
        <a:lstStyle/>
        <a:p>
          <a:endParaRPr lang="zh-CN" altLang="en-US"/>
        </a:p>
      </dgm:t>
    </dgm:pt>
    <dgm:pt modelId="{F253B821-A744-48B0-94F9-554702211E1A}" type="sibTrans" cxnId="{C8B676BE-FEB6-4139-BFED-941CEDF61769}">
      <dgm:prSet/>
      <dgm:spPr/>
      <dgm:t>
        <a:bodyPr/>
        <a:lstStyle/>
        <a:p>
          <a:endParaRPr lang="zh-CN" altLang="en-US"/>
        </a:p>
      </dgm:t>
    </dgm:pt>
    <dgm:pt modelId="{E955D58C-3AB7-49A4-8114-0171EFDADAE7}">
      <dgm:prSet custT="1"/>
      <dgm:spPr/>
      <dgm:t>
        <a:bodyPr/>
        <a:lstStyle/>
        <a:p>
          <a:r>
            <a:rPr lang="zh-CN" altLang="en-US" sz="1400" dirty="0"/>
            <a:t>在每次调度时先计算各个作业</a:t>
          </a:r>
          <a:r>
            <a:rPr lang="en-US" altLang="en-US" sz="1400" dirty="0"/>
            <a:t>/</a:t>
          </a:r>
          <a:r>
            <a:rPr lang="zh-CN" altLang="en-US" sz="1400" dirty="0"/>
            <a:t>进程的响应比， 选择响应比最高的作业</a:t>
          </a:r>
          <a:r>
            <a:rPr lang="en-US" altLang="en-US" sz="1400" dirty="0"/>
            <a:t>/</a:t>
          </a:r>
          <a:r>
            <a:rPr lang="zh-CN" altLang="en-US" sz="1400" dirty="0"/>
            <a:t>进程为其服务。</a:t>
          </a:r>
        </a:p>
      </dgm:t>
    </dgm:pt>
    <dgm:pt modelId="{EF2FDD4B-B4B7-49CC-82C8-037017775622}" type="parTrans" cxnId="{7F6EC905-8B5E-474F-BA66-C039801383FD}">
      <dgm:prSet/>
      <dgm:spPr/>
      <dgm:t>
        <a:bodyPr/>
        <a:lstStyle/>
        <a:p>
          <a:endParaRPr lang="zh-CN" altLang="en-US"/>
        </a:p>
      </dgm:t>
    </dgm:pt>
    <dgm:pt modelId="{43D81696-4D6B-4120-A340-D6E0DD596FD6}" type="sibTrans" cxnId="{7F6EC905-8B5E-474F-BA66-C039801383FD}">
      <dgm:prSet/>
      <dgm:spPr/>
      <dgm:t>
        <a:bodyPr/>
        <a:lstStyle/>
        <a:p>
          <a:endParaRPr lang="zh-CN" altLang="en-US"/>
        </a:p>
      </dgm:t>
    </dgm:pt>
    <dgm:pt modelId="{CB6CC6A5-93B8-4DC0-BEAC-67415E2B921B}">
      <dgm:prSet/>
      <dgm:spPr/>
      <dgm:t>
        <a:bodyPr/>
        <a:lstStyle/>
        <a:p>
          <a:r>
            <a:rPr lang="zh-CN" altLang="en-US" dirty="0"/>
            <a:t>作业</a:t>
          </a:r>
          <a:r>
            <a:rPr lang="en-US" altLang="zh-CN" dirty="0"/>
            <a:t>/</a:t>
          </a:r>
          <a:r>
            <a:rPr lang="zh-CN" altLang="en-US" dirty="0"/>
            <a:t>进程</a:t>
          </a:r>
        </a:p>
      </dgm:t>
    </dgm:pt>
    <dgm:pt modelId="{4BE47083-73AD-4E6C-914F-AA2F7CEEBD18}" type="parTrans" cxnId="{CAA70386-AFC1-4311-BB43-3F9CC775AE79}">
      <dgm:prSet/>
      <dgm:spPr/>
      <dgm:t>
        <a:bodyPr/>
        <a:lstStyle/>
        <a:p>
          <a:endParaRPr lang="zh-CN" altLang="en-US"/>
        </a:p>
      </dgm:t>
    </dgm:pt>
    <dgm:pt modelId="{F6BEFA01-3C17-4ECE-9856-344D75AF2513}" type="sibTrans" cxnId="{CAA70386-AFC1-4311-BB43-3F9CC775AE79}">
      <dgm:prSet/>
      <dgm:spPr/>
      <dgm:t>
        <a:bodyPr/>
        <a:lstStyle/>
        <a:p>
          <a:endParaRPr lang="zh-CN" altLang="en-US"/>
        </a:p>
      </dgm:t>
    </dgm:pt>
    <dgm:pt modelId="{075E651B-D888-4CD2-B896-0CC2C1A90742}">
      <dgm:prSet custT="1"/>
      <dgm:spPr/>
      <dgm:t>
        <a:bodyPr/>
        <a:lstStyle/>
        <a:p>
          <a:r>
            <a:rPr lang="zh-CN" altLang="en-US" sz="1400" dirty="0"/>
            <a:t>作业调度、进程调度皆可用</a:t>
          </a:r>
        </a:p>
      </dgm:t>
    </dgm:pt>
    <dgm:pt modelId="{EC854382-9CEC-4BD6-9A1F-71C8E8E358E4}" type="parTrans" cxnId="{A8EA56EC-BDE6-4776-B8AD-E96F662966EB}">
      <dgm:prSet/>
      <dgm:spPr/>
      <dgm:t>
        <a:bodyPr/>
        <a:lstStyle/>
        <a:p>
          <a:endParaRPr lang="zh-CN" altLang="en-US"/>
        </a:p>
      </dgm:t>
    </dgm:pt>
    <dgm:pt modelId="{D1B57FB5-7018-46E6-9F03-40537B800287}" type="sibTrans" cxnId="{A8EA56EC-BDE6-4776-B8AD-E96F662966EB}">
      <dgm:prSet/>
      <dgm:spPr/>
      <dgm:t>
        <a:bodyPr/>
        <a:lstStyle/>
        <a:p>
          <a:endParaRPr lang="zh-CN" altLang="en-US"/>
        </a:p>
      </dgm:t>
    </dgm:pt>
    <dgm:pt modelId="{45F94D70-871D-4305-A46E-5605E5B8F6DB}">
      <dgm:prSet/>
      <dgm:spPr/>
      <dgm:t>
        <a:bodyPr/>
        <a:lstStyle/>
        <a:p>
          <a:r>
            <a:rPr lang="zh-CN" altLang="en-US" dirty="0"/>
            <a:t>是否可抢占</a:t>
          </a:r>
        </a:p>
      </dgm:t>
    </dgm:pt>
    <dgm:pt modelId="{B598C282-AABA-429F-B4CE-422AE35C98F4}" type="parTrans" cxnId="{0FD9F668-572F-4714-9784-670951DD4F8E}">
      <dgm:prSet/>
      <dgm:spPr/>
      <dgm:t>
        <a:bodyPr/>
        <a:lstStyle/>
        <a:p>
          <a:endParaRPr lang="zh-CN" altLang="en-US"/>
        </a:p>
      </dgm:t>
    </dgm:pt>
    <dgm:pt modelId="{74793198-C6FF-45FF-91B5-764AA687C91F}" type="sibTrans" cxnId="{0FD9F668-572F-4714-9784-670951DD4F8E}">
      <dgm:prSet/>
      <dgm:spPr/>
      <dgm:t>
        <a:bodyPr/>
        <a:lstStyle/>
        <a:p>
          <a:endParaRPr lang="zh-CN" altLang="en-US"/>
        </a:p>
      </dgm:t>
    </dgm:pt>
    <dgm:pt modelId="{6871B9EA-BC84-464A-A1B1-3C5D1965FFEC}">
      <dgm:prSet phldr="0" custT="1"/>
      <dgm:spPr/>
      <dgm:t>
        <a:bodyPr vert="horz" wrap="square"/>
        <a:lstStyle/>
        <a:p>
          <a:pPr>
            <a:lnSpc>
              <a:spcPct val="100000"/>
            </a:lnSpc>
            <a:spcBef>
              <a:spcPct val="0"/>
            </a:spcBef>
            <a:spcAft>
              <a:spcPct val="15000"/>
            </a:spcAft>
          </a:pPr>
          <a:r>
            <a:rPr lang="zh-CN" altLang="en-US" sz="1400" dirty="0"/>
            <a:t>不可抢占式</a:t>
          </a:r>
          <a:endParaRPr sz="6500"/>
        </a:p>
      </dgm:t>
    </dgm:pt>
    <dgm:pt modelId="{E4021A83-94F2-4008-8CCB-EBBDA2100F13}" type="parTrans" cxnId="{ABBD9A64-0A45-4731-97D1-41A8CC7E6611}">
      <dgm:prSet/>
      <dgm:spPr/>
      <dgm:t>
        <a:bodyPr/>
        <a:lstStyle/>
        <a:p>
          <a:endParaRPr lang="zh-CN" altLang="en-US"/>
        </a:p>
      </dgm:t>
    </dgm:pt>
    <dgm:pt modelId="{1C574A02-8B2B-4DCD-B2A2-6F208686CF16}" type="sibTrans" cxnId="{ABBD9A64-0A45-4731-97D1-41A8CC7E6611}">
      <dgm:prSet/>
      <dgm:spPr/>
      <dgm:t>
        <a:bodyPr/>
        <a:lstStyle/>
        <a:p>
          <a:endParaRPr lang="zh-CN" altLang="en-US"/>
        </a:p>
      </dgm:t>
    </dgm:pt>
    <dgm:pt modelId="{52206990-3554-4FD1-BCC3-35F5DC749A39}">
      <dgm:prSet phldrT="[文本]"/>
      <dgm:spPr/>
      <dgm:t>
        <a:bodyPr/>
        <a:lstStyle/>
        <a:p>
          <a:r>
            <a:rPr lang="zh-CN" altLang="en-US" dirty="0"/>
            <a:t>优缺点</a:t>
          </a:r>
        </a:p>
      </dgm:t>
    </dgm:pt>
    <dgm:pt modelId="{96345BA1-898F-4A44-B0F7-11101C9F72C9}" type="parTrans" cxnId="{D1DF7EE8-5D0A-4DC8-AA09-2C253C5E2FC1}">
      <dgm:prSet/>
      <dgm:spPr/>
      <dgm:t>
        <a:bodyPr/>
        <a:lstStyle/>
        <a:p>
          <a:endParaRPr lang="zh-CN" altLang="en-US"/>
        </a:p>
      </dgm:t>
    </dgm:pt>
    <dgm:pt modelId="{642DEEA2-84CA-43AE-A5C5-96C882F260DC}" type="sibTrans" cxnId="{D1DF7EE8-5D0A-4DC8-AA09-2C253C5E2FC1}">
      <dgm:prSet/>
      <dgm:spPr/>
      <dgm:t>
        <a:bodyPr/>
        <a:lstStyle/>
        <a:p>
          <a:endParaRPr lang="zh-CN" altLang="en-US"/>
        </a:p>
      </dgm:t>
    </dgm:pt>
    <dgm:pt modelId="{82A9818B-7597-4B3D-9229-A2713A5C1DFC}">
      <dgm:prSet phldrT="[文本]" custT="1"/>
      <dgm:spPr/>
      <dgm:t>
        <a:bodyPr/>
        <a:lstStyle/>
        <a:p>
          <a:r>
            <a:rPr lang="zh-CN" altLang="en-US" sz="1200" dirty="0"/>
            <a:t>算法的实质是动态优先权（利用老化解决解饿）</a:t>
          </a:r>
        </a:p>
      </dgm:t>
    </dgm:pt>
    <dgm:pt modelId="{A441392E-1359-4FA5-9F1A-F4FAECF760D3}" type="parTrans" cxnId="{52604E76-D9DD-4564-8723-38EF82419A2F}">
      <dgm:prSet/>
      <dgm:spPr/>
      <dgm:t>
        <a:bodyPr/>
        <a:lstStyle/>
        <a:p>
          <a:endParaRPr lang="zh-CN" altLang="en-US"/>
        </a:p>
      </dgm:t>
    </dgm:pt>
    <dgm:pt modelId="{F4C49A87-FC61-498C-9DCB-0E954E95F47A}" type="sibTrans" cxnId="{52604E76-D9DD-4564-8723-38EF82419A2F}">
      <dgm:prSet/>
      <dgm:spPr/>
      <dgm:t>
        <a:bodyPr/>
        <a:lstStyle/>
        <a:p>
          <a:endParaRPr lang="zh-CN" altLang="en-US"/>
        </a:p>
      </dgm:t>
    </dgm:pt>
    <dgm:pt modelId="{5AD0ECF9-1B28-43E2-8B4F-F6526DD09CD2}">
      <dgm:prSet phldrT="[文本]" custT="1"/>
      <dgm:spPr/>
      <dgm:t>
        <a:bodyPr/>
        <a:lstStyle/>
        <a:p>
          <a:r>
            <a:rPr lang="zh-CN" altLang="en-US" sz="1200" dirty="0">
              <a:solidFill>
                <a:srgbClr val="FF0000"/>
              </a:solidFill>
            </a:rPr>
            <a:t>等待时间相同时，退化成</a:t>
          </a:r>
          <a:r>
            <a:rPr lang="en-US" altLang="zh-CN" sz="1200" dirty="0">
              <a:solidFill>
                <a:srgbClr val="FF0000"/>
              </a:solidFill>
            </a:rPr>
            <a:t>SJF</a:t>
          </a:r>
          <a:endParaRPr lang="zh-CN" altLang="en-US" sz="1200" dirty="0">
            <a:solidFill>
              <a:srgbClr val="FF0000"/>
            </a:solidFill>
          </a:endParaRPr>
        </a:p>
      </dgm:t>
    </dgm:pt>
    <dgm:pt modelId="{436B279B-288E-4432-851B-01D73C2533C6}" type="parTrans" cxnId="{7CFF740B-2DF2-489C-8551-DA8545D914ED}">
      <dgm:prSet/>
      <dgm:spPr/>
      <dgm:t>
        <a:bodyPr/>
        <a:lstStyle/>
        <a:p>
          <a:endParaRPr lang="zh-CN" altLang="en-US"/>
        </a:p>
      </dgm:t>
    </dgm:pt>
    <dgm:pt modelId="{0589A890-7B3E-46AE-84A9-7161E886619F}" type="sibTrans" cxnId="{7CFF740B-2DF2-489C-8551-DA8545D914ED}">
      <dgm:prSet/>
      <dgm:spPr/>
      <dgm:t>
        <a:bodyPr/>
        <a:lstStyle/>
        <a:p>
          <a:endParaRPr lang="zh-CN" altLang="en-US"/>
        </a:p>
      </dgm:t>
    </dgm:pt>
    <dgm:pt modelId="{3D2FC004-FD15-49E6-8B64-7106FF9A87EC}">
      <dgm:prSet phldrT="[文本]" custT="1"/>
      <dgm:spPr/>
      <dgm:t>
        <a:bodyPr/>
        <a:lstStyle/>
        <a:p>
          <a:r>
            <a:rPr lang="zh-CN" altLang="en-US" sz="1200" dirty="0">
              <a:solidFill>
                <a:srgbClr val="FF0000"/>
              </a:solidFill>
            </a:rPr>
            <a:t>要求服务时间相同时，退化成</a:t>
          </a:r>
          <a:r>
            <a:rPr lang="en-US" altLang="zh-CN" sz="1200" dirty="0">
              <a:solidFill>
                <a:srgbClr val="FF0000"/>
              </a:solidFill>
            </a:rPr>
            <a:t>FCFS</a:t>
          </a:r>
          <a:endParaRPr lang="zh-CN" altLang="en-US" sz="1200" dirty="0">
            <a:solidFill>
              <a:srgbClr val="FF0000"/>
            </a:solidFill>
          </a:endParaRPr>
        </a:p>
      </dgm:t>
    </dgm:pt>
    <dgm:pt modelId="{E919C1FF-9B09-42C6-B6D3-21860501F22D}" type="parTrans" cxnId="{703C3B9B-39EE-4FA0-BBE6-40E6F82D6973}">
      <dgm:prSet/>
      <dgm:spPr/>
      <dgm:t>
        <a:bodyPr/>
        <a:lstStyle/>
        <a:p>
          <a:endParaRPr lang="zh-CN" altLang="en-US"/>
        </a:p>
      </dgm:t>
    </dgm:pt>
    <dgm:pt modelId="{0FC7D6C1-125C-4C65-8256-0F5EC569AC42}" type="sibTrans" cxnId="{703C3B9B-39EE-4FA0-BBE6-40E6F82D6973}">
      <dgm:prSet/>
      <dgm:spPr/>
      <dgm:t>
        <a:bodyPr/>
        <a:lstStyle/>
        <a:p>
          <a:endParaRPr lang="zh-CN" altLang="en-US"/>
        </a:p>
      </dgm:t>
    </dgm:pt>
    <dgm:pt modelId="{61CCF3E0-CD60-425A-A53F-35E81D6FAEE5}">
      <dgm:prSet phldrT="[文本]" custT="1"/>
      <dgm:spPr/>
      <dgm:t>
        <a:bodyPr/>
        <a:lstStyle/>
        <a:p>
          <a:r>
            <a:rPr lang="zh-CN" altLang="en-US" sz="1200" dirty="0"/>
            <a:t>每次调度前，需要计算优先权，增加系统开销</a:t>
          </a:r>
          <a:endParaRPr lang="zh-CN" altLang="en-US" sz="1200" b="1" dirty="0">
            <a:solidFill>
              <a:srgbClr val="FF0000"/>
            </a:solidFill>
          </a:endParaRPr>
        </a:p>
      </dgm:t>
    </dgm:pt>
    <dgm:pt modelId="{02C9E9CD-A027-4B94-B5B3-F1808D6A7D65}" type="parTrans" cxnId="{249CE10B-5B4C-45E1-8227-49EF4BB2E188}">
      <dgm:prSet/>
      <dgm:spPr/>
      <dgm:t>
        <a:bodyPr/>
        <a:lstStyle/>
        <a:p>
          <a:endParaRPr lang="zh-CN" altLang="en-US"/>
        </a:p>
      </dgm:t>
    </dgm:pt>
    <dgm:pt modelId="{DC166970-B35E-4C04-B85C-CE84AC9185E5}" type="sibTrans" cxnId="{249CE10B-5B4C-45E1-8227-49EF4BB2E188}">
      <dgm:prSet/>
      <dgm:spPr/>
      <dgm:t>
        <a:bodyPr/>
        <a:lstStyle/>
        <a:p>
          <a:endParaRPr lang="zh-CN" altLang="en-US"/>
        </a:p>
      </dgm:t>
    </dgm:pt>
    <dgm:pt modelId="{BB2EB963-3432-4C8C-B19A-4AEA6DCC08A9}">
      <dgm:prSet phldrT="[文本]" custT="1"/>
      <dgm:spPr/>
      <dgm:t>
        <a:bodyPr/>
        <a:lstStyle/>
        <a:p>
          <a:r>
            <a:rPr lang="zh-CN" altLang="en-US" sz="1200" b="0" dirty="0">
              <a:solidFill>
                <a:srgbClr val="FF0000"/>
              </a:solidFill>
            </a:rPr>
            <a:t>长作业优先级，可以随着等待的时间增加而提高</a:t>
          </a:r>
        </a:p>
      </dgm:t>
    </dgm:pt>
    <dgm:pt modelId="{16A8891A-365F-4B01-85F6-8C02CB01FEEB}" type="parTrans" cxnId="{35C59A88-53AE-4149-9BBF-1D570F062AA0}">
      <dgm:prSet/>
      <dgm:spPr/>
    </dgm:pt>
    <dgm:pt modelId="{FBADE6D1-EF66-4AA8-81AD-1ED8DA0D4F92}" type="sibTrans" cxnId="{35C59A88-53AE-4149-9BBF-1D570F062AA0}">
      <dgm:prSet/>
      <dgm:spPr/>
    </dgm:pt>
    <dgm:pt modelId="{D8325BF4-D973-4D53-B2E2-B10CA3A5BD0E}" type="pres">
      <dgm:prSet presAssocID="{8053FABB-D922-47E7-B7E6-2217365BF812}" presName="Name0" presStyleCnt="0">
        <dgm:presLayoutVars>
          <dgm:dir/>
          <dgm:animLvl val="lvl"/>
          <dgm:resizeHandles/>
        </dgm:presLayoutVars>
      </dgm:prSet>
      <dgm:spPr/>
    </dgm:pt>
    <dgm:pt modelId="{802C0346-6C5B-4FBA-B298-A83B9EE587B2}" type="pres">
      <dgm:prSet presAssocID="{61E8738B-461A-402D-B5C0-A63BFC7EC31B}" presName="linNode" presStyleCnt="0"/>
      <dgm:spPr/>
    </dgm:pt>
    <dgm:pt modelId="{5E596557-06CD-4655-8475-A9142F4F19AD}" type="pres">
      <dgm:prSet presAssocID="{61E8738B-461A-402D-B5C0-A63BFC7EC31B}" presName="parentShp" presStyleLbl="node1" presStyleIdx="0" presStyleCnt="5">
        <dgm:presLayoutVars>
          <dgm:bulletEnabled val="1"/>
        </dgm:presLayoutVars>
      </dgm:prSet>
      <dgm:spPr/>
    </dgm:pt>
    <dgm:pt modelId="{778BB143-27A3-4A65-86CC-E4BFABA94197}" type="pres">
      <dgm:prSet presAssocID="{61E8738B-461A-402D-B5C0-A63BFC7EC31B}" presName="childShp" presStyleLbl="bgAccFollowNode1" presStyleIdx="0" presStyleCnt="5">
        <dgm:presLayoutVars>
          <dgm:bulletEnabled val="1"/>
        </dgm:presLayoutVars>
      </dgm:prSet>
      <dgm:spPr/>
    </dgm:pt>
    <dgm:pt modelId="{1F8E51E1-02EB-4743-B4AE-B0A2D0FCBA05}" type="pres">
      <dgm:prSet presAssocID="{901341C2-B753-4107-B0CB-9DE595931764}" presName="spacing" presStyleCnt="0"/>
      <dgm:spPr/>
    </dgm:pt>
    <dgm:pt modelId="{56274317-9C81-48E0-8BC8-D0252F55A93D}" type="pres">
      <dgm:prSet presAssocID="{A568082A-7073-40D5-A524-E76DE540BD45}" presName="linNode" presStyleCnt="0"/>
      <dgm:spPr/>
    </dgm:pt>
    <dgm:pt modelId="{458BA8F7-3C2E-4CB3-8945-DBCE5E3C4D25}" type="pres">
      <dgm:prSet presAssocID="{A568082A-7073-40D5-A524-E76DE540BD45}" presName="parentShp" presStyleLbl="node1" presStyleIdx="1" presStyleCnt="5" custScaleY="309884">
        <dgm:presLayoutVars>
          <dgm:bulletEnabled val="1"/>
        </dgm:presLayoutVars>
      </dgm:prSet>
      <dgm:spPr/>
    </dgm:pt>
    <dgm:pt modelId="{A2150B5F-27B7-42D3-8799-3649D5493DC6}" type="pres">
      <dgm:prSet presAssocID="{A568082A-7073-40D5-A524-E76DE540BD45}" presName="childShp" presStyleLbl="bgAccFollowNode1" presStyleIdx="1" presStyleCnt="5" custScaleY="315311">
        <dgm:presLayoutVars>
          <dgm:bulletEnabled val="1"/>
        </dgm:presLayoutVars>
      </dgm:prSet>
      <dgm:spPr/>
    </dgm:pt>
    <dgm:pt modelId="{CEBE2E4B-6367-4C71-822F-8747869FF882}" type="pres">
      <dgm:prSet presAssocID="{F253B821-A744-48B0-94F9-554702211E1A}" presName="spacing" presStyleCnt="0"/>
      <dgm:spPr/>
    </dgm:pt>
    <dgm:pt modelId="{CC29C785-CCF5-4D42-8951-D4BC41577191}" type="pres">
      <dgm:prSet presAssocID="{CB6CC6A5-93B8-4DC0-BEAC-67415E2B921B}" presName="linNode" presStyleCnt="0"/>
      <dgm:spPr/>
    </dgm:pt>
    <dgm:pt modelId="{1297A76C-E1CF-4227-90DE-AB6A28F1D950}" type="pres">
      <dgm:prSet presAssocID="{CB6CC6A5-93B8-4DC0-BEAC-67415E2B921B}" presName="parentShp" presStyleLbl="node1" presStyleIdx="2" presStyleCnt="5">
        <dgm:presLayoutVars>
          <dgm:bulletEnabled val="1"/>
        </dgm:presLayoutVars>
      </dgm:prSet>
      <dgm:spPr/>
    </dgm:pt>
    <dgm:pt modelId="{48A1F826-1865-4A5D-A04A-6F98251773C1}" type="pres">
      <dgm:prSet presAssocID="{CB6CC6A5-93B8-4DC0-BEAC-67415E2B921B}" presName="childShp" presStyleLbl="bgAccFollowNode1" presStyleIdx="2" presStyleCnt="5">
        <dgm:presLayoutVars>
          <dgm:bulletEnabled val="1"/>
        </dgm:presLayoutVars>
      </dgm:prSet>
      <dgm:spPr/>
    </dgm:pt>
    <dgm:pt modelId="{99792894-752C-437E-A259-E8D4059D9E71}" type="pres">
      <dgm:prSet presAssocID="{F6BEFA01-3C17-4ECE-9856-344D75AF2513}" presName="spacing" presStyleCnt="0"/>
      <dgm:spPr/>
    </dgm:pt>
    <dgm:pt modelId="{055DAA07-2BEF-477D-AC10-5F091779CDCF}" type="pres">
      <dgm:prSet presAssocID="{45F94D70-871D-4305-A46E-5605E5B8F6DB}" presName="linNode" presStyleCnt="0"/>
      <dgm:spPr/>
    </dgm:pt>
    <dgm:pt modelId="{5DA637D2-100C-4AAE-8B95-A42EA2C5892F}" type="pres">
      <dgm:prSet presAssocID="{45F94D70-871D-4305-A46E-5605E5B8F6DB}" presName="parentShp" presStyleLbl="node1" presStyleIdx="3" presStyleCnt="5">
        <dgm:presLayoutVars>
          <dgm:bulletEnabled val="1"/>
        </dgm:presLayoutVars>
      </dgm:prSet>
      <dgm:spPr/>
    </dgm:pt>
    <dgm:pt modelId="{0E1C6B8C-0EE9-4E0D-B67F-8EAFB9815839}" type="pres">
      <dgm:prSet presAssocID="{45F94D70-871D-4305-A46E-5605E5B8F6DB}" presName="childShp" presStyleLbl="bgAccFollowNode1" presStyleIdx="3" presStyleCnt="5">
        <dgm:presLayoutVars>
          <dgm:bulletEnabled val="1"/>
        </dgm:presLayoutVars>
      </dgm:prSet>
      <dgm:spPr/>
    </dgm:pt>
    <dgm:pt modelId="{CC900C53-0316-4CD7-9F8A-5DA13F1D4EC3}" type="pres">
      <dgm:prSet presAssocID="{74793198-C6FF-45FF-91B5-764AA687C91F}" presName="spacing" presStyleCnt="0"/>
      <dgm:spPr/>
    </dgm:pt>
    <dgm:pt modelId="{D275AA5F-B048-41EC-8EEC-258788127604}" type="pres">
      <dgm:prSet presAssocID="{52206990-3554-4FD1-BCC3-35F5DC749A39}" presName="linNode" presStyleCnt="0"/>
      <dgm:spPr/>
    </dgm:pt>
    <dgm:pt modelId="{D920E783-7535-45E9-ACC0-63B478B6377C}" type="pres">
      <dgm:prSet presAssocID="{52206990-3554-4FD1-BCC3-35F5DC749A39}" presName="parentShp" presStyleLbl="node1" presStyleIdx="4" presStyleCnt="5" custScaleY="251220">
        <dgm:presLayoutVars>
          <dgm:bulletEnabled val="1"/>
        </dgm:presLayoutVars>
      </dgm:prSet>
      <dgm:spPr/>
    </dgm:pt>
    <dgm:pt modelId="{5A88675D-979E-49B2-B10C-D595F6D43918}" type="pres">
      <dgm:prSet presAssocID="{52206990-3554-4FD1-BCC3-35F5DC749A39}" presName="childShp" presStyleLbl="bgAccFollowNode1" presStyleIdx="4" presStyleCnt="5" custScaleY="324782">
        <dgm:presLayoutVars>
          <dgm:bulletEnabled val="1"/>
        </dgm:presLayoutVars>
      </dgm:prSet>
      <dgm:spPr/>
    </dgm:pt>
  </dgm:ptLst>
  <dgm:cxnLst>
    <dgm:cxn modelId="{7F6EC905-8B5E-474F-BA66-C039801383FD}" srcId="{A568082A-7073-40D5-A524-E76DE540BD45}" destId="{E955D58C-3AB7-49A4-8114-0171EFDADAE7}" srcOrd="0" destOrd="0" parTransId="{EF2FDD4B-B4B7-49CC-82C8-037017775622}" sibTransId="{43D81696-4D6B-4120-A340-D6E0DD596FD6}"/>
    <dgm:cxn modelId="{AE8F1B0B-39AA-4EE2-B66B-E691EA83AA8E}" type="presOf" srcId="{61E8738B-461A-402D-B5C0-A63BFC7EC31B}" destId="{5E596557-06CD-4655-8475-A9142F4F19AD}" srcOrd="0" destOrd="0" presId="urn:microsoft.com/office/officeart/2005/8/layout/vList6"/>
    <dgm:cxn modelId="{7CFF740B-2DF2-489C-8551-DA8545D914ED}" srcId="{52206990-3554-4FD1-BCC3-35F5DC749A39}" destId="{5AD0ECF9-1B28-43E2-8B4F-F6526DD09CD2}" srcOrd="1" destOrd="0" parTransId="{436B279B-288E-4432-851B-01D73C2533C6}" sibTransId="{0589A890-7B3E-46AE-84A9-7161E886619F}"/>
    <dgm:cxn modelId="{249CE10B-5B4C-45E1-8227-49EF4BB2E188}" srcId="{52206990-3554-4FD1-BCC3-35F5DC749A39}" destId="{61CCF3E0-CD60-425A-A53F-35E81D6FAEE5}" srcOrd="3" destOrd="0" parTransId="{02C9E9CD-A027-4B94-B5B3-F1808D6A7D65}" sibTransId="{DC166970-B35E-4C04-B85C-CE84AC9185E5}"/>
    <dgm:cxn modelId="{E7A00711-935E-4157-86E6-0B3C3B894C1A}" srcId="{61E8738B-461A-402D-B5C0-A63BFC7EC31B}" destId="{1B406D4D-2304-42EE-923F-80C35344A6C5}" srcOrd="1" destOrd="0" parTransId="{DA91A426-6F24-4DD5-B78D-1898B000D22D}" sibTransId="{B1A68D96-E679-4BB3-8210-A53172A2C3D6}"/>
    <dgm:cxn modelId="{9D223C16-7C27-48CE-8700-2E7F522EF792}" type="presOf" srcId="{BB2EB963-3432-4C8C-B19A-4AEA6DCC08A9}" destId="{5A88675D-979E-49B2-B10C-D595F6D43918}" srcOrd="0" destOrd="4" presId="urn:microsoft.com/office/officeart/2005/8/layout/vList6"/>
    <dgm:cxn modelId="{B01C3D2C-BCDC-4034-98B4-610AF1F36736}" type="presOf" srcId="{52206990-3554-4FD1-BCC3-35F5DC749A39}" destId="{D920E783-7535-45E9-ACC0-63B478B6377C}" srcOrd="0" destOrd="0" presId="urn:microsoft.com/office/officeart/2005/8/layout/vList6"/>
    <dgm:cxn modelId="{EAF3F23C-8C9E-4A5C-A728-0CE576A6D0BE}" type="presOf" srcId="{A568082A-7073-40D5-A524-E76DE540BD45}" destId="{458BA8F7-3C2E-4CB3-8945-DBCE5E3C4D25}" srcOrd="0" destOrd="0" presId="urn:microsoft.com/office/officeart/2005/8/layout/vList6"/>
    <dgm:cxn modelId="{297F3B5C-3891-4747-8CF4-FA42C5380FF0}" type="presOf" srcId="{6871B9EA-BC84-464A-A1B1-3C5D1965FFEC}" destId="{0E1C6B8C-0EE9-4E0D-B67F-8EAFB9815839}" srcOrd="0" destOrd="0" presId="urn:microsoft.com/office/officeart/2005/8/layout/vList6"/>
    <dgm:cxn modelId="{ABBD9A64-0A45-4731-97D1-41A8CC7E6611}" srcId="{45F94D70-871D-4305-A46E-5605E5B8F6DB}" destId="{6871B9EA-BC84-464A-A1B1-3C5D1965FFEC}" srcOrd="0" destOrd="0" parTransId="{E4021A83-94F2-4008-8CCB-EBBDA2100F13}" sibTransId="{1C574A02-8B2B-4DCD-B2A2-6F208686CF16}"/>
    <dgm:cxn modelId="{68E18667-E214-49ED-84D1-983D68165619}" type="presOf" srcId="{5AD0ECF9-1B28-43E2-8B4F-F6526DD09CD2}" destId="{5A88675D-979E-49B2-B10C-D595F6D43918}" srcOrd="0" destOrd="1" presId="urn:microsoft.com/office/officeart/2005/8/layout/vList6"/>
    <dgm:cxn modelId="{0FD9F668-572F-4714-9784-670951DD4F8E}" srcId="{8053FABB-D922-47E7-B7E6-2217365BF812}" destId="{45F94D70-871D-4305-A46E-5605E5B8F6DB}" srcOrd="3" destOrd="0" parTransId="{B598C282-AABA-429F-B4CE-422AE35C98F4}" sibTransId="{74793198-C6FF-45FF-91B5-764AA687C91F}"/>
    <dgm:cxn modelId="{65697972-5E80-40BD-A44C-009DF378FE50}" type="presOf" srcId="{E955D58C-3AB7-49A4-8114-0171EFDADAE7}" destId="{A2150B5F-27B7-42D3-8799-3649D5493DC6}" srcOrd="0" destOrd="0" presId="urn:microsoft.com/office/officeart/2005/8/layout/vList6"/>
    <dgm:cxn modelId="{6A053453-7B49-4B4C-A580-33BA756C639F}" type="presOf" srcId="{45F94D70-871D-4305-A46E-5605E5B8F6DB}" destId="{5DA637D2-100C-4AAE-8B95-A42EA2C5892F}" srcOrd="0" destOrd="0" presId="urn:microsoft.com/office/officeart/2005/8/layout/vList6"/>
    <dgm:cxn modelId="{480A8653-41C7-4507-869F-D689CF901CEC}" srcId="{8053FABB-D922-47E7-B7E6-2217365BF812}" destId="{61E8738B-461A-402D-B5C0-A63BFC7EC31B}" srcOrd="0" destOrd="0" parTransId="{72026611-DF55-42FC-AF88-9F556C96037B}" sibTransId="{901341C2-B753-4107-B0CB-9DE595931764}"/>
    <dgm:cxn modelId="{52604E76-D9DD-4564-8723-38EF82419A2F}" srcId="{52206990-3554-4FD1-BCC3-35F5DC749A39}" destId="{82A9818B-7597-4B3D-9229-A2713A5C1DFC}" srcOrd="0" destOrd="0" parTransId="{A441392E-1359-4FA5-9F1A-F4FAECF760D3}" sibTransId="{F4C49A87-FC61-498C-9DCB-0E954E95F47A}"/>
    <dgm:cxn modelId="{B8C9807D-AB4B-44FE-87D1-D42A8A802602}" type="presOf" srcId="{8053FABB-D922-47E7-B7E6-2217365BF812}" destId="{D8325BF4-D973-4D53-B2E2-B10CA3A5BD0E}" srcOrd="0" destOrd="0" presId="urn:microsoft.com/office/officeart/2005/8/layout/vList6"/>
    <dgm:cxn modelId="{25C69380-AA5F-4366-8A51-606E389DFAA4}" srcId="{61E8738B-461A-402D-B5C0-A63BFC7EC31B}" destId="{3EBCD759-0E5F-4F4F-AE92-8D183E38B803}" srcOrd="0" destOrd="0" parTransId="{DBCECDDF-A132-4028-B390-DFA8DEA05F14}" sibTransId="{70186B85-2913-4491-93CF-1599E6B0016E}"/>
    <dgm:cxn modelId="{CAA70386-AFC1-4311-BB43-3F9CC775AE79}" srcId="{8053FABB-D922-47E7-B7E6-2217365BF812}" destId="{CB6CC6A5-93B8-4DC0-BEAC-67415E2B921B}" srcOrd="2" destOrd="0" parTransId="{4BE47083-73AD-4E6C-914F-AA2F7CEEBD18}" sibTransId="{F6BEFA01-3C17-4ECE-9856-344D75AF2513}"/>
    <dgm:cxn modelId="{35C59A88-53AE-4149-9BBF-1D570F062AA0}" srcId="{52206990-3554-4FD1-BCC3-35F5DC749A39}" destId="{BB2EB963-3432-4C8C-B19A-4AEA6DCC08A9}" srcOrd="4" destOrd="0" parTransId="{16A8891A-365F-4B01-85F6-8C02CB01FEEB}" sibTransId="{FBADE6D1-EF66-4AA8-81AD-1ED8DA0D4F92}"/>
    <dgm:cxn modelId="{703C3B9B-39EE-4FA0-BBE6-40E6F82D6973}" srcId="{52206990-3554-4FD1-BCC3-35F5DC749A39}" destId="{3D2FC004-FD15-49E6-8B64-7106FF9A87EC}" srcOrd="2" destOrd="0" parTransId="{E919C1FF-9B09-42C6-B6D3-21860501F22D}" sibTransId="{0FC7D6C1-125C-4C65-8256-0F5EC569AC42}"/>
    <dgm:cxn modelId="{AEE6E4A8-364F-4BD8-B598-F1991731A9F9}" type="presOf" srcId="{075E651B-D888-4CD2-B896-0CC2C1A90742}" destId="{48A1F826-1865-4A5D-A04A-6F98251773C1}" srcOrd="0" destOrd="0" presId="urn:microsoft.com/office/officeart/2005/8/layout/vList6"/>
    <dgm:cxn modelId="{075B95AD-33FD-4248-8AF9-73ED5A5AF717}" type="presOf" srcId="{61CCF3E0-CD60-425A-A53F-35E81D6FAEE5}" destId="{5A88675D-979E-49B2-B10C-D595F6D43918}" srcOrd="0" destOrd="3" presId="urn:microsoft.com/office/officeart/2005/8/layout/vList6"/>
    <dgm:cxn modelId="{A1A266B8-2892-4E2C-8A3B-BA622AE6239F}" type="presOf" srcId="{3D2FC004-FD15-49E6-8B64-7106FF9A87EC}" destId="{5A88675D-979E-49B2-B10C-D595F6D43918}" srcOrd="0" destOrd="2" presId="urn:microsoft.com/office/officeart/2005/8/layout/vList6"/>
    <dgm:cxn modelId="{7A09F9B8-E985-4241-9627-B6F962DC9D42}" type="presOf" srcId="{3EBCD759-0E5F-4F4F-AE92-8D183E38B803}" destId="{778BB143-27A3-4A65-86CC-E4BFABA94197}" srcOrd="0" destOrd="0" presId="urn:microsoft.com/office/officeart/2005/8/layout/vList6"/>
    <dgm:cxn modelId="{C8B676BE-FEB6-4139-BFED-941CEDF61769}" srcId="{8053FABB-D922-47E7-B7E6-2217365BF812}" destId="{A568082A-7073-40D5-A524-E76DE540BD45}" srcOrd="1" destOrd="0" parTransId="{3D89CA32-243C-4048-AF5E-B409292253D3}" sibTransId="{F253B821-A744-48B0-94F9-554702211E1A}"/>
    <dgm:cxn modelId="{05258AC3-4B10-4948-A11D-563CDB5FD2F7}" type="presOf" srcId="{82A9818B-7597-4B3D-9229-A2713A5C1DFC}" destId="{5A88675D-979E-49B2-B10C-D595F6D43918}" srcOrd="0" destOrd="0" presId="urn:microsoft.com/office/officeart/2005/8/layout/vList6"/>
    <dgm:cxn modelId="{D1DF7EE8-5D0A-4DC8-AA09-2C253C5E2FC1}" srcId="{8053FABB-D922-47E7-B7E6-2217365BF812}" destId="{52206990-3554-4FD1-BCC3-35F5DC749A39}" srcOrd="4" destOrd="0" parTransId="{96345BA1-898F-4A44-B0F7-11101C9F72C9}" sibTransId="{642DEEA2-84CA-43AE-A5C5-96C882F260DC}"/>
    <dgm:cxn modelId="{A8EA56EC-BDE6-4776-B8AD-E96F662966EB}" srcId="{CB6CC6A5-93B8-4DC0-BEAC-67415E2B921B}" destId="{075E651B-D888-4CD2-B896-0CC2C1A90742}" srcOrd="0" destOrd="0" parTransId="{EC854382-9CEC-4BD6-9A1F-71C8E8E358E4}" sibTransId="{D1B57FB5-7018-46E6-9F03-40537B800287}"/>
    <dgm:cxn modelId="{4D8EA2F6-A075-4AD4-818C-578EEF1DB652}" type="presOf" srcId="{CB6CC6A5-93B8-4DC0-BEAC-67415E2B921B}" destId="{1297A76C-E1CF-4227-90DE-AB6A28F1D950}" srcOrd="0" destOrd="0" presId="urn:microsoft.com/office/officeart/2005/8/layout/vList6"/>
    <dgm:cxn modelId="{B5DBD1FA-D5B8-4694-BB46-B561FBF83BC4}" type="presOf" srcId="{1B406D4D-2304-42EE-923F-80C35344A6C5}" destId="{778BB143-27A3-4A65-86CC-E4BFABA94197}" srcOrd="0" destOrd="1" presId="urn:microsoft.com/office/officeart/2005/8/layout/vList6"/>
    <dgm:cxn modelId="{1D2924C7-2CA9-4ED9-B55D-D162B2E5956C}" type="presParOf" srcId="{D8325BF4-D973-4D53-B2E2-B10CA3A5BD0E}" destId="{802C0346-6C5B-4FBA-B298-A83B9EE587B2}" srcOrd="0" destOrd="0" presId="urn:microsoft.com/office/officeart/2005/8/layout/vList6"/>
    <dgm:cxn modelId="{88B996AD-EADE-43F2-AFC7-C9675C5DDBA1}" type="presParOf" srcId="{802C0346-6C5B-4FBA-B298-A83B9EE587B2}" destId="{5E596557-06CD-4655-8475-A9142F4F19AD}" srcOrd="0" destOrd="0" presId="urn:microsoft.com/office/officeart/2005/8/layout/vList6"/>
    <dgm:cxn modelId="{121C5A23-0911-4E63-9838-68DB417F79EA}" type="presParOf" srcId="{802C0346-6C5B-4FBA-B298-A83B9EE587B2}" destId="{778BB143-27A3-4A65-86CC-E4BFABA94197}" srcOrd="1" destOrd="0" presId="urn:microsoft.com/office/officeart/2005/8/layout/vList6"/>
    <dgm:cxn modelId="{A8FAB861-3397-48D1-B337-E354DB4E3905}" type="presParOf" srcId="{D8325BF4-D973-4D53-B2E2-B10CA3A5BD0E}" destId="{1F8E51E1-02EB-4743-B4AE-B0A2D0FCBA05}" srcOrd="1" destOrd="0" presId="urn:microsoft.com/office/officeart/2005/8/layout/vList6"/>
    <dgm:cxn modelId="{040E6C0B-3F58-46AF-85CA-3570D173B9BB}" type="presParOf" srcId="{D8325BF4-D973-4D53-B2E2-B10CA3A5BD0E}" destId="{56274317-9C81-48E0-8BC8-D0252F55A93D}" srcOrd="2" destOrd="0" presId="urn:microsoft.com/office/officeart/2005/8/layout/vList6"/>
    <dgm:cxn modelId="{85BE30F0-A27A-43E2-9ADC-6E1386C19773}" type="presParOf" srcId="{56274317-9C81-48E0-8BC8-D0252F55A93D}" destId="{458BA8F7-3C2E-4CB3-8945-DBCE5E3C4D25}" srcOrd="0" destOrd="0" presId="urn:microsoft.com/office/officeart/2005/8/layout/vList6"/>
    <dgm:cxn modelId="{33743742-E255-45DC-894E-D6B0629EA769}" type="presParOf" srcId="{56274317-9C81-48E0-8BC8-D0252F55A93D}" destId="{A2150B5F-27B7-42D3-8799-3649D5493DC6}" srcOrd="1" destOrd="0" presId="urn:microsoft.com/office/officeart/2005/8/layout/vList6"/>
    <dgm:cxn modelId="{E9601ADA-E610-4C04-886A-D166B496E639}" type="presParOf" srcId="{D8325BF4-D973-4D53-B2E2-B10CA3A5BD0E}" destId="{CEBE2E4B-6367-4C71-822F-8747869FF882}" srcOrd="3" destOrd="0" presId="urn:microsoft.com/office/officeart/2005/8/layout/vList6"/>
    <dgm:cxn modelId="{57049400-E908-4289-940F-998D268B9FEE}" type="presParOf" srcId="{D8325BF4-D973-4D53-B2E2-B10CA3A5BD0E}" destId="{CC29C785-CCF5-4D42-8951-D4BC41577191}" srcOrd="4" destOrd="0" presId="urn:microsoft.com/office/officeart/2005/8/layout/vList6"/>
    <dgm:cxn modelId="{48D984B4-1EF4-4F74-8CEF-FB11F3129D8D}" type="presParOf" srcId="{CC29C785-CCF5-4D42-8951-D4BC41577191}" destId="{1297A76C-E1CF-4227-90DE-AB6A28F1D950}" srcOrd="0" destOrd="0" presId="urn:microsoft.com/office/officeart/2005/8/layout/vList6"/>
    <dgm:cxn modelId="{AD9D0BC9-8D54-4E34-A9E2-573A59158757}" type="presParOf" srcId="{CC29C785-CCF5-4D42-8951-D4BC41577191}" destId="{48A1F826-1865-4A5D-A04A-6F98251773C1}" srcOrd="1" destOrd="0" presId="urn:microsoft.com/office/officeart/2005/8/layout/vList6"/>
    <dgm:cxn modelId="{6D2C335C-4A01-488B-925B-6682210BDFDC}" type="presParOf" srcId="{D8325BF4-D973-4D53-B2E2-B10CA3A5BD0E}" destId="{99792894-752C-437E-A259-E8D4059D9E71}" srcOrd="5" destOrd="0" presId="urn:microsoft.com/office/officeart/2005/8/layout/vList6"/>
    <dgm:cxn modelId="{A1AA80D8-8818-4A86-A003-E29CA441F524}" type="presParOf" srcId="{D8325BF4-D973-4D53-B2E2-B10CA3A5BD0E}" destId="{055DAA07-2BEF-477D-AC10-5F091779CDCF}" srcOrd="6" destOrd="0" presId="urn:microsoft.com/office/officeart/2005/8/layout/vList6"/>
    <dgm:cxn modelId="{2C59FDDB-2E57-417E-9BF3-1A0642302429}" type="presParOf" srcId="{055DAA07-2BEF-477D-AC10-5F091779CDCF}" destId="{5DA637D2-100C-4AAE-8B95-A42EA2C5892F}" srcOrd="0" destOrd="0" presId="urn:microsoft.com/office/officeart/2005/8/layout/vList6"/>
    <dgm:cxn modelId="{D5734648-0F8F-42E0-A629-16CA85115EDA}" type="presParOf" srcId="{055DAA07-2BEF-477D-AC10-5F091779CDCF}" destId="{0E1C6B8C-0EE9-4E0D-B67F-8EAFB9815839}" srcOrd="1" destOrd="0" presId="urn:microsoft.com/office/officeart/2005/8/layout/vList6"/>
    <dgm:cxn modelId="{A81DC73A-AC2D-4939-B2CC-D2B0893A4919}" type="presParOf" srcId="{D8325BF4-D973-4D53-B2E2-B10CA3A5BD0E}" destId="{CC900C53-0316-4CD7-9F8A-5DA13F1D4EC3}" srcOrd="7" destOrd="0" presId="urn:microsoft.com/office/officeart/2005/8/layout/vList6"/>
    <dgm:cxn modelId="{4F7095B7-028B-4C3F-82B1-18F316BDE1A1}" type="presParOf" srcId="{D8325BF4-D973-4D53-B2E2-B10CA3A5BD0E}" destId="{D275AA5F-B048-41EC-8EEC-258788127604}" srcOrd="8" destOrd="0" presId="urn:microsoft.com/office/officeart/2005/8/layout/vList6"/>
    <dgm:cxn modelId="{9298A245-6B53-46DC-8538-D21019673E7A}" type="presParOf" srcId="{D275AA5F-B048-41EC-8EEC-258788127604}" destId="{D920E783-7535-45E9-ACC0-63B478B6377C}" srcOrd="0" destOrd="0" presId="urn:microsoft.com/office/officeart/2005/8/layout/vList6"/>
    <dgm:cxn modelId="{6A39CC5E-B218-431E-BF77-0BC571C1786B}" type="presParOf" srcId="{D275AA5F-B048-41EC-8EEC-258788127604}" destId="{5A88675D-979E-49B2-B10C-D595F6D4391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9A6F67-91A0-4DAB-A7A4-60D5F3ACEB96}" type="doc">
      <dgm:prSet loTypeId="urn:microsoft.com/office/officeart/2005/8/layout/vList2#1" loCatId="list" qsTypeId="urn:microsoft.com/office/officeart/2005/8/quickstyle/simple1#4" qsCatId="simple" csTypeId="urn:microsoft.com/office/officeart/2005/8/colors/accent1_2#4" csCatId="accent1" phldr="1"/>
      <dgm:spPr/>
      <dgm:t>
        <a:bodyPr/>
        <a:lstStyle/>
        <a:p>
          <a:endParaRPr lang="zh-CN" altLang="en-US"/>
        </a:p>
      </dgm:t>
    </dgm:pt>
    <dgm:pt modelId="{8C88A9E5-3625-4B02-8963-B3B786ED6252}">
      <dgm:prSet phldrT="[文本]"/>
      <dgm:spPr/>
      <dgm:t>
        <a:bodyPr/>
        <a:lstStyle/>
        <a:p>
          <a:r>
            <a:rPr lang="en-US" altLang="zh-CN" dirty="0"/>
            <a:t>Q1:</a:t>
          </a:r>
          <a:endParaRPr lang="zh-CN" altLang="en-US" dirty="0"/>
        </a:p>
      </dgm:t>
    </dgm:pt>
    <dgm:pt modelId="{D0031149-66E9-49B6-8B8C-2D97197373DA}" type="parTrans" cxnId="{B96F44FE-02A5-46CD-A61C-A4F84317B904}">
      <dgm:prSet/>
      <dgm:spPr/>
      <dgm:t>
        <a:bodyPr/>
        <a:lstStyle/>
        <a:p>
          <a:endParaRPr lang="zh-CN" altLang="en-US"/>
        </a:p>
      </dgm:t>
    </dgm:pt>
    <dgm:pt modelId="{94D65052-66D0-428A-AA49-4F1975BA7F67}" type="sibTrans" cxnId="{B96F44FE-02A5-46CD-A61C-A4F84317B904}">
      <dgm:prSet/>
      <dgm:spPr/>
      <dgm:t>
        <a:bodyPr/>
        <a:lstStyle/>
        <a:p>
          <a:endParaRPr lang="zh-CN" altLang="en-US"/>
        </a:p>
      </dgm:t>
    </dgm:pt>
    <dgm:pt modelId="{896BFEE6-67FF-4487-BE70-F1716FA1BA01}">
      <dgm:prSet phldrT="[文本]"/>
      <dgm:spPr/>
      <dgm:t>
        <a:bodyPr/>
        <a:lstStyle/>
        <a:p>
          <a:r>
            <a:rPr lang="en-US" altLang="zh-CN" dirty="0"/>
            <a:t>Q1</a:t>
          </a:r>
          <a:r>
            <a:rPr lang="zh-CN" altLang="en-US" dirty="0"/>
            <a:t>，优先级最高队列，新建进程在此队列，</a:t>
          </a:r>
          <a:r>
            <a:rPr lang="en-US" altLang="zh-CN" dirty="0"/>
            <a:t>2</a:t>
          </a:r>
          <a:r>
            <a:rPr lang="zh-CN" altLang="en-US" dirty="0"/>
            <a:t>个时间片</a:t>
          </a:r>
          <a:r>
            <a:rPr lang="en-US" altLang="zh-CN" dirty="0"/>
            <a:t>/</a:t>
          </a:r>
          <a:r>
            <a:rPr lang="zh-CN" altLang="en-US" dirty="0"/>
            <a:t>每个进程</a:t>
          </a:r>
        </a:p>
      </dgm:t>
    </dgm:pt>
    <dgm:pt modelId="{86934BAD-9F1F-4510-9005-9CB17E7F619B}" type="parTrans" cxnId="{8EBC1972-DFD6-4BBC-9541-3C95ED4435B3}">
      <dgm:prSet/>
      <dgm:spPr/>
      <dgm:t>
        <a:bodyPr/>
        <a:lstStyle/>
        <a:p>
          <a:endParaRPr lang="zh-CN" altLang="en-US"/>
        </a:p>
      </dgm:t>
    </dgm:pt>
    <dgm:pt modelId="{74E7D168-6B71-4102-83E8-4065152A7685}" type="sibTrans" cxnId="{8EBC1972-DFD6-4BBC-9541-3C95ED4435B3}">
      <dgm:prSet/>
      <dgm:spPr/>
      <dgm:t>
        <a:bodyPr/>
        <a:lstStyle/>
        <a:p>
          <a:endParaRPr lang="zh-CN" altLang="en-US"/>
        </a:p>
      </dgm:t>
    </dgm:pt>
    <dgm:pt modelId="{7157AEAE-5A3A-4885-83D0-21E15BDDB5DF}">
      <dgm:prSet phldrT="[文本]"/>
      <dgm:spPr/>
      <dgm:t>
        <a:bodyPr/>
        <a:lstStyle/>
        <a:p>
          <a:r>
            <a:rPr lang="en-US" altLang="zh-CN" dirty="0"/>
            <a:t>Q2:</a:t>
          </a:r>
          <a:endParaRPr lang="zh-CN" altLang="en-US" dirty="0"/>
        </a:p>
      </dgm:t>
    </dgm:pt>
    <dgm:pt modelId="{845F38DE-D978-4BA0-A9BF-DC62EE7C1A6C}" type="parTrans" cxnId="{A95E0406-1D2A-4DF5-B647-21BE6FD15E20}">
      <dgm:prSet/>
      <dgm:spPr/>
      <dgm:t>
        <a:bodyPr/>
        <a:lstStyle/>
        <a:p>
          <a:endParaRPr lang="zh-CN" altLang="en-US"/>
        </a:p>
      </dgm:t>
    </dgm:pt>
    <dgm:pt modelId="{CBCCC582-7096-4B98-8999-001BF6522F92}" type="sibTrans" cxnId="{A95E0406-1D2A-4DF5-B647-21BE6FD15E20}">
      <dgm:prSet/>
      <dgm:spPr/>
      <dgm:t>
        <a:bodyPr/>
        <a:lstStyle/>
        <a:p>
          <a:endParaRPr lang="zh-CN" altLang="en-US"/>
        </a:p>
      </dgm:t>
    </dgm:pt>
    <dgm:pt modelId="{981C27F3-DD8F-48D8-9951-8D298F9DD0F2}">
      <dgm:prSet phldrT="[文本]"/>
      <dgm:spPr/>
      <dgm:t>
        <a:bodyPr/>
        <a:lstStyle/>
        <a:p>
          <a:r>
            <a:rPr lang="en-US" altLang="zh-CN" dirty="0"/>
            <a:t>Q2</a:t>
          </a:r>
          <a:r>
            <a:rPr lang="zh-CN" altLang="en-US" dirty="0"/>
            <a:t>，优先级低于</a:t>
          </a:r>
          <a:r>
            <a:rPr lang="en-US" altLang="zh-CN" dirty="0"/>
            <a:t>Q1</a:t>
          </a:r>
          <a:r>
            <a:rPr lang="zh-CN" altLang="en-US" dirty="0"/>
            <a:t>，</a:t>
          </a:r>
          <a:r>
            <a:rPr lang="en-US" altLang="zh-CN" dirty="0"/>
            <a:t>Q2</a:t>
          </a:r>
          <a:r>
            <a:rPr lang="zh-CN" altLang="en-US" dirty="0"/>
            <a:t>降级后进入此队列，</a:t>
          </a:r>
          <a:r>
            <a:rPr lang="en-US" altLang="zh-CN" dirty="0"/>
            <a:t>4</a:t>
          </a:r>
          <a:r>
            <a:rPr lang="zh-CN" altLang="en-US" dirty="0"/>
            <a:t>个时间片</a:t>
          </a:r>
          <a:r>
            <a:rPr lang="en-US" altLang="zh-CN" dirty="0"/>
            <a:t>/</a:t>
          </a:r>
          <a:r>
            <a:rPr lang="zh-CN" altLang="en-US" dirty="0"/>
            <a:t>每个进程</a:t>
          </a:r>
        </a:p>
      </dgm:t>
    </dgm:pt>
    <dgm:pt modelId="{992933F5-DD38-4F17-9E49-D3E0093AC2A9}" type="parTrans" cxnId="{63D0AC74-AFC5-4A50-913E-F8FD205E1C43}">
      <dgm:prSet/>
      <dgm:spPr/>
      <dgm:t>
        <a:bodyPr/>
        <a:lstStyle/>
        <a:p>
          <a:endParaRPr lang="zh-CN" altLang="en-US"/>
        </a:p>
      </dgm:t>
    </dgm:pt>
    <dgm:pt modelId="{60FCD077-8C7C-42EC-ABAC-40EA9E5E5A95}" type="sibTrans" cxnId="{63D0AC74-AFC5-4A50-913E-F8FD205E1C43}">
      <dgm:prSet/>
      <dgm:spPr/>
      <dgm:t>
        <a:bodyPr/>
        <a:lstStyle/>
        <a:p>
          <a:endParaRPr lang="zh-CN" altLang="en-US"/>
        </a:p>
      </dgm:t>
    </dgm:pt>
    <dgm:pt modelId="{D3761BA8-E6ED-44E5-B47C-695881DF9D7D}">
      <dgm:prSet/>
      <dgm:spPr/>
      <dgm:t>
        <a:bodyPr/>
        <a:lstStyle/>
        <a:p>
          <a:r>
            <a:rPr lang="en-US" altLang="zh-CN" dirty="0"/>
            <a:t>Q3:B</a:t>
          </a:r>
          <a:endParaRPr lang="zh-CN" altLang="en-US" dirty="0"/>
        </a:p>
      </dgm:t>
    </dgm:pt>
    <dgm:pt modelId="{5413D0B7-6688-41FE-A08D-5DEEFA20E279}" type="parTrans" cxnId="{E8D6DEF2-32D3-44FF-BD02-77F09B9BDF45}">
      <dgm:prSet/>
      <dgm:spPr/>
      <dgm:t>
        <a:bodyPr/>
        <a:lstStyle/>
        <a:p>
          <a:endParaRPr lang="zh-CN" altLang="en-US"/>
        </a:p>
      </dgm:t>
    </dgm:pt>
    <dgm:pt modelId="{170868D7-85DA-4239-B3DF-DA80356DF1D4}" type="sibTrans" cxnId="{E8D6DEF2-32D3-44FF-BD02-77F09B9BDF45}">
      <dgm:prSet/>
      <dgm:spPr/>
      <dgm:t>
        <a:bodyPr/>
        <a:lstStyle/>
        <a:p>
          <a:endParaRPr lang="zh-CN" altLang="en-US"/>
        </a:p>
      </dgm:t>
    </dgm:pt>
    <dgm:pt modelId="{F8AA279A-E7B3-4864-9F01-0BA292BF77C4}">
      <dgm:prSet/>
      <dgm:spPr/>
      <dgm:t>
        <a:bodyPr/>
        <a:lstStyle/>
        <a:p>
          <a:r>
            <a:rPr lang="en-US" altLang="zh-CN" dirty="0"/>
            <a:t>Q3</a:t>
          </a:r>
          <a:r>
            <a:rPr lang="zh-CN" altLang="en-US" dirty="0"/>
            <a:t>，最低级队列，</a:t>
          </a:r>
          <a:r>
            <a:rPr lang="en-US" altLang="zh-CN" dirty="0"/>
            <a:t>Q2</a:t>
          </a:r>
          <a:r>
            <a:rPr lang="zh-CN" altLang="en-US" dirty="0"/>
            <a:t>降级后进入此队列，</a:t>
          </a:r>
          <a:r>
            <a:rPr lang="en-US" altLang="zh-CN" dirty="0"/>
            <a:t>8</a:t>
          </a:r>
          <a:r>
            <a:rPr lang="zh-CN" altLang="en-US" dirty="0"/>
            <a:t>个时间片</a:t>
          </a:r>
          <a:r>
            <a:rPr lang="en-US" altLang="zh-CN" dirty="0"/>
            <a:t>/</a:t>
          </a:r>
          <a:r>
            <a:rPr lang="zh-CN" altLang="en-US" dirty="0"/>
            <a:t>每个进程，进入此队列后按</a:t>
          </a:r>
          <a:r>
            <a:rPr lang="en-US" altLang="zh-CN" dirty="0"/>
            <a:t>RR</a:t>
          </a:r>
          <a:endParaRPr lang="zh-CN" altLang="en-US" dirty="0"/>
        </a:p>
      </dgm:t>
    </dgm:pt>
    <dgm:pt modelId="{F1BEED47-DB95-49C8-A634-9BF15C3AC9F3}" type="parTrans" cxnId="{B44788D8-36A3-434B-811F-19DF1BF86240}">
      <dgm:prSet/>
      <dgm:spPr/>
      <dgm:t>
        <a:bodyPr/>
        <a:lstStyle/>
        <a:p>
          <a:endParaRPr lang="zh-CN" altLang="en-US"/>
        </a:p>
      </dgm:t>
    </dgm:pt>
    <dgm:pt modelId="{AEA21F71-8EC9-40E7-8C43-B4FC988434C0}" type="sibTrans" cxnId="{B44788D8-36A3-434B-811F-19DF1BF86240}">
      <dgm:prSet/>
      <dgm:spPr/>
      <dgm:t>
        <a:bodyPr/>
        <a:lstStyle/>
        <a:p>
          <a:endParaRPr lang="zh-CN" altLang="en-US"/>
        </a:p>
      </dgm:t>
    </dgm:pt>
    <dgm:pt modelId="{2497B7FB-C67B-4576-A51A-63B30A3629EC}" type="pres">
      <dgm:prSet presAssocID="{579A6F67-91A0-4DAB-A7A4-60D5F3ACEB96}" presName="linear" presStyleCnt="0">
        <dgm:presLayoutVars>
          <dgm:animLvl val="lvl"/>
          <dgm:resizeHandles val="exact"/>
        </dgm:presLayoutVars>
      </dgm:prSet>
      <dgm:spPr/>
    </dgm:pt>
    <dgm:pt modelId="{EF12BBCE-68C0-43AA-8973-8D8DA2181031}" type="pres">
      <dgm:prSet presAssocID="{8C88A9E5-3625-4B02-8963-B3B786ED6252}" presName="parentText" presStyleLbl="node1" presStyleIdx="0" presStyleCnt="3">
        <dgm:presLayoutVars>
          <dgm:chMax val="0"/>
          <dgm:bulletEnabled val="1"/>
        </dgm:presLayoutVars>
      </dgm:prSet>
      <dgm:spPr/>
    </dgm:pt>
    <dgm:pt modelId="{75F475F1-C4DA-4C35-9CC4-AB98022DD86F}" type="pres">
      <dgm:prSet presAssocID="{8C88A9E5-3625-4B02-8963-B3B786ED6252}" presName="childText" presStyleLbl="revTx" presStyleIdx="0" presStyleCnt="3">
        <dgm:presLayoutVars>
          <dgm:bulletEnabled val="1"/>
        </dgm:presLayoutVars>
      </dgm:prSet>
      <dgm:spPr/>
    </dgm:pt>
    <dgm:pt modelId="{EC0C41CF-6FC8-400B-91B8-B47217E39441}" type="pres">
      <dgm:prSet presAssocID="{7157AEAE-5A3A-4885-83D0-21E15BDDB5DF}" presName="parentText" presStyleLbl="node1" presStyleIdx="1" presStyleCnt="3">
        <dgm:presLayoutVars>
          <dgm:chMax val="0"/>
          <dgm:bulletEnabled val="1"/>
        </dgm:presLayoutVars>
      </dgm:prSet>
      <dgm:spPr/>
    </dgm:pt>
    <dgm:pt modelId="{5ADD832E-66D7-4469-9B97-3AC3B6269A39}" type="pres">
      <dgm:prSet presAssocID="{7157AEAE-5A3A-4885-83D0-21E15BDDB5DF}" presName="childText" presStyleLbl="revTx" presStyleIdx="1" presStyleCnt="3">
        <dgm:presLayoutVars>
          <dgm:bulletEnabled val="1"/>
        </dgm:presLayoutVars>
      </dgm:prSet>
      <dgm:spPr/>
    </dgm:pt>
    <dgm:pt modelId="{E2BF1FF3-7BDE-411E-B70E-B26B48551329}" type="pres">
      <dgm:prSet presAssocID="{D3761BA8-E6ED-44E5-B47C-695881DF9D7D}" presName="parentText" presStyleLbl="node1" presStyleIdx="2" presStyleCnt="3">
        <dgm:presLayoutVars>
          <dgm:chMax val="0"/>
          <dgm:bulletEnabled val="1"/>
        </dgm:presLayoutVars>
      </dgm:prSet>
      <dgm:spPr/>
    </dgm:pt>
    <dgm:pt modelId="{CDCD5BA8-1897-4DBA-B820-42EC019CD993}" type="pres">
      <dgm:prSet presAssocID="{D3761BA8-E6ED-44E5-B47C-695881DF9D7D}" presName="childText" presStyleLbl="revTx" presStyleIdx="2" presStyleCnt="3">
        <dgm:presLayoutVars>
          <dgm:bulletEnabled val="1"/>
        </dgm:presLayoutVars>
      </dgm:prSet>
      <dgm:spPr/>
    </dgm:pt>
  </dgm:ptLst>
  <dgm:cxnLst>
    <dgm:cxn modelId="{599F2B02-4BE6-45D4-8411-5E0FCF53EE0B}" type="presOf" srcId="{D3761BA8-E6ED-44E5-B47C-695881DF9D7D}" destId="{E2BF1FF3-7BDE-411E-B70E-B26B48551329}" srcOrd="0" destOrd="0" presId="urn:microsoft.com/office/officeart/2005/8/layout/vList2#1"/>
    <dgm:cxn modelId="{A95E0406-1D2A-4DF5-B647-21BE6FD15E20}" srcId="{579A6F67-91A0-4DAB-A7A4-60D5F3ACEB96}" destId="{7157AEAE-5A3A-4885-83D0-21E15BDDB5DF}" srcOrd="1" destOrd="0" parTransId="{845F38DE-D978-4BA0-A9BF-DC62EE7C1A6C}" sibTransId="{CBCCC582-7096-4B98-8999-001BF6522F92}"/>
    <dgm:cxn modelId="{8EBC1972-DFD6-4BBC-9541-3C95ED4435B3}" srcId="{8C88A9E5-3625-4B02-8963-B3B786ED6252}" destId="{896BFEE6-67FF-4487-BE70-F1716FA1BA01}" srcOrd="0" destOrd="0" parTransId="{86934BAD-9F1F-4510-9005-9CB17E7F619B}" sibTransId="{74E7D168-6B71-4102-83E8-4065152A7685}"/>
    <dgm:cxn modelId="{63D0AC74-AFC5-4A50-913E-F8FD205E1C43}" srcId="{7157AEAE-5A3A-4885-83D0-21E15BDDB5DF}" destId="{981C27F3-DD8F-48D8-9951-8D298F9DD0F2}" srcOrd="0" destOrd="0" parTransId="{992933F5-DD38-4F17-9E49-D3E0093AC2A9}" sibTransId="{60FCD077-8C7C-42EC-ABAC-40EA9E5E5A95}"/>
    <dgm:cxn modelId="{BC26788E-9819-4A75-8D6F-44455757800A}" type="presOf" srcId="{8C88A9E5-3625-4B02-8963-B3B786ED6252}" destId="{EF12BBCE-68C0-43AA-8973-8D8DA2181031}" srcOrd="0" destOrd="0" presId="urn:microsoft.com/office/officeart/2005/8/layout/vList2#1"/>
    <dgm:cxn modelId="{4A62349F-60AD-4346-800A-8ED7B3E97D83}" type="presOf" srcId="{579A6F67-91A0-4DAB-A7A4-60D5F3ACEB96}" destId="{2497B7FB-C67B-4576-A51A-63B30A3629EC}" srcOrd="0" destOrd="0" presId="urn:microsoft.com/office/officeart/2005/8/layout/vList2#1"/>
    <dgm:cxn modelId="{C320C3A6-ED31-4ED3-83F7-736F61268BE6}" type="presOf" srcId="{F8AA279A-E7B3-4864-9F01-0BA292BF77C4}" destId="{CDCD5BA8-1897-4DBA-B820-42EC019CD993}" srcOrd="0" destOrd="0" presId="urn:microsoft.com/office/officeart/2005/8/layout/vList2#1"/>
    <dgm:cxn modelId="{7E7D08AC-C9AD-49B4-AF5B-F26934DB9EFF}" type="presOf" srcId="{981C27F3-DD8F-48D8-9951-8D298F9DD0F2}" destId="{5ADD832E-66D7-4469-9B97-3AC3B6269A39}" srcOrd="0" destOrd="0" presId="urn:microsoft.com/office/officeart/2005/8/layout/vList2#1"/>
    <dgm:cxn modelId="{6A31B6BF-506A-4520-99C0-CD7DEE7B5810}" type="presOf" srcId="{896BFEE6-67FF-4487-BE70-F1716FA1BA01}" destId="{75F475F1-C4DA-4C35-9CC4-AB98022DD86F}" srcOrd="0" destOrd="0" presId="urn:microsoft.com/office/officeart/2005/8/layout/vList2#1"/>
    <dgm:cxn modelId="{1F2C2BC7-6E1C-414D-8E93-ED587672C480}" type="presOf" srcId="{7157AEAE-5A3A-4885-83D0-21E15BDDB5DF}" destId="{EC0C41CF-6FC8-400B-91B8-B47217E39441}" srcOrd="0" destOrd="0" presId="urn:microsoft.com/office/officeart/2005/8/layout/vList2#1"/>
    <dgm:cxn modelId="{B44788D8-36A3-434B-811F-19DF1BF86240}" srcId="{D3761BA8-E6ED-44E5-B47C-695881DF9D7D}" destId="{F8AA279A-E7B3-4864-9F01-0BA292BF77C4}" srcOrd="0" destOrd="0" parTransId="{F1BEED47-DB95-49C8-A634-9BF15C3AC9F3}" sibTransId="{AEA21F71-8EC9-40E7-8C43-B4FC988434C0}"/>
    <dgm:cxn modelId="{E8D6DEF2-32D3-44FF-BD02-77F09B9BDF45}" srcId="{579A6F67-91A0-4DAB-A7A4-60D5F3ACEB96}" destId="{D3761BA8-E6ED-44E5-B47C-695881DF9D7D}" srcOrd="2" destOrd="0" parTransId="{5413D0B7-6688-41FE-A08D-5DEEFA20E279}" sibTransId="{170868D7-85DA-4239-B3DF-DA80356DF1D4}"/>
    <dgm:cxn modelId="{B96F44FE-02A5-46CD-A61C-A4F84317B904}" srcId="{579A6F67-91A0-4DAB-A7A4-60D5F3ACEB96}" destId="{8C88A9E5-3625-4B02-8963-B3B786ED6252}" srcOrd="0" destOrd="0" parTransId="{D0031149-66E9-49B6-8B8C-2D97197373DA}" sibTransId="{94D65052-66D0-428A-AA49-4F1975BA7F67}"/>
    <dgm:cxn modelId="{F3AE02CE-AEF2-4E90-AB94-502996899918}" type="presParOf" srcId="{2497B7FB-C67B-4576-A51A-63B30A3629EC}" destId="{EF12BBCE-68C0-43AA-8973-8D8DA2181031}" srcOrd="0" destOrd="0" presId="urn:microsoft.com/office/officeart/2005/8/layout/vList2#1"/>
    <dgm:cxn modelId="{8207D001-93F1-4B07-860C-B5541D242018}" type="presParOf" srcId="{2497B7FB-C67B-4576-A51A-63B30A3629EC}" destId="{75F475F1-C4DA-4C35-9CC4-AB98022DD86F}" srcOrd="1" destOrd="0" presId="urn:microsoft.com/office/officeart/2005/8/layout/vList2#1"/>
    <dgm:cxn modelId="{899F8C36-C3C5-4B27-935F-EC7D8590C411}" type="presParOf" srcId="{2497B7FB-C67B-4576-A51A-63B30A3629EC}" destId="{EC0C41CF-6FC8-400B-91B8-B47217E39441}" srcOrd="2" destOrd="0" presId="urn:microsoft.com/office/officeart/2005/8/layout/vList2#1"/>
    <dgm:cxn modelId="{64DB090A-DB8D-4EFC-A841-64437662C261}" type="presParOf" srcId="{2497B7FB-C67B-4576-A51A-63B30A3629EC}" destId="{5ADD832E-66D7-4469-9B97-3AC3B6269A39}" srcOrd="3" destOrd="0" presId="urn:microsoft.com/office/officeart/2005/8/layout/vList2#1"/>
    <dgm:cxn modelId="{3735B8C5-E655-4A30-AD8A-9E5CF11AB923}" type="presParOf" srcId="{2497B7FB-C67B-4576-A51A-63B30A3629EC}" destId="{E2BF1FF3-7BDE-411E-B70E-B26B48551329}" srcOrd="4" destOrd="0" presId="urn:microsoft.com/office/officeart/2005/8/layout/vList2#1"/>
    <dgm:cxn modelId="{9F07D559-DE93-40DA-BBC3-D490401008CC}" type="presParOf" srcId="{2497B7FB-C67B-4576-A51A-63B30A3629EC}" destId="{CDCD5BA8-1897-4DBA-B820-42EC019CD993}" srcOrd="5" destOrd="0" presId="urn:microsoft.com/office/officeart/2005/8/layout/vList2#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BB143-27A3-4A65-86CC-E4BFABA94197}">
      <dsp:nvSpPr>
        <dsp:cNvPr id="0" name=""/>
        <dsp:cNvSpPr/>
      </dsp:nvSpPr>
      <dsp:spPr bwMode="white">
        <a:xfrm>
          <a:off x="3230879" y="944"/>
          <a:ext cx="4846320" cy="67270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系统将按照作业</a:t>
          </a:r>
          <a:r>
            <a:rPr lang="en-US" altLang="zh-CN" sz="1400" kern="1200" dirty="0"/>
            <a:t>/</a:t>
          </a:r>
          <a:r>
            <a:rPr lang="zh-CN" altLang="en-US" sz="1400" kern="1200" dirty="0"/>
            <a:t>进程到达的先后次序来进行调度，或者说它是优先考虑在系统中等待时间最长的作业</a:t>
          </a:r>
          <a:r>
            <a:rPr lang="en-US" altLang="zh-CN" sz="1400" kern="1200" dirty="0"/>
            <a:t>/</a:t>
          </a:r>
          <a:r>
            <a:rPr lang="zh-CN" altLang="en-US" sz="1400" kern="1200" dirty="0"/>
            <a:t>进程。</a:t>
          </a:r>
        </a:p>
      </dsp:txBody>
      <dsp:txXfrm>
        <a:off x="3230879" y="85032"/>
        <a:ext cx="4594056" cy="504527"/>
      </dsp:txXfrm>
    </dsp:sp>
    <dsp:sp modelId="{5E596557-06CD-4655-8475-A9142F4F19AD}">
      <dsp:nvSpPr>
        <dsp:cNvPr id="0" name=""/>
        <dsp:cNvSpPr/>
      </dsp:nvSpPr>
      <dsp:spPr bwMode="white">
        <a:xfrm>
          <a:off x="0" y="0"/>
          <a:ext cx="3230880" cy="6727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算法思想</a:t>
          </a:r>
        </a:p>
      </dsp:txBody>
      <dsp:txXfrm>
        <a:off x="32839" y="32839"/>
        <a:ext cx="3165202" cy="607025"/>
      </dsp:txXfrm>
    </dsp:sp>
    <dsp:sp modelId="{A2150B5F-27B7-42D3-8799-3649D5493DC6}">
      <dsp:nvSpPr>
        <dsp:cNvPr id="0" name=""/>
        <dsp:cNvSpPr/>
      </dsp:nvSpPr>
      <dsp:spPr bwMode="white">
        <a:xfrm>
          <a:off x="3230879" y="740917"/>
          <a:ext cx="4846320" cy="67270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按照作业</a:t>
          </a:r>
          <a:r>
            <a:rPr lang="en-US" altLang="en-US" sz="1600" kern="1200" dirty="0"/>
            <a:t>/</a:t>
          </a:r>
          <a:r>
            <a:rPr lang="zh-CN" altLang="en-US" sz="1600" kern="1200" dirty="0"/>
            <a:t>进程到达的先后顺序进行服务</a:t>
          </a:r>
        </a:p>
      </dsp:txBody>
      <dsp:txXfrm>
        <a:off x="3230879" y="825005"/>
        <a:ext cx="4594056" cy="504527"/>
      </dsp:txXfrm>
    </dsp:sp>
    <dsp:sp modelId="{458BA8F7-3C2E-4CB3-8945-DBCE5E3C4D25}">
      <dsp:nvSpPr>
        <dsp:cNvPr id="0" name=""/>
        <dsp:cNvSpPr/>
      </dsp:nvSpPr>
      <dsp:spPr bwMode="white">
        <a:xfrm>
          <a:off x="0" y="740917"/>
          <a:ext cx="3230880" cy="6727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算法规则</a:t>
          </a:r>
        </a:p>
      </dsp:txBody>
      <dsp:txXfrm>
        <a:off x="32839" y="773756"/>
        <a:ext cx="3165202" cy="607025"/>
      </dsp:txXfrm>
    </dsp:sp>
    <dsp:sp modelId="{48A1F826-1865-4A5D-A04A-6F98251773C1}">
      <dsp:nvSpPr>
        <dsp:cNvPr id="0" name=""/>
        <dsp:cNvSpPr/>
      </dsp:nvSpPr>
      <dsp:spPr bwMode="white">
        <a:xfrm>
          <a:off x="3230879" y="1480891"/>
          <a:ext cx="4846320" cy="67270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用于作业调度时，考虑的作业先后到达后备队列的顺序</a:t>
          </a:r>
        </a:p>
        <a:p>
          <a:pPr marL="114300" lvl="1" indent="-114300" algn="l" defTabSz="622300">
            <a:lnSpc>
              <a:spcPct val="90000"/>
            </a:lnSpc>
            <a:spcBef>
              <a:spcPct val="0"/>
            </a:spcBef>
            <a:spcAft>
              <a:spcPct val="15000"/>
            </a:spcAft>
            <a:buChar char="•"/>
          </a:pPr>
          <a:r>
            <a:rPr lang="zh-CN" altLang="en-US" sz="1400" kern="1200" dirty="0"/>
            <a:t>考虑进程调度时，考虑的进程先后到达就绪队列的顺序</a:t>
          </a:r>
        </a:p>
      </dsp:txBody>
      <dsp:txXfrm>
        <a:off x="3230879" y="1564979"/>
        <a:ext cx="4594056" cy="504527"/>
      </dsp:txXfrm>
    </dsp:sp>
    <dsp:sp modelId="{1297A76C-E1CF-4227-90DE-AB6A28F1D950}">
      <dsp:nvSpPr>
        <dsp:cNvPr id="0" name=""/>
        <dsp:cNvSpPr/>
      </dsp:nvSpPr>
      <dsp:spPr bwMode="white">
        <a:xfrm>
          <a:off x="0" y="1480891"/>
          <a:ext cx="3230880" cy="6727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作业</a:t>
          </a:r>
          <a:r>
            <a:rPr lang="en-US" altLang="zh-CN" sz="2500" kern="1200" dirty="0"/>
            <a:t>/</a:t>
          </a:r>
          <a:r>
            <a:rPr lang="zh-CN" altLang="en-US" sz="2500" kern="1200" dirty="0"/>
            <a:t>进程</a:t>
          </a:r>
        </a:p>
      </dsp:txBody>
      <dsp:txXfrm>
        <a:off x="32839" y="1513730"/>
        <a:ext cx="3165202" cy="607025"/>
      </dsp:txXfrm>
    </dsp:sp>
    <dsp:sp modelId="{0E1C6B8C-0EE9-4E0D-B67F-8EAFB9815839}">
      <dsp:nvSpPr>
        <dsp:cNvPr id="0" name=""/>
        <dsp:cNvSpPr/>
      </dsp:nvSpPr>
      <dsp:spPr bwMode="white">
        <a:xfrm>
          <a:off x="3230879" y="2220864"/>
          <a:ext cx="4846320" cy="67270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100000"/>
            </a:lnSpc>
            <a:spcBef>
              <a:spcPct val="0"/>
            </a:spcBef>
            <a:spcAft>
              <a:spcPct val="15000"/>
            </a:spcAft>
            <a:buChar char="•"/>
          </a:pPr>
          <a:r>
            <a:rPr lang="zh-CN" altLang="en-US" sz="1200" kern="1200" dirty="0"/>
            <a:t>不可抢占式</a:t>
          </a:r>
        </a:p>
        <a:p>
          <a:pPr marL="285750" lvl="1" indent="-285750" algn="l" defTabSz="2889250">
            <a:lnSpc>
              <a:spcPct val="100000"/>
            </a:lnSpc>
            <a:spcBef>
              <a:spcPct val="0"/>
            </a:spcBef>
            <a:spcAft>
              <a:spcPct val="15000"/>
            </a:spcAft>
            <a:buChar char="•"/>
          </a:pPr>
          <a:endParaRPr sz="6500" kern="1200"/>
        </a:p>
      </dsp:txBody>
      <dsp:txXfrm>
        <a:off x="3230879" y="2304952"/>
        <a:ext cx="4594056" cy="504527"/>
      </dsp:txXfrm>
    </dsp:sp>
    <dsp:sp modelId="{5DA637D2-100C-4AAE-8B95-A42EA2C5892F}">
      <dsp:nvSpPr>
        <dsp:cNvPr id="0" name=""/>
        <dsp:cNvSpPr/>
      </dsp:nvSpPr>
      <dsp:spPr bwMode="white">
        <a:xfrm>
          <a:off x="0" y="2220864"/>
          <a:ext cx="3230880" cy="6727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是否可抢占</a:t>
          </a:r>
        </a:p>
      </dsp:txBody>
      <dsp:txXfrm>
        <a:off x="32839" y="2253703"/>
        <a:ext cx="3165202" cy="607025"/>
      </dsp:txXfrm>
    </dsp:sp>
    <dsp:sp modelId="{5A88675D-979E-49B2-B10C-D595F6D43918}">
      <dsp:nvSpPr>
        <dsp:cNvPr id="0" name=""/>
        <dsp:cNvSpPr/>
      </dsp:nvSpPr>
      <dsp:spPr bwMode="white">
        <a:xfrm>
          <a:off x="3231668" y="2985294"/>
          <a:ext cx="4841587" cy="105330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有利于长作业（进程）而不利于短作业（进程）</a:t>
          </a:r>
        </a:p>
        <a:p>
          <a:pPr marL="114300" lvl="1" indent="-114300" algn="l" defTabSz="533400">
            <a:lnSpc>
              <a:spcPct val="90000"/>
            </a:lnSpc>
            <a:spcBef>
              <a:spcPct val="0"/>
            </a:spcBef>
            <a:spcAft>
              <a:spcPct val="15000"/>
            </a:spcAft>
            <a:buChar char="•"/>
          </a:pPr>
          <a:r>
            <a:rPr lang="zh-CN" altLang="en-US" sz="1200" kern="1200" dirty="0"/>
            <a:t>有利于</a:t>
          </a:r>
          <a:r>
            <a:rPr lang="en-US" altLang="en-US" sz="1200" kern="1200" dirty="0"/>
            <a:t>CPU</a:t>
          </a:r>
          <a:r>
            <a:rPr lang="zh-CN" altLang="en-US" sz="1200" kern="1200" dirty="0"/>
            <a:t>繁忙型作业（进程）而不利于</a:t>
          </a:r>
          <a:r>
            <a:rPr lang="en-US" altLang="en-US" sz="1200" kern="1200" dirty="0"/>
            <a:t>I/O</a:t>
          </a:r>
          <a:r>
            <a:rPr lang="zh-CN" altLang="en-US" sz="1200" kern="1200" dirty="0"/>
            <a:t>繁忙型作业（进程）</a:t>
          </a:r>
        </a:p>
        <a:p>
          <a:pPr marL="114300" lvl="1" indent="-114300" algn="l" defTabSz="533400">
            <a:lnSpc>
              <a:spcPct val="90000"/>
            </a:lnSpc>
            <a:spcBef>
              <a:spcPct val="0"/>
            </a:spcBef>
            <a:spcAft>
              <a:spcPct val="15000"/>
            </a:spcAft>
            <a:buChar char="•"/>
          </a:pPr>
          <a:r>
            <a:rPr lang="zh-CN" altLang="en-US" sz="1200" kern="1200" dirty="0"/>
            <a:t>公平、容易实现，不会导致</a:t>
          </a:r>
          <a:r>
            <a:rPr lang="zh-CN" altLang="en-US" sz="1200" b="1" kern="1200" dirty="0">
              <a:solidFill>
                <a:srgbClr val="FF0000"/>
              </a:solidFill>
            </a:rPr>
            <a:t>饥饿</a:t>
          </a:r>
        </a:p>
      </dsp:txBody>
      <dsp:txXfrm>
        <a:off x="3231668" y="3116957"/>
        <a:ext cx="4446598" cy="789979"/>
      </dsp:txXfrm>
    </dsp:sp>
    <dsp:sp modelId="{D920E783-7535-45E9-ACC0-63B478B6377C}">
      <dsp:nvSpPr>
        <dsp:cNvPr id="0" name=""/>
        <dsp:cNvSpPr/>
      </dsp:nvSpPr>
      <dsp:spPr bwMode="white">
        <a:xfrm>
          <a:off x="3943" y="2960838"/>
          <a:ext cx="3227724" cy="11022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优缺点</a:t>
          </a:r>
        </a:p>
      </dsp:txBody>
      <dsp:txXfrm>
        <a:off x="57749" y="3014644"/>
        <a:ext cx="3120112" cy="9946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BB143-27A3-4A65-86CC-E4BFABA94197}">
      <dsp:nvSpPr>
        <dsp:cNvPr id="0" name=""/>
        <dsp:cNvSpPr/>
      </dsp:nvSpPr>
      <dsp:spPr bwMode="white">
        <a:xfrm>
          <a:off x="3139440" y="1190"/>
          <a:ext cx="4709160" cy="944562"/>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追求最少的平均等待时间， 最少的平均周转时间、 最少的平均平均带权周转时间。</a:t>
          </a:r>
        </a:p>
      </dsp:txBody>
      <dsp:txXfrm>
        <a:off x="3139440" y="119260"/>
        <a:ext cx="4354949" cy="708422"/>
      </dsp:txXfrm>
    </dsp:sp>
    <dsp:sp modelId="{5E596557-06CD-4655-8475-A9142F4F19AD}">
      <dsp:nvSpPr>
        <dsp:cNvPr id="0" name=""/>
        <dsp:cNvSpPr/>
      </dsp:nvSpPr>
      <dsp:spPr bwMode="white">
        <a:xfrm>
          <a:off x="0" y="1190"/>
          <a:ext cx="3139440" cy="944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算法思想</a:t>
          </a:r>
        </a:p>
      </dsp:txBody>
      <dsp:txXfrm>
        <a:off x="46110" y="47300"/>
        <a:ext cx="3047220" cy="852342"/>
      </dsp:txXfrm>
    </dsp:sp>
    <dsp:sp modelId="{A2150B5F-27B7-42D3-8799-3649D5493DC6}">
      <dsp:nvSpPr>
        <dsp:cNvPr id="0" name=""/>
        <dsp:cNvSpPr/>
      </dsp:nvSpPr>
      <dsp:spPr bwMode="white">
        <a:xfrm>
          <a:off x="3139440" y="1040209"/>
          <a:ext cx="4709160" cy="944562"/>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最短的作业</a:t>
          </a:r>
          <a:r>
            <a:rPr lang="en-US" altLang="en-US" sz="1400" kern="1200" dirty="0"/>
            <a:t>/</a:t>
          </a:r>
          <a:r>
            <a:rPr lang="zh-CN" altLang="en-US" sz="1400" kern="1200" dirty="0"/>
            <a:t>进程优先得到服务（所谓“最短” ，是指要求服务时间最短）</a:t>
          </a:r>
        </a:p>
      </dsp:txBody>
      <dsp:txXfrm>
        <a:off x="3139440" y="1158279"/>
        <a:ext cx="4354949" cy="708422"/>
      </dsp:txXfrm>
    </dsp:sp>
    <dsp:sp modelId="{458BA8F7-3C2E-4CB3-8945-DBCE5E3C4D25}">
      <dsp:nvSpPr>
        <dsp:cNvPr id="0" name=""/>
        <dsp:cNvSpPr/>
      </dsp:nvSpPr>
      <dsp:spPr bwMode="white">
        <a:xfrm>
          <a:off x="0" y="1040209"/>
          <a:ext cx="3139440" cy="944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算法规则</a:t>
          </a:r>
        </a:p>
      </dsp:txBody>
      <dsp:txXfrm>
        <a:off x="46110" y="1086319"/>
        <a:ext cx="3047220" cy="852342"/>
      </dsp:txXfrm>
    </dsp:sp>
    <dsp:sp modelId="{48A1F826-1865-4A5D-A04A-6F98251773C1}">
      <dsp:nvSpPr>
        <dsp:cNvPr id="0" name=""/>
        <dsp:cNvSpPr/>
      </dsp:nvSpPr>
      <dsp:spPr bwMode="white">
        <a:xfrm>
          <a:off x="3139440" y="2079228"/>
          <a:ext cx="4709160" cy="944562"/>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作业调度时，</a:t>
          </a:r>
          <a:r>
            <a:rPr lang="en-US" altLang="zh-CN" sz="1400" kern="1200" dirty="0"/>
            <a:t>SJF(Shortest Job First)</a:t>
          </a:r>
          <a:r>
            <a:rPr lang="zh-CN" altLang="en-US" sz="1400" kern="1200" dirty="0"/>
            <a:t>短作业优先</a:t>
          </a:r>
        </a:p>
        <a:p>
          <a:pPr marL="114300" lvl="1" indent="-114300" algn="l" defTabSz="622300">
            <a:lnSpc>
              <a:spcPct val="90000"/>
            </a:lnSpc>
            <a:spcBef>
              <a:spcPct val="0"/>
            </a:spcBef>
            <a:spcAft>
              <a:spcPct val="15000"/>
            </a:spcAft>
            <a:buChar char="•"/>
          </a:pPr>
          <a:r>
            <a:rPr lang="zh-CN" altLang="en-US" sz="1400" kern="1200" dirty="0"/>
            <a:t>进程调度时，</a:t>
          </a:r>
          <a:r>
            <a:rPr lang="en-US" altLang="en-US" sz="1400" kern="1200" dirty="0"/>
            <a:t>SPF(Shortest Process First</a:t>
          </a:r>
          <a:r>
            <a:rPr lang="en-US" altLang="zh-CN" sz="1400" kern="1200" dirty="0"/>
            <a:t>)</a:t>
          </a:r>
          <a:r>
            <a:rPr lang="zh-CN" altLang="en-US" sz="1400" kern="1200" dirty="0"/>
            <a:t>短进程优先</a:t>
          </a:r>
        </a:p>
      </dsp:txBody>
      <dsp:txXfrm>
        <a:off x="3139440" y="2197298"/>
        <a:ext cx="4354949" cy="708422"/>
      </dsp:txXfrm>
    </dsp:sp>
    <dsp:sp modelId="{1297A76C-E1CF-4227-90DE-AB6A28F1D950}">
      <dsp:nvSpPr>
        <dsp:cNvPr id="0" name=""/>
        <dsp:cNvSpPr/>
      </dsp:nvSpPr>
      <dsp:spPr bwMode="white">
        <a:xfrm>
          <a:off x="0" y="2079228"/>
          <a:ext cx="3139440" cy="944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作业</a:t>
          </a:r>
          <a:r>
            <a:rPr lang="en-US" altLang="zh-CN" sz="3500" kern="1200" dirty="0"/>
            <a:t>/</a:t>
          </a:r>
          <a:r>
            <a:rPr lang="zh-CN" altLang="en-US" sz="3500" kern="1200" dirty="0"/>
            <a:t>进程</a:t>
          </a:r>
        </a:p>
      </dsp:txBody>
      <dsp:txXfrm>
        <a:off x="46110" y="2125338"/>
        <a:ext cx="3047220" cy="852342"/>
      </dsp:txXfrm>
    </dsp:sp>
    <dsp:sp modelId="{0E1C6B8C-0EE9-4E0D-B67F-8EAFB9815839}">
      <dsp:nvSpPr>
        <dsp:cNvPr id="0" name=""/>
        <dsp:cNvSpPr/>
      </dsp:nvSpPr>
      <dsp:spPr bwMode="white">
        <a:xfrm>
          <a:off x="3139440" y="3118246"/>
          <a:ext cx="4709160" cy="944562"/>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altLang="en-US" sz="1400" kern="1200" dirty="0"/>
            <a:t>SJF</a:t>
          </a:r>
          <a:r>
            <a:rPr lang="zh-CN" altLang="en-US" sz="1400" kern="1200" dirty="0"/>
            <a:t>和</a:t>
          </a:r>
          <a:r>
            <a:rPr lang="en-US" altLang="en-US" sz="1400" kern="1200" dirty="0"/>
            <a:t>SPF</a:t>
          </a:r>
          <a:r>
            <a:rPr lang="zh-CN" altLang="en-US" sz="1400" kern="1200" dirty="0"/>
            <a:t>是不可抢占式的算法。</a:t>
          </a:r>
        </a:p>
        <a:p>
          <a:pPr marL="57150" lvl="1" indent="-57150" algn="l" defTabSz="444500">
            <a:lnSpc>
              <a:spcPct val="90000"/>
            </a:lnSpc>
            <a:spcBef>
              <a:spcPct val="0"/>
            </a:spcBef>
            <a:spcAft>
              <a:spcPct val="15000"/>
            </a:spcAft>
            <a:buChar char="•"/>
          </a:pPr>
          <a:r>
            <a:rPr lang="zh-CN" altLang="en-US" sz="1000" kern="1200" dirty="0"/>
            <a:t>可抢占式版本最短剩余时间优先算法</a:t>
          </a:r>
          <a:r>
            <a:rPr lang="en-US" altLang="zh-CN" sz="1000" kern="1200" dirty="0"/>
            <a:t>(</a:t>
          </a:r>
          <a:r>
            <a:rPr lang="en-US" altLang="en-US" sz="1000" kern="1200" dirty="0"/>
            <a:t>SRTN, Shortest Remaining Time Next</a:t>
          </a:r>
          <a:r>
            <a:rPr lang="zh-CN" altLang="en-US" sz="1000" kern="1200" dirty="0"/>
            <a:t>）</a:t>
          </a:r>
        </a:p>
      </dsp:txBody>
      <dsp:txXfrm>
        <a:off x="3139440" y="3236316"/>
        <a:ext cx="4354949" cy="708422"/>
      </dsp:txXfrm>
    </dsp:sp>
    <dsp:sp modelId="{5DA637D2-100C-4AAE-8B95-A42EA2C5892F}">
      <dsp:nvSpPr>
        <dsp:cNvPr id="0" name=""/>
        <dsp:cNvSpPr/>
      </dsp:nvSpPr>
      <dsp:spPr bwMode="white">
        <a:xfrm>
          <a:off x="0" y="3118246"/>
          <a:ext cx="3139440" cy="944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是否可抢占</a:t>
          </a:r>
        </a:p>
      </dsp:txBody>
      <dsp:txXfrm>
        <a:off x="46110" y="3164356"/>
        <a:ext cx="3047220" cy="852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BB143-27A3-4A65-86CC-E4BFABA94197}">
      <dsp:nvSpPr>
        <dsp:cNvPr id="0" name=""/>
        <dsp:cNvSpPr/>
      </dsp:nvSpPr>
      <dsp:spPr bwMode="white">
        <a:xfrm>
          <a:off x="3139440" y="2039"/>
          <a:ext cx="4709160" cy="414238"/>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要综合考虑作业</a:t>
          </a:r>
          <a:r>
            <a:rPr lang="en-US" altLang="en-US" sz="1400" kern="1200" dirty="0"/>
            <a:t>/</a:t>
          </a:r>
          <a:r>
            <a:rPr lang="zh-CN" altLang="en-US" sz="1400" kern="1200" dirty="0"/>
            <a:t>进程的等待时间和要求服务的时间。</a:t>
          </a:r>
        </a:p>
        <a:p>
          <a:pPr marL="114300" lvl="1" indent="-114300" algn="l" defTabSz="622300">
            <a:lnSpc>
              <a:spcPct val="90000"/>
            </a:lnSpc>
            <a:spcBef>
              <a:spcPct val="0"/>
            </a:spcBef>
            <a:spcAft>
              <a:spcPct val="15000"/>
            </a:spcAft>
            <a:buChar char="•"/>
          </a:pPr>
          <a:endParaRPr lang="zh-CN" altLang="en-US" sz="1400" kern="1200" dirty="0"/>
        </a:p>
      </dsp:txBody>
      <dsp:txXfrm>
        <a:off x="3139440" y="53819"/>
        <a:ext cx="4553821" cy="310678"/>
      </dsp:txXfrm>
    </dsp:sp>
    <dsp:sp modelId="{5E596557-06CD-4655-8475-A9142F4F19AD}">
      <dsp:nvSpPr>
        <dsp:cNvPr id="0" name=""/>
        <dsp:cNvSpPr/>
      </dsp:nvSpPr>
      <dsp:spPr bwMode="white">
        <a:xfrm>
          <a:off x="0" y="2039"/>
          <a:ext cx="3139440" cy="4142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算法思想</a:t>
          </a:r>
        </a:p>
      </dsp:txBody>
      <dsp:txXfrm>
        <a:off x="20221" y="22260"/>
        <a:ext cx="3098998" cy="373796"/>
      </dsp:txXfrm>
    </dsp:sp>
    <dsp:sp modelId="{A2150B5F-27B7-42D3-8799-3649D5493DC6}">
      <dsp:nvSpPr>
        <dsp:cNvPr id="0" name=""/>
        <dsp:cNvSpPr/>
      </dsp:nvSpPr>
      <dsp:spPr bwMode="white">
        <a:xfrm>
          <a:off x="3140972" y="457701"/>
          <a:ext cx="4699966" cy="1306138"/>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在每次调度时先计算各个作业</a:t>
          </a:r>
          <a:r>
            <a:rPr lang="en-US" altLang="en-US" sz="1400" kern="1200" dirty="0"/>
            <a:t>/</a:t>
          </a:r>
          <a:r>
            <a:rPr lang="zh-CN" altLang="en-US" sz="1400" kern="1200" dirty="0"/>
            <a:t>进程的响应比， 选择响应比最高的作业</a:t>
          </a:r>
          <a:r>
            <a:rPr lang="en-US" altLang="en-US" sz="1400" kern="1200" dirty="0"/>
            <a:t>/</a:t>
          </a:r>
          <a:r>
            <a:rPr lang="zh-CN" altLang="en-US" sz="1400" kern="1200" dirty="0"/>
            <a:t>进程为其服务。</a:t>
          </a:r>
        </a:p>
      </dsp:txBody>
      <dsp:txXfrm>
        <a:off x="3140972" y="620968"/>
        <a:ext cx="4210164" cy="979604"/>
      </dsp:txXfrm>
    </dsp:sp>
    <dsp:sp modelId="{458BA8F7-3C2E-4CB3-8945-DBCE5E3C4D25}">
      <dsp:nvSpPr>
        <dsp:cNvPr id="0" name=""/>
        <dsp:cNvSpPr/>
      </dsp:nvSpPr>
      <dsp:spPr bwMode="white">
        <a:xfrm>
          <a:off x="7660" y="468942"/>
          <a:ext cx="3133311" cy="12836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算法规则</a:t>
          </a:r>
        </a:p>
      </dsp:txBody>
      <dsp:txXfrm>
        <a:off x="70323" y="531605"/>
        <a:ext cx="3007985" cy="1158332"/>
      </dsp:txXfrm>
    </dsp:sp>
    <dsp:sp modelId="{48A1F826-1865-4A5D-A04A-6F98251773C1}">
      <dsp:nvSpPr>
        <dsp:cNvPr id="0" name=""/>
        <dsp:cNvSpPr/>
      </dsp:nvSpPr>
      <dsp:spPr bwMode="white">
        <a:xfrm>
          <a:off x="3139440" y="1805264"/>
          <a:ext cx="4709160" cy="414238"/>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作业调度、进程调度皆可用</a:t>
          </a:r>
        </a:p>
      </dsp:txBody>
      <dsp:txXfrm>
        <a:off x="3139440" y="1857044"/>
        <a:ext cx="4553821" cy="310678"/>
      </dsp:txXfrm>
    </dsp:sp>
    <dsp:sp modelId="{1297A76C-E1CF-4227-90DE-AB6A28F1D950}">
      <dsp:nvSpPr>
        <dsp:cNvPr id="0" name=""/>
        <dsp:cNvSpPr/>
      </dsp:nvSpPr>
      <dsp:spPr bwMode="white">
        <a:xfrm>
          <a:off x="0" y="1805264"/>
          <a:ext cx="3139440" cy="4142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作业</a:t>
          </a:r>
          <a:r>
            <a:rPr lang="en-US" altLang="zh-CN" sz="1500" kern="1200" dirty="0"/>
            <a:t>/</a:t>
          </a:r>
          <a:r>
            <a:rPr lang="zh-CN" altLang="en-US" sz="1500" kern="1200" dirty="0"/>
            <a:t>进程</a:t>
          </a:r>
        </a:p>
      </dsp:txBody>
      <dsp:txXfrm>
        <a:off x="20221" y="1825485"/>
        <a:ext cx="3098998" cy="373796"/>
      </dsp:txXfrm>
    </dsp:sp>
    <dsp:sp modelId="{0E1C6B8C-0EE9-4E0D-B67F-8EAFB9815839}">
      <dsp:nvSpPr>
        <dsp:cNvPr id="0" name=""/>
        <dsp:cNvSpPr/>
      </dsp:nvSpPr>
      <dsp:spPr bwMode="white">
        <a:xfrm>
          <a:off x="3139440" y="2260926"/>
          <a:ext cx="4709160" cy="414238"/>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100000"/>
            </a:lnSpc>
            <a:spcBef>
              <a:spcPct val="0"/>
            </a:spcBef>
            <a:spcAft>
              <a:spcPct val="15000"/>
            </a:spcAft>
            <a:buChar char="•"/>
          </a:pPr>
          <a:r>
            <a:rPr lang="zh-CN" altLang="en-US" sz="1400" kern="1200" dirty="0"/>
            <a:t>不可抢占式</a:t>
          </a:r>
          <a:endParaRPr sz="6500" kern="1200"/>
        </a:p>
      </dsp:txBody>
      <dsp:txXfrm>
        <a:off x="3139440" y="2312706"/>
        <a:ext cx="4553821" cy="310678"/>
      </dsp:txXfrm>
    </dsp:sp>
    <dsp:sp modelId="{5DA637D2-100C-4AAE-8B95-A42EA2C5892F}">
      <dsp:nvSpPr>
        <dsp:cNvPr id="0" name=""/>
        <dsp:cNvSpPr/>
      </dsp:nvSpPr>
      <dsp:spPr bwMode="white">
        <a:xfrm>
          <a:off x="0" y="2260926"/>
          <a:ext cx="3139440" cy="4142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是否可抢占</a:t>
          </a:r>
        </a:p>
      </dsp:txBody>
      <dsp:txXfrm>
        <a:off x="20221" y="2281147"/>
        <a:ext cx="3098998" cy="373796"/>
      </dsp:txXfrm>
    </dsp:sp>
    <dsp:sp modelId="{5A88675D-979E-49B2-B10C-D595F6D43918}">
      <dsp:nvSpPr>
        <dsp:cNvPr id="0" name=""/>
        <dsp:cNvSpPr/>
      </dsp:nvSpPr>
      <dsp:spPr bwMode="white">
        <a:xfrm>
          <a:off x="3140206" y="2716588"/>
          <a:ext cx="4704561" cy="134537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算法的实质是动态优先权（利用老化解决解饿）</a:t>
          </a:r>
        </a:p>
        <a:p>
          <a:pPr marL="114300" lvl="1" indent="-114300" algn="l" defTabSz="533400">
            <a:lnSpc>
              <a:spcPct val="90000"/>
            </a:lnSpc>
            <a:spcBef>
              <a:spcPct val="0"/>
            </a:spcBef>
            <a:spcAft>
              <a:spcPct val="15000"/>
            </a:spcAft>
            <a:buChar char="•"/>
          </a:pPr>
          <a:r>
            <a:rPr lang="zh-CN" altLang="en-US" sz="1200" kern="1200" dirty="0">
              <a:solidFill>
                <a:srgbClr val="FF0000"/>
              </a:solidFill>
            </a:rPr>
            <a:t>等待时间相同时，退化成</a:t>
          </a:r>
          <a:r>
            <a:rPr lang="en-US" altLang="zh-CN" sz="1200" kern="1200" dirty="0">
              <a:solidFill>
                <a:srgbClr val="FF0000"/>
              </a:solidFill>
            </a:rPr>
            <a:t>SJF</a:t>
          </a:r>
          <a:endParaRPr lang="zh-CN" altLang="en-US" sz="1200" kern="1200" dirty="0">
            <a:solidFill>
              <a:srgbClr val="FF0000"/>
            </a:solidFill>
          </a:endParaRPr>
        </a:p>
        <a:p>
          <a:pPr marL="114300" lvl="1" indent="-114300" algn="l" defTabSz="533400">
            <a:lnSpc>
              <a:spcPct val="90000"/>
            </a:lnSpc>
            <a:spcBef>
              <a:spcPct val="0"/>
            </a:spcBef>
            <a:spcAft>
              <a:spcPct val="15000"/>
            </a:spcAft>
            <a:buChar char="•"/>
          </a:pPr>
          <a:r>
            <a:rPr lang="zh-CN" altLang="en-US" sz="1200" kern="1200" dirty="0">
              <a:solidFill>
                <a:srgbClr val="FF0000"/>
              </a:solidFill>
            </a:rPr>
            <a:t>要求服务时间相同时，退化成</a:t>
          </a:r>
          <a:r>
            <a:rPr lang="en-US" altLang="zh-CN" sz="1200" kern="1200" dirty="0">
              <a:solidFill>
                <a:srgbClr val="FF0000"/>
              </a:solidFill>
            </a:rPr>
            <a:t>FCFS</a:t>
          </a:r>
          <a:endParaRPr lang="zh-CN" altLang="en-US" sz="1200" kern="1200" dirty="0">
            <a:solidFill>
              <a:srgbClr val="FF0000"/>
            </a:solidFill>
          </a:endParaRPr>
        </a:p>
        <a:p>
          <a:pPr marL="114300" lvl="1" indent="-114300" algn="l" defTabSz="533400">
            <a:lnSpc>
              <a:spcPct val="90000"/>
            </a:lnSpc>
            <a:spcBef>
              <a:spcPct val="0"/>
            </a:spcBef>
            <a:spcAft>
              <a:spcPct val="15000"/>
            </a:spcAft>
            <a:buChar char="•"/>
          </a:pPr>
          <a:r>
            <a:rPr lang="zh-CN" altLang="en-US" sz="1200" kern="1200" dirty="0"/>
            <a:t>每次调度前，需要计算优先权，增加系统开销</a:t>
          </a:r>
          <a:endParaRPr lang="zh-CN" altLang="en-US" sz="1200" b="1" kern="1200" dirty="0">
            <a:solidFill>
              <a:srgbClr val="FF0000"/>
            </a:solidFill>
          </a:endParaRPr>
        </a:p>
        <a:p>
          <a:pPr marL="114300" lvl="1" indent="-114300" algn="l" defTabSz="533400">
            <a:lnSpc>
              <a:spcPct val="90000"/>
            </a:lnSpc>
            <a:spcBef>
              <a:spcPct val="0"/>
            </a:spcBef>
            <a:spcAft>
              <a:spcPct val="15000"/>
            </a:spcAft>
            <a:buChar char="•"/>
          </a:pPr>
          <a:r>
            <a:rPr lang="zh-CN" altLang="en-US" sz="1200" b="0" kern="1200" dirty="0">
              <a:solidFill>
                <a:srgbClr val="FF0000"/>
              </a:solidFill>
            </a:rPr>
            <a:t>长作业优先级，可以随着等待的时间增加而提高</a:t>
          </a:r>
        </a:p>
      </dsp:txBody>
      <dsp:txXfrm>
        <a:off x="3140206" y="2884759"/>
        <a:ext cx="4200047" cy="1009029"/>
      </dsp:txXfrm>
    </dsp:sp>
    <dsp:sp modelId="{D920E783-7535-45E9-ACC0-63B478B6377C}">
      <dsp:nvSpPr>
        <dsp:cNvPr id="0" name=""/>
        <dsp:cNvSpPr/>
      </dsp:nvSpPr>
      <dsp:spPr bwMode="white">
        <a:xfrm>
          <a:off x="3832" y="2868949"/>
          <a:ext cx="3136374" cy="1040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优缺点</a:t>
          </a:r>
        </a:p>
      </dsp:txBody>
      <dsp:txXfrm>
        <a:off x="54632" y="2919749"/>
        <a:ext cx="3034774" cy="9390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2BBCE-68C0-43AA-8973-8D8DA2181031}">
      <dsp:nvSpPr>
        <dsp:cNvPr id="0" name=""/>
        <dsp:cNvSpPr/>
      </dsp:nvSpPr>
      <dsp:spPr bwMode="white">
        <a:xfrm>
          <a:off x="0" y="238374"/>
          <a:ext cx="4601512" cy="4340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Q1:</a:t>
          </a:r>
          <a:endParaRPr lang="zh-CN" altLang="en-US" sz="1400" kern="1200" dirty="0"/>
        </a:p>
      </dsp:txBody>
      <dsp:txXfrm>
        <a:off x="21190" y="259564"/>
        <a:ext cx="4559132" cy="391690"/>
      </dsp:txXfrm>
    </dsp:sp>
    <dsp:sp modelId="{75F475F1-C4DA-4C35-9CC4-AB98022DD86F}">
      <dsp:nvSpPr>
        <dsp:cNvPr id="0" name=""/>
        <dsp:cNvSpPr/>
      </dsp:nvSpPr>
      <dsp:spPr bwMode="white">
        <a:xfrm>
          <a:off x="0" y="672444"/>
          <a:ext cx="4601512" cy="26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9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altLang="zh-CN" sz="1100" kern="1200" dirty="0"/>
            <a:t>Q1</a:t>
          </a:r>
          <a:r>
            <a:rPr lang="zh-CN" altLang="en-US" sz="1100" kern="1200" dirty="0"/>
            <a:t>，优先级最高队列，新建进程在此队列，</a:t>
          </a:r>
          <a:r>
            <a:rPr lang="en-US" altLang="zh-CN" sz="1100" kern="1200" dirty="0"/>
            <a:t>2</a:t>
          </a:r>
          <a:r>
            <a:rPr lang="zh-CN" altLang="en-US" sz="1100" kern="1200" dirty="0"/>
            <a:t>个时间片</a:t>
          </a:r>
          <a:r>
            <a:rPr lang="en-US" altLang="zh-CN" sz="1100" kern="1200" dirty="0"/>
            <a:t>/</a:t>
          </a:r>
          <a:r>
            <a:rPr lang="zh-CN" altLang="en-US" sz="1100" kern="1200" dirty="0"/>
            <a:t>每个进程</a:t>
          </a:r>
        </a:p>
      </dsp:txBody>
      <dsp:txXfrm>
        <a:off x="0" y="672444"/>
        <a:ext cx="4601512" cy="260820"/>
      </dsp:txXfrm>
    </dsp:sp>
    <dsp:sp modelId="{EC0C41CF-6FC8-400B-91B8-B47217E39441}">
      <dsp:nvSpPr>
        <dsp:cNvPr id="0" name=""/>
        <dsp:cNvSpPr/>
      </dsp:nvSpPr>
      <dsp:spPr bwMode="white">
        <a:xfrm>
          <a:off x="0" y="933264"/>
          <a:ext cx="4601512" cy="4340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Q2:</a:t>
          </a:r>
          <a:endParaRPr lang="zh-CN" altLang="en-US" sz="1400" kern="1200" dirty="0"/>
        </a:p>
      </dsp:txBody>
      <dsp:txXfrm>
        <a:off x="21190" y="954454"/>
        <a:ext cx="4559132" cy="391690"/>
      </dsp:txXfrm>
    </dsp:sp>
    <dsp:sp modelId="{5ADD832E-66D7-4469-9B97-3AC3B6269A39}">
      <dsp:nvSpPr>
        <dsp:cNvPr id="0" name=""/>
        <dsp:cNvSpPr/>
      </dsp:nvSpPr>
      <dsp:spPr bwMode="white">
        <a:xfrm>
          <a:off x="0" y="1367334"/>
          <a:ext cx="4601512" cy="26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9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altLang="zh-CN" sz="1100" kern="1200" dirty="0"/>
            <a:t>Q2</a:t>
          </a:r>
          <a:r>
            <a:rPr lang="zh-CN" altLang="en-US" sz="1100" kern="1200" dirty="0"/>
            <a:t>，优先级低于</a:t>
          </a:r>
          <a:r>
            <a:rPr lang="en-US" altLang="zh-CN" sz="1100" kern="1200" dirty="0"/>
            <a:t>Q1</a:t>
          </a:r>
          <a:r>
            <a:rPr lang="zh-CN" altLang="en-US" sz="1100" kern="1200" dirty="0"/>
            <a:t>，</a:t>
          </a:r>
          <a:r>
            <a:rPr lang="en-US" altLang="zh-CN" sz="1100" kern="1200" dirty="0"/>
            <a:t>Q2</a:t>
          </a:r>
          <a:r>
            <a:rPr lang="zh-CN" altLang="en-US" sz="1100" kern="1200" dirty="0"/>
            <a:t>降级后进入此队列，</a:t>
          </a:r>
          <a:r>
            <a:rPr lang="en-US" altLang="zh-CN" sz="1100" kern="1200" dirty="0"/>
            <a:t>4</a:t>
          </a:r>
          <a:r>
            <a:rPr lang="zh-CN" altLang="en-US" sz="1100" kern="1200" dirty="0"/>
            <a:t>个时间片</a:t>
          </a:r>
          <a:r>
            <a:rPr lang="en-US" altLang="zh-CN" sz="1100" kern="1200" dirty="0"/>
            <a:t>/</a:t>
          </a:r>
          <a:r>
            <a:rPr lang="zh-CN" altLang="en-US" sz="1100" kern="1200" dirty="0"/>
            <a:t>每个进程</a:t>
          </a:r>
        </a:p>
      </dsp:txBody>
      <dsp:txXfrm>
        <a:off x="0" y="1367334"/>
        <a:ext cx="4601512" cy="260820"/>
      </dsp:txXfrm>
    </dsp:sp>
    <dsp:sp modelId="{E2BF1FF3-7BDE-411E-B70E-B26B48551329}">
      <dsp:nvSpPr>
        <dsp:cNvPr id="0" name=""/>
        <dsp:cNvSpPr/>
      </dsp:nvSpPr>
      <dsp:spPr bwMode="white">
        <a:xfrm>
          <a:off x="0" y="1628155"/>
          <a:ext cx="4601512" cy="4340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Q3:B</a:t>
          </a:r>
          <a:endParaRPr lang="zh-CN" altLang="en-US" sz="1400" kern="1200" dirty="0"/>
        </a:p>
      </dsp:txBody>
      <dsp:txXfrm>
        <a:off x="21190" y="1649345"/>
        <a:ext cx="4559132" cy="391690"/>
      </dsp:txXfrm>
    </dsp:sp>
    <dsp:sp modelId="{CDCD5BA8-1897-4DBA-B820-42EC019CD993}">
      <dsp:nvSpPr>
        <dsp:cNvPr id="0" name=""/>
        <dsp:cNvSpPr/>
      </dsp:nvSpPr>
      <dsp:spPr bwMode="white">
        <a:xfrm>
          <a:off x="0" y="2062225"/>
          <a:ext cx="4601512" cy="47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9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altLang="zh-CN" sz="1100" kern="1200" dirty="0"/>
            <a:t>Q3</a:t>
          </a:r>
          <a:r>
            <a:rPr lang="zh-CN" altLang="en-US" sz="1100" kern="1200" dirty="0"/>
            <a:t>，最低级队列，</a:t>
          </a:r>
          <a:r>
            <a:rPr lang="en-US" altLang="zh-CN" sz="1100" kern="1200" dirty="0"/>
            <a:t>Q2</a:t>
          </a:r>
          <a:r>
            <a:rPr lang="zh-CN" altLang="en-US" sz="1100" kern="1200" dirty="0"/>
            <a:t>降级后进入此队列，</a:t>
          </a:r>
          <a:r>
            <a:rPr lang="en-US" altLang="zh-CN" sz="1100" kern="1200" dirty="0"/>
            <a:t>8</a:t>
          </a:r>
          <a:r>
            <a:rPr lang="zh-CN" altLang="en-US" sz="1100" kern="1200" dirty="0"/>
            <a:t>个时间片</a:t>
          </a:r>
          <a:r>
            <a:rPr lang="en-US" altLang="zh-CN" sz="1100" kern="1200" dirty="0"/>
            <a:t>/</a:t>
          </a:r>
          <a:r>
            <a:rPr lang="zh-CN" altLang="en-US" sz="1100" kern="1200" dirty="0"/>
            <a:t>每个进程，进入此队列后按</a:t>
          </a:r>
          <a:r>
            <a:rPr lang="en-US" altLang="zh-CN" sz="1100" kern="1200" dirty="0"/>
            <a:t>RR</a:t>
          </a:r>
          <a:endParaRPr lang="zh-CN" altLang="en-US" sz="1100" kern="1200" dirty="0"/>
        </a:p>
      </dsp:txBody>
      <dsp:txXfrm>
        <a:off x="0" y="2062225"/>
        <a:ext cx="4601512" cy="478170"/>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987B1DD-70C4-4560-899B-6D4F2E2D89BA}" type="datetimeFigureOut">
              <a:rPr kumimoji="0" lang="en-US" sz="1200" b="0" i="0" u="none" strike="noStrike" kern="1200" cap="none" spc="0" normalizeH="0" baseline="0" noProof="0">
                <a:ln>
                  <a:noFill/>
                </a:ln>
                <a:solidFill>
                  <a:schemeClr val="tx1"/>
                </a:solidFill>
                <a:effectLst/>
                <a:uLnTx/>
                <a:uFillTx/>
                <a:latin typeface="+mn-lt"/>
                <a:ea typeface="+mn-ea"/>
                <a:cs typeface="+mn-cs"/>
              </a:rPr>
              <a:t>3/27/2025</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A64CBF-4401-415D-9A0F-3D1B710A0C6E}" type="slidenum">
              <a:rPr kumimoji="0" lang="en-US" sz="1200" b="0" i="0" u="none" strike="noStrike" kern="1200" cap="none" spc="0" normalizeH="0" baseline="0" noProof="0">
                <a:ln>
                  <a:noFill/>
                </a:ln>
                <a:solidFill>
                  <a:schemeClr val="tx1"/>
                </a:solidFill>
                <a:effectLst/>
                <a:uLnTx/>
                <a:uFillTx/>
                <a:latin typeface="+mn-lt"/>
                <a:ea typeface="+mn-ea"/>
                <a:cs typeface="+mn-cs"/>
              </a:rPr>
              <a:t>‹#›</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67D96C5-9853-4F6E-A63C-24715C2D4007}" type="datetimeFigureOut">
              <a:rPr kumimoji="0" lang="en-US" sz="1200" b="0" i="0" u="none" strike="noStrike" kern="1200" cap="none" spc="0" normalizeH="0" baseline="0" noProof="0">
                <a:ln>
                  <a:noFill/>
                </a:ln>
                <a:solidFill>
                  <a:schemeClr val="tx1"/>
                </a:solidFill>
                <a:effectLst/>
                <a:uLnTx/>
                <a:uFillTx/>
                <a:latin typeface="+mn-lt"/>
                <a:ea typeface="+mn-ea"/>
                <a:cs typeface="+mn-cs"/>
              </a:rPr>
              <a:t>3/27/2025</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FBE1627-E60D-466C-AEF6-93DE2A505B08}" type="slidenum">
              <a:rPr kumimoji="0" lang="en-US" sz="1200" b="0" i="0" u="none" strike="noStrike" kern="1200" cap="none" spc="0" normalizeH="0" baseline="0" noProof="0">
                <a:ln>
                  <a:noFill/>
                </a:ln>
                <a:solidFill>
                  <a:schemeClr val="tx1"/>
                </a:solidFill>
                <a:effectLst/>
                <a:uLnTx/>
                <a:uFillTx/>
                <a:latin typeface="+mn-lt"/>
                <a:ea typeface="+mn-ea"/>
                <a:cs typeface="+mn-cs"/>
              </a:rPr>
              <a:t>‹#›</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a:solidFill>
              <a:srgbClr val="000000">
                <a:alpha val="100000"/>
              </a:srgbClr>
            </a:solidFill>
            <a:miter lim="800000"/>
          </a:ln>
        </p:spPr>
      </p:sp>
      <p:sp>
        <p:nvSpPr>
          <p:cNvPr id="36867"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3686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1</a:t>
            </a:fld>
            <a:endParaRPr lang="en-US" altLang="zh-CN" sz="1200"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a:solidFill>
              <a:srgbClr val="000000">
                <a:alpha val="100000"/>
              </a:srgbClr>
            </a:solidFill>
            <a:miter lim="800000"/>
          </a:ln>
        </p:spPr>
      </p:sp>
      <p:sp>
        <p:nvSpPr>
          <p:cNvPr id="45059"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506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11</a:t>
            </a:fld>
            <a:endParaRPr lang="en-US" altLang="zh-CN" sz="1200" dirty="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a:solidFill>
              <a:srgbClr val="000000">
                <a:alpha val="100000"/>
              </a:srgbClr>
            </a:solidFill>
            <a:miter lim="800000"/>
          </a:ln>
        </p:spPr>
      </p:sp>
      <p:sp>
        <p:nvSpPr>
          <p:cNvPr id="5120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5120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12</a:t>
            </a:fld>
            <a:endParaRPr lang="en-US" altLang="zh-CN" sz="1200" dirty="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a:solidFill>
              <a:srgbClr val="000000">
                <a:alpha val="100000"/>
              </a:srgbClr>
            </a:solidFill>
            <a:miter lim="800000"/>
          </a:ln>
        </p:spPr>
      </p:sp>
      <p:sp>
        <p:nvSpPr>
          <p:cNvPr id="47107"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71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13</a:t>
            </a:fld>
            <a:endParaRPr lang="en-US" altLang="zh-CN" sz="1200" dirty="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a:solidFill>
              <a:srgbClr val="000000">
                <a:alpha val="100000"/>
              </a:srgbClr>
            </a:solidFill>
            <a:miter lim="800000"/>
          </a:ln>
        </p:spPr>
      </p:sp>
      <p:sp>
        <p:nvSpPr>
          <p:cNvPr id="6144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6144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21</a:t>
            </a:fld>
            <a:endParaRPr lang="en-US" altLang="zh-CN" sz="1200" dirty="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24</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a:solidFill>
              <a:srgbClr val="000000">
                <a:alpha val="100000"/>
              </a:srgbClr>
            </a:solidFill>
            <a:miter lim="800000"/>
          </a:ln>
        </p:spPr>
      </p:sp>
      <p:sp>
        <p:nvSpPr>
          <p:cNvPr id="6963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6963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25</a:t>
            </a:fld>
            <a:endParaRPr lang="en-US" altLang="zh-CN" sz="1200" dirty="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a:solidFill>
              <a:srgbClr val="000000">
                <a:alpha val="100000"/>
              </a:srgbClr>
            </a:solidFill>
            <a:miter lim="800000"/>
          </a:ln>
        </p:spPr>
      </p:sp>
      <p:sp>
        <p:nvSpPr>
          <p:cNvPr id="6963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6963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26</a:t>
            </a:fld>
            <a:endParaRPr lang="en-US" altLang="zh-CN" sz="1200" dirty="0">
              <a:latin typeface="Calibri" panose="020F0502020204030204" pitchFamily="34" charset="0"/>
            </a:endParaRPr>
          </a:p>
        </p:txBody>
      </p:sp>
    </p:spTree>
    <p:extLst>
      <p:ext uri="{BB962C8B-B14F-4D97-AF65-F5344CB8AC3E}">
        <p14:creationId xmlns:p14="http://schemas.microsoft.com/office/powerpoint/2010/main" val="4287093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a:solidFill>
              <a:srgbClr val="000000">
                <a:alpha val="100000"/>
              </a:srgbClr>
            </a:solidFill>
            <a:miter lim="800000"/>
          </a:ln>
        </p:spPr>
      </p:sp>
      <p:sp>
        <p:nvSpPr>
          <p:cNvPr id="65539"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30</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a:solidFill>
              <a:srgbClr val="000000">
                <a:alpha val="100000"/>
              </a:srgbClr>
            </a:solidFill>
            <a:miter lim="800000"/>
          </a:ln>
        </p:spPr>
      </p:sp>
      <p:sp>
        <p:nvSpPr>
          <p:cNvPr id="65539"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31</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27987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a:solidFill>
              <a:srgbClr val="000000">
                <a:alpha val="100000"/>
              </a:srgbClr>
            </a:solidFill>
            <a:miter lim="800000"/>
          </a:ln>
        </p:spPr>
      </p:sp>
      <p:sp>
        <p:nvSpPr>
          <p:cNvPr id="65539"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32</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2072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a:solidFill>
              <a:srgbClr val="000000">
                <a:alpha val="100000"/>
              </a:srgbClr>
            </a:solidFill>
            <a:miter lim="800000"/>
          </a:ln>
        </p:spPr>
      </p:sp>
      <p:sp>
        <p:nvSpPr>
          <p:cNvPr id="3891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3891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2</a:t>
            </a:fld>
            <a:endParaRPr lang="en-US" altLang="zh-CN" sz="1200" dirty="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a:solidFill>
              <a:srgbClr val="000000">
                <a:alpha val="100000"/>
              </a:srgbClr>
            </a:solidFill>
            <a:miter lim="800000"/>
          </a:ln>
        </p:spPr>
      </p:sp>
      <p:sp>
        <p:nvSpPr>
          <p:cNvPr id="65539"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33</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00048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a:solidFill>
              <a:srgbClr val="000000">
                <a:alpha val="100000"/>
              </a:srgbClr>
            </a:solidFill>
            <a:miter lim="800000"/>
          </a:ln>
        </p:spPr>
      </p:sp>
      <p:sp>
        <p:nvSpPr>
          <p:cNvPr id="7168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7168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38</a:t>
            </a:fld>
            <a:endParaRPr lang="en-US" altLang="zh-CN" sz="1200" dirty="0">
              <a:latin typeface="Calibri" panose="020F0502020204030204" pitchFamily="34" charset="0"/>
            </a:endParaRPr>
          </a:p>
        </p:txBody>
      </p:sp>
    </p:spTree>
    <p:extLst>
      <p:ext uri="{BB962C8B-B14F-4D97-AF65-F5344CB8AC3E}">
        <p14:creationId xmlns:p14="http://schemas.microsoft.com/office/powerpoint/2010/main" val="412230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a:solidFill>
              <a:srgbClr val="000000">
                <a:alpha val="100000"/>
              </a:srgbClr>
            </a:solidFill>
            <a:miter lim="800000"/>
          </a:ln>
        </p:spPr>
      </p:sp>
      <p:sp>
        <p:nvSpPr>
          <p:cNvPr id="7168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7168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39</a:t>
            </a:fld>
            <a:endParaRPr lang="en-US" altLang="zh-CN" sz="1200" dirty="0">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a:solidFill>
              <a:srgbClr val="000000">
                <a:alpha val="100000"/>
              </a:srgbClr>
            </a:solidFill>
            <a:miter lim="800000"/>
          </a:ln>
        </p:spPr>
      </p:sp>
      <p:sp>
        <p:nvSpPr>
          <p:cNvPr id="65539"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43</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73086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a:solidFill>
              <a:srgbClr val="000000">
                <a:alpha val="100000"/>
              </a:srgbClr>
            </a:solidFill>
            <a:miter lim="800000"/>
          </a:ln>
        </p:spPr>
      </p:sp>
      <p:sp>
        <p:nvSpPr>
          <p:cNvPr id="83971"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839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54</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a:solidFill>
              <a:srgbClr val="000000">
                <a:alpha val="100000"/>
              </a:srgbClr>
            </a:solidFill>
            <a:miter lim="800000"/>
          </a:ln>
        </p:spPr>
      </p:sp>
      <p:sp>
        <p:nvSpPr>
          <p:cNvPr id="90115"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901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58</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29515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a:solidFill>
              <a:srgbClr val="000000">
                <a:alpha val="100000"/>
              </a:srgbClr>
            </a:solidFill>
            <a:miter lim="800000"/>
          </a:ln>
        </p:spPr>
      </p:sp>
      <p:sp>
        <p:nvSpPr>
          <p:cNvPr id="90115"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901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59</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03255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a:solidFill>
              <a:srgbClr val="000000">
                <a:alpha val="100000"/>
              </a:srgbClr>
            </a:solidFill>
            <a:miter lim="800000"/>
          </a:ln>
        </p:spPr>
      </p:sp>
      <p:sp>
        <p:nvSpPr>
          <p:cNvPr id="90115"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901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60</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a:solidFill>
              <a:srgbClr val="000000">
                <a:alpha val="100000"/>
              </a:srgbClr>
            </a:solidFill>
            <a:miter lim="800000"/>
          </a:ln>
        </p:spPr>
      </p:sp>
      <p:sp>
        <p:nvSpPr>
          <p:cNvPr id="90115"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901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61</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16522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a:solidFill>
              <a:srgbClr val="000000">
                <a:alpha val="100000"/>
              </a:srgbClr>
            </a:solidFill>
            <a:miter lim="800000"/>
          </a:ln>
        </p:spPr>
      </p:sp>
      <p:sp>
        <p:nvSpPr>
          <p:cNvPr id="9216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921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62</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a:solidFill>
              <a:srgbClr val="000000">
                <a:alpha val="100000"/>
              </a:srgbClr>
            </a:solidFill>
            <a:miter lim="800000"/>
          </a:ln>
        </p:spPr>
      </p:sp>
      <p:sp>
        <p:nvSpPr>
          <p:cNvPr id="5120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5120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4</a:t>
            </a:fld>
            <a:endParaRPr lang="en-US" altLang="zh-CN" sz="1200" dirty="0">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a:solidFill>
              <a:srgbClr val="000000">
                <a:alpha val="100000"/>
              </a:srgbClr>
            </a:solidFill>
            <a:miter lim="800000"/>
          </a:ln>
        </p:spPr>
      </p:sp>
      <p:sp>
        <p:nvSpPr>
          <p:cNvPr id="94211"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942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65</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a:solidFill>
              <a:srgbClr val="000000">
                <a:alpha val="100000"/>
              </a:srgbClr>
            </a:solidFill>
            <a:miter lim="800000"/>
          </a:ln>
        </p:spPr>
      </p:sp>
      <p:sp>
        <p:nvSpPr>
          <p:cNvPr id="43011"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301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5</a:t>
            </a:fld>
            <a:endParaRPr lang="en-US" altLang="zh-CN" sz="1200" dirty="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a:solidFill>
              <a:srgbClr val="000000">
                <a:alpha val="100000"/>
              </a:srgbClr>
            </a:solidFill>
            <a:miter lim="800000"/>
          </a:ln>
        </p:spPr>
      </p:sp>
      <p:sp>
        <p:nvSpPr>
          <p:cNvPr id="43011"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301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6</a:t>
            </a:fld>
            <a:endParaRPr lang="en-US" altLang="zh-CN" sz="1200" dirty="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a:solidFill>
              <a:srgbClr val="000000">
                <a:alpha val="100000"/>
              </a:srgbClr>
            </a:solidFill>
            <a:miter lim="800000"/>
          </a:ln>
        </p:spPr>
      </p:sp>
      <p:sp>
        <p:nvSpPr>
          <p:cNvPr id="43011"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301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7</a:t>
            </a:fld>
            <a:endParaRPr lang="en-US" altLang="zh-CN" sz="1200" dirty="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a:solidFill>
              <a:srgbClr val="000000">
                <a:alpha val="100000"/>
              </a:srgbClr>
            </a:solidFill>
            <a:miter lim="800000"/>
          </a:ln>
        </p:spPr>
      </p:sp>
      <p:sp>
        <p:nvSpPr>
          <p:cNvPr id="47107"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71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8</a:t>
            </a:fld>
            <a:endParaRPr lang="en-US" altLang="zh-CN" sz="1200" dirty="0">
              <a:latin typeface="Calibri" panose="020F0502020204030204" pitchFamily="34" charset="0"/>
            </a:endParaRPr>
          </a:p>
        </p:txBody>
      </p:sp>
    </p:spTree>
    <p:extLst>
      <p:ext uri="{BB962C8B-B14F-4D97-AF65-F5344CB8AC3E}">
        <p14:creationId xmlns:p14="http://schemas.microsoft.com/office/powerpoint/2010/main" val="1962868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a:solidFill>
              <a:srgbClr val="000000">
                <a:alpha val="100000"/>
              </a:srgbClr>
            </a:solidFill>
            <a:miter lim="800000"/>
          </a:ln>
        </p:spPr>
      </p:sp>
      <p:sp>
        <p:nvSpPr>
          <p:cNvPr id="47107"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71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9</a:t>
            </a:fld>
            <a:endParaRPr lang="en-US" altLang="zh-CN" sz="1200" dirty="0">
              <a:latin typeface="Calibri" panose="020F0502020204030204" pitchFamily="34" charset="0"/>
            </a:endParaRPr>
          </a:p>
        </p:txBody>
      </p:sp>
    </p:spTree>
    <p:extLst>
      <p:ext uri="{BB962C8B-B14F-4D97-AF65-F5344CB8AC3E}">
        <p14:creationId xmlns:p14="http://schemas.microsoft.com/office/powerpoint/2010/main" val="2341024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a:solidFill>
              <a:srgbClr val="000000">
                <a:alpha val="100000"/>
              </a:srgbClr>
            </a:solidFill>
            <a:miter lim="800000"/>
          </a:ln>
        </p:spPr>
      </p:sp>
      <p:sp>
        <p:nvSpPr>
          <p:cNvPr id="4915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ea typeface="宋体" panose="02010600030101010101" pitchFamily="2" charset="-122"/>
            </a:endParaRPr>
          </a:p>
        </p:txBody>
      </p:sp>
      <p:sp>
        <p:nvSpPr>
          <p:cNvPr id="4915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10</a:t>
            </a:fld>
            <a:endParaRPr lang="en-US" altLang="zh-CN" sz="1200" dirty="0">
              <a:latin typeface="Calibri" panose="020F0502020204030204" pitchFamily="34" charset="0"/>
            </a:endParaRPr>
          </a:p>
        </p:txBody>
      </p:sp>
    </p:spTree>
    <p:extLst>
      <p:ext uri="{BB962C8B-B14F-4D97-AF65-F5344CB8AC3E}">
        <p14:creationId xmlns:p14="http://schemas.microsoft.com/office/powerpoint/2010/main" val="292011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FOLIO 2">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418868" y="1195644"/>
            <a:ext cx="3230748" cy="323074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3"/>
          </p:nvPr>
        </p:nvSpPr>
        <p:spPr>
          <a:xfrm>
            <a:off x="2173512" y="2001774"/>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2"/>
          <p:cNvSpPr>
            <a:spLocks noGrp="1"/>
          </p:cNvSpPr>
          <p:nvPr>
            <p:ph type="pic" sz="quarter" idx="14"/>
          </p:nvPr>
        </p:nvSpPr>
        <p:spPr>
          <a:xfrm>
            <a:off x="3796190" y="2001774"/>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5"/>
          </p:nvPr>
        </p:nvSpPr>
        <p:spPr>
          <a:xfrm>
            <a:off x="556641" y="2001774"/>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6"/>
          </p:nvPr>
        </p:nvSpPr>
        <p:spPr>
          <a:xfrm>
            <a:off x="2984373" y="2811018"/>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471AE9F9-1A3C-4313-AB16-24EE4BD0CA46}"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4">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18"/>
          </p:nvPr>
        </p:nvSpPr>
        <p:spPr>
          <a:xfrm>
            <a:off x="4572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2155D7E6-BA15-4955-BF68-14204699DC91}"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5">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3"/>
          </p:nvPr>
        </p:nvSpPr>
        <p:spPr>
          <a:xfrm>
            <a:off x="28575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34290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DCF7B18A-796C-471A-904F-A83FBB01DCF4}"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FOLIO 6">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640080" y="1005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4"/>
          </p:nvPr>
        </p:nvSpPr>
        <p:spPr>
          <a:xfrm>
            <a:off x="1783080" y="1005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15"/>
          </p:nvPr>
        </p:nvSpPr>
        <p:spPr>
          <a:xfrm>
            <a:off x="2926080" y="1005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6"/>
          </p:nvPr>
        </p:nvSpPr>
        <p:spPr>
          <a:xfrm>
            <a:off x="640080" y="2148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7"/>
          </p:nvPr>
        </p:nvSpPr>
        <p:spPr>
          <a:xfrm>
            <a:off x="1783080" y="2148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8"/>
          </p:nvPr>
        </p:nvSpPr>
        <p:spPr>
          <a:xfrm>
            <a:off x="2926080" y="2148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9"/>
          </p:nvPr>
        </p:nvSpPr>
        <p:spPr>
          <a:xfrm>
            <a:off x="640080" y="3291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20"/>
          </p:nvPr>
        </p:nvSpPr>
        <p:spPr>
          <a:xfrm>
            <a:off x="1783080" y="3291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21"/>
          </p:nvPr>
        </p:nvSpPr>
        <p:spPr>
          <a:xfrm>
            <a:off x="2926080" y="3291840"/>
            <a:ext cx="1143000" cy="1143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2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7">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1143000" y="2377440"/>
            <a:ext cx="1371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257800" y="1005840"/>
            <a:ext cx="2743200" cy="2743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5"/>
          </p:nvPr>
        </p:nvSpPr>
        <p:spPr>
          <a:xfrm>
            <a:off x="2514600" y="2377440"/>
            <a:ext cx="1371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6"/>
          </p:nvPr>
        </p:nvSpPr>
        <p:spPr>
          <a:xfrm>
            <a:off x="3886200" y="2377440"/>
            <a:ext cx="1371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ORTFOLIO 8">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3940762" y="1238250"/>
            <a:ext cx="4524375" cy="3000375"/>
          </a:xfrm>
          <a:prstGeom prst="rect">
            <a:avLst/>
          </a:prstGeom>
          <a:effectLst>
            <a:outerShdw blurRad="292100" dist="38100" dir="5400000" algn="t" rotWithShape="0">
              <a:prstClr val="black">
                <a:alpha val="67000"/>
              </a:prstClr>
            </a:outerShdw>
          </a:effectLst>
        </p:spPr>
        <p:txBody>
          <a:bodyPr lIns="45720" tIns="22860" rIns="45720" bIns="22860"/>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21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21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RTFOLIO 9">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95305" y="1238250"/>
            <a:ext cx="4524375" cy="3000375"/>
          </a:xfrm>
          <a:prstGeom prst="rect">
            <a:avLst/>
          </a:prstGeom>
          <a:effectLst>
            <a:outerShdw blurRad="292100" dist="38100" dir="5400000" algn="t" rotWithShape="0">
              <a:prstClr val="black">
                <a:alpha val="67000"/>
              </a:prstClr>
            </a:outerShdw>
          </a:effectLst>
        </p:spPr>
        <p:txBody>
          <a:bodyPr lIns="45720" tIns="22860" rIns="45720" bIns="22860"/>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21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21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RTFOLIO 10">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85800" y="1005840"/>
            <a:ext cx="3657600" cy="27432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4800600" y="1005840"/>
            <a:ext cx="3657600" cy="27432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9C5553A6-195C-4178-B3BD-727DB7C1A93A}"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RTFOLIO 11">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F4F156F2-34DD-49D1-9A5B-006CB3ABD76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12">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487585DF-ED68-42DC-882C-B672745A87A9}"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FOLIO 1">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341252" y="1188454"/>
            <a:ext cx="3230748" cy="323074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3"/>
          </p:nvPr>
        </p:nvSpPr>
        <p:spPr>
          <a:xfrm>
            <a:off x="3759200" y="2799080"/>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2"/>
          <p:cNvSpPr>
            <a:spLocks noGrp="1"/>
          </p:cNvSpPr>
          <p:nvPr>
            <p:ph type="pic" sz="quarter" idx="14"/>
          </p:nvPr>
        </p:nvSpPr>
        <p:spPr>
          <a:xfrm>
            <a:off x="5377688" y="2799080"/>
            <a:ext cx="1618488" cy="1618488"/>
          </a:xfrm>
          <a:prstGeom prst="diamond">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13">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8E269603-263F-4BC6-BCB6-4E215450A82A}"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14">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40080" y="1005840"/>
            <a:ext cx="16002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3"/>
          </p:nvPr>
        </p:nvSpPr>
        <p:spPr>
          <a:xfrm>
            <a:off x="2286000" y="1005840"/>
            <a:ext cx="16002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4"/>
          </p:nvPr>
        </p:nvSpPr>
        <p:spPr>
          <a:xfrm>
            <a:off x="3931920" y="1005840"/>
            <a:ext cx="1600200" cy="34290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EE31CC8F-854C-4E7E-A2B5-DB47481A41AC}"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15">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26479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672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6686550" y="1005840"/>
            <a:ext cx="1828800" cy="2514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16">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26479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672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6686550" y="1276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17">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29159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628650" y="3028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67250" y="129159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4667250" y="3028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6"/>
          <p:cNvSpPr>
            <a:spLocks noGrp="1"/>
          </p:cNvSpPr>
          <p:nvPr>
            <p:ph type="sldNum" sz="quarter" idx="4"/>
          </p:nvPr>
        </p:nvSpPr>
        <p:spPr>
          <a:xfrm>
            <a:off x="8497888" y="236538"/>
            <a:ext cx="417513" cy="3540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74ED68EC-E166-4D26-B7D1-4D6CD8DF2B39}" type="slidenum">
              <a:rPr kumimoji="0" lang="uk-UA" sz="1350" b="0" i="0" u="none" strike="noStrike" kern="1200" cap="none" spc="0" normalizeH="0" baseline="0" noProof="0">
                <a:ln>
                  <a:noFill/>
                </a:ln>
                <a:solidFill>
                  <a:schemeClr val="bg1"/>
                </a:solidFill>
                <a:effectLst/>
                <a:uLnTx/>
                <a:uFillTx/>
                <a:latin typeface="+mn-lt"/>
                <a:ea typeface="+mn-ea"/>
                <a:cs typeface="+mn-cs"/>
              </a:rPr>
              <a:t>‹#›</a:t>
            </a:fld>
            <a:endParaRPr kumimoji="0" lang="uk-UA"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18">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94360" y="129159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594360" y="302895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2331720" y="129159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5"/>
          </p:nvPr>
        </p:nvSpPr>
        <p:spPr>
          <a:xfrm>
            <a:off x="2331720" y="3028950"/>
            <a:ext cx="1600200" cy="16002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6"/>
          <p:cNvSpPr>
            <a:spLocks noGrp="1"/>
          </p:cNvSpPr>
          <p:nvPr>
            <p:ph type="sldNum" sz="quarter" idx="4"/>
          </p:nvPr>
        </p:nvSpPr>
        <p:spPr>
          <a:xfrm>
            <a:off x="8497888" y="236538"/>
            <a:ext cx="417513" cy="3540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5F52BC09-D2AC-459F-9E4A-30600251789D}" type="slidenum">
              <a:rPr kumimoji="0" lang="uk-UA" sz="1350" b="0" i="0" u="none" strike="noStrike" kern="1200" cap="none" spc="0" normalizeH="0" baseline="0" noProof="0">
                <a:ln>
                  <a:noFill/>
                </a:ln>
                <a:solidFill>
                  <a:schemeClr val="bg1"/>
                </a:solidFill>
                <a:effectLst/>
                <a:uLnTx/>
                <a:uFillTx/>
                <a:latin typeface="+mn-lt"/>
                <a:ea typeface="+mn-ea"/>
                <a:cs typeface="+mn-cs"/>
              </a:rPr>
              <a:t>‹#›</a:t>
            </a:fld>
            <a:endParaRPr kumimoji="0" lang="uk-UA" sz="135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19">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23063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000750" y="123063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3314700" y="123063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5"/>
          </p:nvPr>
        </p:nvSpPr>
        <p:spPr>
          <a:xfrm>
            <a:off x="628650" y="310515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6"/>
          </p:nvPr>
        </p:nvSpPr>
        <p:spPr>
          <a:xfrm>
            <a:off x="6000750" y="310515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2"/>
          <p:cNvSpPr>
            <a:spLocks noGrp="1"/>
          </p:cNvSpPr>
          <p:nvPr>
            <p:ph type="pic" sz="quarter" idx="17"/>
          </p:nvPr>
        </p:nvSpPr>
        <p:spPr>
          <a:xfrm>
            <a:off x="3314700" y="3105150"/>
            <a:ext cx="25146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FD43D713-D339-4DEE-B536-FDB9A96B3786}"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20">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477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2"/>
          <p:cNvSpPr>
            <a:spLocks noGrp="1"/>
          </p:cNvSpPr>
          <p:nvPr>
            <p:ph type="pic" sz="quarter" idx="13"/>
          </p:nvPr>
        </p:nvSpPr>
        <p:spPr>
          <a:xfrm>
            <a:off x="26670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2"/>
          <p:cNvSpPr>
            <a:spLocks noGrp="1"/>
          </p:cNvSpPr>
          <p:nvPr>
            <p:ph type="pic" sz="quarter" idx="14"/>
          </p:nvPr>
        </p:nvSpPr>
        <p:spPr>
          <a:xfrm>
            <a:off x="46863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2"/>
          <p:cNvSpPr>
            <a:spLocks noGrp="1"/>
          </p:cNvSpPr>
          <p:nvPr>
            <p:ph type="pic" sz="quarter" idx="15"/>
          </p:nvPr>
        </p:nvSpPr>
        <p:spPr>
          <a:xfrm>
            <a:off x="6705600" y="1288542"/>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6"/>
          </p:nvPr>
        </p:nvSpPr>
        <p:spPr>
          <a:xfrm>
            <a:off x="6477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7"/>
          </p:nvPr>
        </p:nvSpPr>
        <p:spPr>
          <a:xfrm>
            <a:off x="26670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8"/>
          </p:nvPr>
        </p:nvSpPr>
        <p:spPr>
          <a:xfrm>
            <a:off x="46863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2"/>
          <p:cNvSpPr>
            <a:spLocks noGrp="1"/>
          </p:cNvSpPr>
          <p:nvPr>
            <p:ph type="pic" sz="quarter" idx="19"/>
          </p:nvPr>
        </p:nvSpPr>
        <p:spPr>
          <a:xfrm>
            <a:off x="6705600" y="3181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8"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43E505C0-0323-4189-A9A0-676AE4C663AC}"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21">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85800" y="1352550"/>
            <a:ext cx="7772400" cy="1371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2"/>
          <p:cNvSpPr>
            <a:spLocks noGrp="1"/>
          </p:cNvSpPr>
          <p:nvPr>
            <p:ph type="pic" sz="quarter" idx="13"/>
          </p:nvPr>
        </p:nvSpPr>
        <p:spPr>
          <a:xfrm>
            <a:off x="6858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2"/>
          <p:cNvSpPr>
            <a:spLocks noGrp="1"/>
          </p:cNvSpPr>
          <p:nvPr>
            <p:ph type="pic" sz="quarter" idx="14"/>
          </p:nvPr>
        </p:nvSpPr>
        <p:spPr>
          <a:xfrm>
            <a:off x="70866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2"/>
          <p:cNvSpPr>
            <a:spLocks noGrp="1"/>
          </p:cNvSpPr>
          <p:nvPr>
            <p:ph type="pic" sz="quarter" idx="15"/>
          </p:nvPr>
        </p:nvSpPr>
        <p:spPr>
          <a:xfrm>
            <a:off x="54864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2"/>
          <p:cNvSpPr>
            <a:spLocks noGrp="1"/>
          </p:cNvSpPr>
          <p:nvPr>
            <p:ph type="pic" sz="quarter" idx="16"/>
          </p:nvPr>
        </p:nvSpPr>
        <p:spPr>
          <a:xfrm>
            <a:off x="38862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2"/>
          <p:cNvSpPr>
            <a:spLocks noGrp="1"/>
          </p:cNvSpPr>
          <p:nvPr>
            <p:ph type="pic" sz="quarter" idx="17"/>
          </p:nvPr>
        </p:nvSpPr>
        <p:spPr>
          <a:xfrm>
            <a:off x="22860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F7F47C8A-1F0C-4E98-B1D2-7BE894521255}"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MEDIA OPTION">
    <p:bg>
      <p:bgPr>
        <a:solidFill>
          <a:schemeClr val="bg1"/>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2" hasCustomPrompt="1"/>
          </p:nvPr>
        </p:nvSpPr>
        <p:spPr>
          <a:xfrm>
            <a:off x="628650" y="1169098"/>
            <a:ext cx="5495206" cy="3091054"/>
          </a:xfrm>
          <a:prstGeom prst="rect">
            <a:avLst/>
          </a:prstGeom>
        </p:spPr>
        <p:txBody>
          <a:bodyPr lIns="45720" tIns="22860" rIns="45720" bIns="22860"/>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2100" b="0" i="0" u="none" strike="noStrike" kern="1200" cap="none" spc="0" normalizeH="0" baseline="0" noProof="0" dirty="0">
                <a:ln>
                  <a:noFill/>
                </a:ln>
                <a:solidFill>
                  <a:schemeClr val="tx1"/>
                </a:solidFill>
                <a:effectLst/>
                <a:uLnTx/>
                <a:uFillTx/>
                <a:latin typeface="+mn-lt"/>
                <a:ea typeface="+mn-ea"/>
                <a:cs typeface="+mn-cs"/>
              </a:rPr>
              <a:t>Click icon to add media</a:t>
            </a:r>
            <a:endParaRPr kumimoji="0" lang="uk-UA" sz="21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FOLIO 3">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17"/>
          </p:nvPr>
        </p:nvSpPr>
        <p:spPr>
          <a:xfrm>
            <a:off x="2857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3"/>
          <p:cNvSpPr>
            <a:spLocks noGrp="1"/>
          </p:cNvSpPr>
          <p:nvPr>
            <p:ph type="pic" sz="quarter" idx="19"/>
          </p:nvPr>
        </p:nvSpPr>
        <p:spPr>
          <a:xfrm>
            <a:off x="6286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标题和内容">
    <p:bg>
      <p:bgPr>
        <a:solidFill>
          <a:schemeClr val="bg1"/>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标题和内容">
    <p:bg>
      <p:bgPr>
        <a:solidFill>
          <a:schemeClr val="bg1"/>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2025/3/27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OWXASE 1">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828800" y="10058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486400" y="10058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6"/>
          </p:nvPr>
        </p:nvSpPr>
        <p:spPr>
          <a:xfrm>
            <a:off x="0" y="23774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8"/>
          </p:nvPr>
        </p:nvSpPr>
        <p:spPr>
          <a:xfrm>
            <a:off x="3657600" y="23774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20"/>
          </p:nvPr>
        </p:nvSpPr>
        <p:spPr>
          <a:xfrm>
            <a:off x="7315200" y="237744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XASE 2">
    <p:bg>
      <p:bgPr>
        <a:solidFill>
          <a:schemeClr val="bg1"/>
        </a:solidFill>
        <a:effectLst/>
      </p:bgPr>
    </p:bg>
    <p:spTree>
      <p:nvGrpSpPr>
        <p:cNvPr id="1" name=""/>
        <p:cNvGrpSpPr/>
        <p:nvPr/>
      </p:nvGrpSpPr>
      <p:grpSpPr>
        <a:xfrm>
          <a:off x="0" y="0"/>
          <a:ext cx="0" cy="0"/>
          <a:chOff x="0" y="0"/>
          <a:chExt cx="0" cy="0"/>
        </a:xfrm>
      </p:grpSpPr>
      <p:sp>
        <p:nvSpPr>
          <p:cNvPr id="2" name="矩形 7"/>
          <p:cNvSpPr/>
          <p:nvPr/>
        </p:nvSpPr>
        <p:spPr>
          <a:xfrm>
            <a:off x="0" y="571500"/>
            <a:ext cx="9137650" cy="34925"/>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1" tIns="45705" rIns="91411" bIns="45705"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 name="Picture Placeholder 3"/>
          <p:cNvSpPr>
            <a:spLocks noGrp="1"/>
          </p:cNvSpPr>
          <p:nvPr>
            <p:ph type="pic" sz="quarter" idx="12"/>
          </p:nvPr>
        </p:nvSpPr>
        <p:spPr>
          <a:xfrm>
            <a:off x="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3"/>
          </p:nvPr>
        </p:nvSpPr>
        <p:spPr>
          <a:xfrm>
            <a:off x="18288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4"/>
          </p:nvPr>
        </p:nvSpPr>
        <p:spPr>
          <a:xfrm>
            <a:off x="36576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5"/>
          </p:nvPr>
        </p:nvSpPr>
        <p:spPr>
          <a:xfrm>
            <a:off x="54864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16"/>
          </p:nvPr>
        </p:nvSpPr>
        <p:spPr>
          <a:xfrm>
            <a:off x="7315200" y="10058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7"/>
          </p:nvPr>
        </p:nvSpPr>
        <p:spPr>
          <a:xfrm>
            <a:off x="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8"/>
          </p:nvPr>
        </p:nvSpPr>
        <p:spPr>
          <a:xfrm>
            <a:off x="18288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9"/>
          </p:nvPr>
        </p:nvSpPr>
        <p:spPr>
          <a:xfrm>
            <a:off x="36576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20"/>
          </p:nvPr>
        </p:nvSpPr>
        <p:spPr>
          <a:xfrm>
            <a:off x="54864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21"/>
          </p:nvPr>
        </p:nvSpPr>
        <p:spPr>
          <a:xfrm>
            <a:off x="7315200" y="2377440"/>
            <a:ext cx="1828800" cy="13716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9"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3" name="灯片编号占位符 2"/>
          <p:cNvSpPr>
            <a:spLocks noGrp="1"/>
          </p:cNvSpPr>
          <p:nvPr>
            <p:ph type="sldNum" sz="quarter" idx="2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XASE 3">
    <p:bg>
      <p:bgPr>
        <a:solidFill>
          <a:schemeClr val="bg1"/>
        </a:solidFill>
        <a:effectLst/>
      </p:bgPr>
    </p:bg>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1828800" y="1504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486400" y="15049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6"/>
          </p:nvPr>
        </p:nvSpPr>
        <p:spPr>
          <a:xfrm>
            <a:off x="0" y="28765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8"/>
          </p:nvPr>
        </p:nvSpPr>
        <p:spPr>
          <a:xfrm>
            <a:off x="3657600" y="28765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20"/>
          </p:nvPr>
        </p:nvSpPr>
        <p:spPr>
          <a:xfrm>
            <a:off x="7315200" y="28765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XASE 4">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6" name="Picture Placeholder 3"/>
          <p:cNvSpPr>
            <a:spLocks noGrp="1"/>
          </p:cNvSpPr>
          <p:nvPr>
            <p:ph type="pic" sz="quarter" idx="12"/>
          </p:nvPr>
        </p:nvSpPr>
        <p:spPr>
          <a:xfrm>
            <a:off x="18288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7" name="Picture Placeholder 3"/>
          <p:cNvSpPr>
            <a:spLocks noGrp="1"/>
          </p:cNvSpPr>
          <p:nvPr>
            <p:ph type="pic" sz="quarter" idx="13"/>
          </p:nvPr>
        </p:nvSpPr>
        <p:spPr>
          <a:xfrm>
            <a:off x="36576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8" name="Picture Placeholder 3"/>
          <p:cNvSpPr>
            <a:spLocks noGrp="1"/>
          </p:cNvSpPr>
          <p:nvPr>
            <p:ph type="pic" sz="quarter" idx="14"/>
          </p:nvPr>
        </p:nvSpPr>
        <p:spPr>
          <a:xfrm>
            <a:off x="54864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3"/>
          <p:cNvSpPr>
            <a:spLocks noGrp="1"/>
          </p:cNvSpPr>
          <p:nvPr>
            <p:ph type="pic" sz="quarter" idx="15"/>
          </p:nvPr>
        </p:nvSpPr>
        <p:spPr>
          <a:xfrm>
            <a:off x="7315200" y="14287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3"/>
          <p:cNvSpPr>
            <a:spLocks noGrp="1"/>
          </p:cNvSpPr>
          <p:nvPr>
            <p:ph type="pic" sz="quarter" idx="16"/>
          </p:nvPr>
        </p:nvSpPr>
        <p:spPr>
          <a:xfrm>
            <a:off x="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3"/>
          <p:cNvSpPr>
            <a:spLocks noGrp="1"/>
          </p:cNvSpPr>
          <p:nvPr>
            <p:ph type="pic" sz="quarter" idx="17"/>
          </p:nvPr>
        </p:nvSpPr>
        <p:spPr>
          <a:xfrm>
            <a:off x="18288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8"/>
          </p:nvPr>
        </p:nvSpPr>
        <p:spPr>
          <a:xfrm>
            <a:off x="36576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9"/>
          </p:nvPr>
        </p:nvSpPr>
        <p:spPr>
          <a:xfrm>
            <a:off x="54864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20"/>
          </p:nvPr>
        </p:nvSpPr>
        <p:spPr>
          <a:xfrm>
            <a:off x="7315200" y="2800350"/>
            <a:ext cx="1828800" cy="13716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WXASE 5">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3"/>
          </p:nvPr>
        </p:nvSpPr>
        <p:spPr>
          <a:xfrm>
            <a:off x="28575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5"/>
          </p:nvPr>
        </p:nvSpPr>
        <p:spPr>
          <a:xfrm>
            <a:off x="6286500" y="10058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17"/>
          </p:nvPr>
        </p:nvSpPr>
        <p:spPr>
          <a:xfrm>
            <a:off x="2857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18"/>
          </p:nvPr>
        </p:nvSpPr>
        <p:spPr>
          <a:xfrm>
            <a:off x="45720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3"/>
          <p:cNvSpPr>
            <a:spLocks noGrp="1"/>
          </p:cNvSpPr>
          <p:nvPr>
            <p:ph type="pic" sz="quarter" idx="19"/>
          </p:nvPr>
        </p:nvSpPr>
        <p:spPr>
          <a:xfrm>
            <a:off x="6286500" y="2720340"/>
            <a:ext cx="1714500" cy="1714500"/>
          </a:xfrm>
          <a:prstGeom prst="rect">
            <a:avLst/>
          </a:prstGeom>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2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2" name="灯片编号占位符 1"/>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WECASE 6">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34290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2" name="Picture Placeholder 3"/>
          <p:cNvSpPr>
            <a:spLocks noGrp="1"/>
          </p:cNvSpPr>
          <p:nvPr>
            <p:ph type="pic" sz="quarter" idx="13"/>
          </p:nvPr>
        </p:nvSpPr>
        <p:spPr>
          <a:xfrm>
            <a:off x="2857500" y="1005840"/>
            <a:ext cx="34290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Picture Placeholder 3"/>
          <p:cNvSpPr>
            <a:spLocks noGrp="1"/>
          </p:cNvSpPr>
          <p:nvPr>
            <p:ph type="pic" sz="quarter" idx="15"/>
          </p:nvPr>
        </p:nvSpPr>
        <p:spPr>
          <a:xfrm>
            <a:off x="6286500" y="1005840"/>
            <a:ext cx="17145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6" name="Picture Placeholder 3"/>
          <p:cNvSpPr>
            <a:spLocks noGrp="1"/>
          </p:cNvSpPr>
          <p:nvPr>
            <p:ph type="pic" sz="quarter" idx="17"/>
          </p:nvPr>
        </p:nvSpPr>
        <p:spPr>
          <a:xfrm>
            <a:off x="2857500" y="2720340"/>
            <a:ext cx="17145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7" name="Picture Placeholder 3"/>
          <p:cNvSpPr>
            <a:spLocks noGrp="1"/>
          </p:cNvSpPr>
          <p:nvPr>
            <p:ph type="pic" sz="quarter" idx="18"/>
          </p:nvPr>
        </p:nvSpPr>
        <p:spPr>
          <a:xfrm>
            <a:off x="4572000" y="2720340"/>
            <a:ext cx="3429000" cy="1714500"/>
          </a:xfrm>
          <a:prstGeom prst="rect">
            <a:avLst/>
          </a:prstGeom>
          <a:ln w="38100">
            <a:solidFill>
              <a:schemeClr val="bg1"/>
            </a:solidFill>
          </a:ln>
        </p:spPr>
        <p:txBody>
          <a:bodyPr lIns="45720" tIns="22860" rIns="45720" bIns="22860"/>
          <a:lstStyle>
            <a:lvl1pPr>
              <a:defRPr sz="1000"/>
            </a:lvl1pPr>
          </a:lstStyle>
          <a:p>
            <a:pPr marL="171450" marR="0" lvl="0" indent="-171450" algn="l" defTabSz="685800" rtl="0" eaLnBrk="0" fontAlgn="base" latinLnBrk="0" hangingPunct="0">
              <a:lnSpc>
                <a:spcPct val="90000"/>
              </a:lnSpc>
              <a:spcBef>
                <a:spcPts val="750"/>
              </a:spcBef>
              <a:spcAft>
                <a:spcPct val="0"/>
              </a:spcAft>
              <a:buClrTx/>
              <a:buSzTx/>
              <a:buFont typeface="Arial" panose="020B0604020202020204" pitchFamily="34" charset="0"/>
              <a:buChar char="•"/>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Click icon to add picture</a:t>
            </a:r>
            <a:endParaRPr kumimoji="0" lang="uk-UA" sz="1000" b="0" i="0" u="none" strike="noStrike" kern="1200" cap="none" spc="0" normalizeH="0" baseline="0" noProof="0">
              <a:ln>
                <a:noFill/>
              </a:ln>
              <a:solidFill>
                <a:schemeClr val="tx1"/>
              </a:solidFill>
              <a:effectLst/>
              <a:uLnTx/>
              <a:uFillTx/>
              <a:latin typeface="+mn-lt"/>
              <a:ea typeface="+mn-ea"/>
              <a:cs typeface="+mn-cs"/>
            </a:endParaRPr>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8" name="Slide Number Placeholder 4"/>
          <p:cNvSpPr>
            <a:spLocks noGrp="1"/>
          </p:cNvSpPr>
          <p:nvPr>
            <p:ph type="sldNum" sz="quarter" idx="4"/>
          </p:nvPr>
        </p:nvSpPr>
        <p:spPr>
          <a:xfrm>
            <a:off x="8497888" y="236538"/>
            <a:ext cx="417513" cy="354013"/>
          </a:xfrm>
          <a:prstGeom prst="rect">
            <a:avLst/>
          </a:prstGeom>
        </p:spPr>
        <p:txBody>
          <a:bodyPr/>
          <a:lstStyle>
            <a:lvl1pPr algn="ctr">
              <a:defRPr sz="13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697DB45F-0C8D-44B9-A370-FA0148F1BCC6}"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8" name="Slide Number Placeholder 4"/>
          <p:cNvSpPr>
            <a:spLocks noGrp="1"/>
          </p:cNvSpPr>
          <p:nvPr>
            <p:ph type="sldNum" sz="quarter" idx="4"/>
          </p:nvPr>
        </p:nvSpPr>
        <p:spPr>
          <a:xfrm>
            <a:off x="8497888" y="247650"/>
            <a:ext cx="417513" cy="352425"/>
          </a:xfrm>
          <a:prstGeom prst="rect">
            <a:avLst/>
          </a:prstGeom>
        </p:spPr>
        <p:txBody>
          <a:bodyPr/>
          <a:lstStyle>
            <a:lvl1pPr algn="ctr" eaLnBrk="1" fontAlgn="auto" hangingPunct="1">
              <a:spcBef>
                <a:spcPts val="0"/>
              </a:spcBef>
              <a:spcAft>
                <a:spcPts val="0"/>
              </a:spcAft>
              <a:defRPr sz="1350">
                <a:solidFill>
                  <a:schemeClr val="bg1"/>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7F7AF9BE-785F-475C-81DC-857543CD1437}" type="slidenum">
              <a:rPr kumimoji="0" lang="en-US" sz="1350" b="0" i="0" u="none" strike="noStrike" kern="1200" cap="none" spc="0" normalizeH="0" baseline="0" noProof="0">
                <a:ln>
                  <a:noFill/>
                </a:ln>
                <a:solidFill>
                  <a:schemeClr val="bg1"/>
                </a:solidFill>
                <a:effectLst/>
                <a:uLnTx/>
                <a:uFillTx/>
                <a:latin typeface="+mn-lt"/>
                <a:ea typeface="+mn-ea"/>
                <a:cs typeface="+mn-cs"/>
              </a:rPr>
              <a:t>‹#›</a:t>
            </a:fld>
            <a:endParaRPr kumimoji="0" lang="en-US" sz="1350" b="0" i="0" u="none" strike="noStrike" kern="1200" cap="none" spc="0" normalizeH="0" baseline="0" noProof="0" dirty="0">
              <a:ln>
                <a:noFill/>
              </a:ln>
              <a:solidFill>
                <a:schemeClr val="bg1"/>
              </a:solidFill>
              <a:effectLst/>
              <a:uLnTx/>
              <a:uFillTx/>
              <a:latin typeface="+mn-lt"/>
              <a:ea typeface="+mn-ea"/>
              <a:cs typeface="+mn-cs"/>
            </a:endParaRPr>
          </a:p>
        </p:txBody>
      </p:sp>
      <p:cxnSp>
        <p:nvCxnSpPr>
          <p:cNvPr id="12" name="直接连接符 6"/>
          <p:cNvCxnSpPr/>
          <p:nvPr/>
        </p:nvCxnSpPr>
        <p:spPr>
          <a:xfrm flipV="1">
            <a:off x="304800" y="603250"/>
            <a:ext cx="8321675" cy="0"/>
          </a:xfrm>
          <a:prstGeom prst="line">
            <a:avLst/>
          </a:prstGeom>
          <a:ln w="9525">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0" name="Freeform 5"/>
          <p:cNvSpPr/>
          <p:nvPr/>
        </p:nvSpPr>
        <p:spPr bwMode="auto">
          <a:xfrm rot="5400000">
            <a:off x="8587581" y="384969"/>
            <a:ext cx="406400" cy="36036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solidFill>
          <a:ln w="12700">
            <a:solidFill>
              <a:schemeClr val="accent5"/>
            </a:solidFill>
          </a:ln>
          <a:effectLst>
            <a:outerShdw blurRad="165100" dist="76200" dir="2700000" algn="tl" rotWithShape="0">
              <a:prstClr val="black">
                <a:alpha val="30000"/>
              </a:prstClr>
            </a:outerShdw>
          </a:effectLst>
        </p:spPr>
        <p:txBody>
          <a:bodyPr lIns="68580" tIns="34290" rIns="68580" bIns="34290"/>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1" name="Slide Number Placeholder 5"/>
          <p:cNvSpPr txBox="1"/>
          <p:nvPr/>
        </p:nvSpPr>
        <p:spPr>
          <a:xfrm>
            <a:off x="8613775" y="460375"/>
            <a:ext cx="360363" cy="228600"/>
          </a:xfrm>
          <a:prstGeom prst="rect">
            <a:avLst/>
          </a:prstGeom>
        </p:spPr>
        <p:txBody>
          <a:bodyPr lIns="68580" tIns="34290" rIns="68580" bIns="34290"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fld id="{11ECE94A-2CF7-4C18-90FE-CBABC9AD8F0E}" type="slidenum">
              <a:rPr kumimoji="0" lang="en-US" altLang="zh-CN" sz="1200" b="0" i="0" u="none" strike="noStrike" kern="1200" cap="none" spc="0" normalizeH="0" baseline="0" noProof="0" smtClean="0">
                <a:ln>
                  <a:noFill/>
                </a:ln>
                <a:solidFill>
                  <a:schemeClr val="bg1"/>
                </a:solidFill>
                <a:effectLst/>
                <a:uLnTx/>
                <a:uFillTx/>
                <a:latin typeface="Impact" panose="020B0806030902050204" pitchFamily="34" charset="0"/>
                <a:ea typeface="微软雅黑" panose="020B0503020204020204" pitchFamily="34" charset="-122"/>
                <a:cs typeface="+mn-cs"/>
              </a:rPr>
              <a:t>‹#›</a:t>
            </a:fld>
            <a:endParaRPr kumimoji="0" lang="en-US" altLang="zh-CN" sz="1200" b="0" i="0" u="none" strike="noStrike" kern="1200" cap="none" spc="0" normalizeH="0" baseline="0" noProof="0">
              <a:ln>
                <a:noFill/>
              </a:ln>
              <a:solidFill>
                <a:schemeClr val="bg1"/>
              </a:solidFill>
              <a:effectLst/>
              <a:uLnTx/>
              <a:uFillTx/>
              <a:latin typeface="Impact" panose="020B0806030902050204" pitchFamily="34" charset="0"/>
              <a:ea typeface="微软雅黑" panose="020B0503020204020204" pitchFamily="34" charset="-122"/>
              <a:cs typeface="+mn-cs"/>
            </a:endParaRPr>
          </a:p>
        </p:txBody>
      </p:sp>
      <p:sp>
        <p:nvSpPr>
          <p:cNvPr id="6" name="圆角矩形 5"/>
          <p:cNvSpPr/>
          <p:nvPr/>
        </p:nvSpPr>
        <p:spPr>
          <a:xfrm rot="16200000" flipV="1">
            <a:off x="152400" y="390525"/>
            <a:ext cx="609600" cy="228600"/>
          </a:xfrm>
          <a:prstGeom prst="roundRect">
            <a:avLst>
              <a:gd name="adj" fmla="val 30000"/>
            </a:avLst>
          </a:prstGeom>
          <a:solidFill>
            <a:srgbClr val="1D4999"/>
          </a:solidFill>
          <a:ln w="3175">
            <a:noFill/>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Oval 76"/>
          <p:cNvSpPr/>
          <p:nvPr/>
        </p:nvSpPr>
        <p:spPr>
          <a:xfrm>
            <a:off x="228600" y="276645"/>
            <a:ext cx="457200" cy="457200"/>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2pPr>
      <a:lvl3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3pPr>
      <a:lvl4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4pPr>
      <a:lvl5pPr algn="l" defTabSz="685800"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notesSlide" Target="../notesSlides/notesSlide9.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slideLayout" Target="../slideLayouts/slideLayout2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31.xml"/><Relationship Id="rId1" Type="http://schemas.openxmlformats.org/officeDocument/2006/relationships/tags" Target="../tags/tag85.xml"/><Relationship Id="rId4" Type="http://schemas.openxmlformats.org/officeDocument/2006/relationships/image" Target="../media/image52.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53.png"/><Relationship Id="rId4"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55.jpeg"/><Relationship Id="rId4" Type="http://schemas.openxmlformats.org/officeDocument/2006/relationships/image" Target="../media/image54.png"/></Relationships>
</file>

<file path=ppt/slides/_rels/slide10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31.xml"/><Relationship Id="rId1" Type="http://schemas.openxmlformats.org/officeDocument/2006/relationships/tags" Target="../tags/tag9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0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59.jpeg"/><Relationship Id="rId4"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95.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96.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97.xml"/></Relationships>
</file>

<file path=ppt/slides/_rels/slide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63.png"/><Relationship Id="rId5" Type="http://schemas.openxmlformats.org/officeDocument/2006/relationships/slideLayout" Target="../slideLayouts/slideLayout2.xml"/><Relationship Id="rId4" Type="http://schemas.openxmlformats.org/officeDocument/2006/relationships/tags" Target="../tags/tag103.xml"/></Relationships>
</file>

<file path=ppt/slides/_rels/slide121.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63.png"/><Relationship Id="rId5" Type="http://schemas.openxmlformats.org/officeDocument/2006/relationships/slideLayout" Target="../slideLayouts/slideLayout2.xml"/><Relationship Id="rId4" Type="http://schemas.openxmlformats.org/officeDocument/2006/relationships/tags" Target="../tags/tag107.xml"/></Relationships>
</file>

<file path=ppt/slides/_rels/slide122.xml.rels><?xml version="1.0" encoding="UTF-8" standalone="yes"?>
<Relationships xmlns="http://schemas.openxmlformats.org/package/2006/relationships"><Relationship Id="rId3" Type="http://schemas.openxmlformats.org/officeDocument/2006/relationships/tags" Target="../tags/tag110.xml"/><Relationship Id="rId7" Type="http://schemas.openxmlformats.org/officeDocument/2006/relationships/image" Target="../media/image64.emf"/><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slideLayout" Target="../slideLayouts/slideLayout2.xml"/><Relationship Id="rId5" Type="http://schemas.openxmlformats.org/officeDocument/2006/relationships/tags" Target="../tags/tag112.xml"/><Relationship Id="rId4" Type="http://schemas.openxmlformats.org/officeDocument/2006/relationships/tags" Target="../tags/tag111.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4" Type="http://schemas.openxmlformats.org/officeDocument/2006/relationships/image" Target="../media/image65.png"/></Relationships>
</file>

<file path=ppt/slides/_rels/slide124.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2.xml"/><Relationship Id="rId5" Type="http://schemas.openxmlformats.org/officeDocument/2006/relationships/tags" Target="../tags/tag119.xml"/><Relationship Id="rId4" Type="http://schemas.openxmlformats.org/officeDocument/2006/relationships/tags" Target="../tags/tag118.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image" Target="../media/image66.png"/></Relationships>
</file>

<file path=ppt/slides/_rels/slide126.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slideLayout" Target="../slideLayouts/slideLayout2.xml"/><Relationship Id="rId4" Type="http://schemas.openxmlformats.org/officeDocument/2006/relationships/tags" Target="../tags/tag125.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s>
</file>

<file path=ppt/slides/_rels/slide128.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slideLayout" Target="../slideLayouts/slideLayout2.xml"/><Relationship Id="rId4" Type="http://schemas.openxmlformats.org/officeDocument/2006/relationships/tags" Target="../tags/tag131.xml"/></Relationships>
</file>

<file path=ppt/slides/_rels/slide129.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slideLayout" Target="../slideLayouts/slideLayout2.xml"/><Relationship Id="rId4" Type="http://schemas.openxmlformats.org/officeDocument/2006/relationships/tags" Target="../tags/tag13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image" Target="../media/image67.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67.png"/><Relationship Id="rId5" Type="http://schemas.openxmlformats.org/officeDocument/2006/relationships/image" Target="../media/image69.jpeg"/><Relationship Id="rId4" Type="http://schemas.openxmlformats.org/officeDocument/2006/relationships/image" Target="../media/image68.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image" Target="../media/image67.png"/><Relationship Id="rId4" Type="http://schemas.openxmlformats.org/officeDocument/2006/relationships/image" Target="../media/image70.jpe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image" Target="../media/image71.jpeg"/><Relationship Id="rId4" Type="http://schemas.openxmlformats.org/officeDocument/2006/relationships/image" Target="../media/image70.jpeg"/></Relationships>
</file>

<file path=ppt/slides/_rels/slide134.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72.emf"/><Relationship Id="rId5" Type="http://schemas.openxmlformats.org/officeDocument/2006/relationships/slideLayout" Target="../slideLayouts/slideLayout2.xml"/><Relationship Id="rId4" Type="http://schemas.openxmlformats.org/officeDocument/2006/relationships/tags" Target="../tags/tag147.xml"/></Relationships>
</file>

<file path=ppt/slides/_rels/slide135.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73.emf"/><Relationship Id="rId5" Type="http://schemas.openxmlformats.org/officeDocument/2006/relationships/slideLayout" Target="../slideLayouts/slideLayout2.xml"/><Relationship Id="rId4" Type="http://schemas.openxmlformats.org/officeDocument/2006/relationships/tags" Target="../tags/tag151.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72.emf"/><Relationship Id="rId4" Type="http://schemas.openxmlformats.org/officeDocument/2006/relationships/image" Target="../media/image74.emf"/></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72.emf"/><Relationship Id="rId4" Type="http://schemas.openxmlformats.org/officeDocument/2006/relationships/image" Target="../media/image75.emf"/></Relationships>
</file>

<file path=ppt/slides/_rels/slide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31.xml"/><Relationship Id="rId1" Type="http://schemas.openxmlformats.org/officeDocument/2006/relationships/tags" Target="../tags/tag156.xml"/></Relationships>
</file>

<file path=ppt/slides/_rels/slide1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31.xml"/><Relationship Id="rId1" Type="http://schemas.openxmlformats.org/officeDocument/2006/relationships/tags" Target="../tags/tag15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59.xml"/><Relationship Id="rId4" Type="http://schemas.openxmlformats.org/officeDocument/2006/relationships/image" Target="../media/image4.png"/></Relationships>
</file>

<file path=ppt/slides/_rels/slide1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2.xml"/></Relationships>
</file>

<file path=ppt/slides/_rels/slide1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1.xml"/><Relationship Id="rId1" Type="http://schemas.openxmlformats.org/officeDocument/2006/relationships/tags" Target="../tags/tag1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1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1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diagramColors" Target="../diagrams/colors3.xml"/><Relationship Id="rId11" Type="http://schemas.openxmlformats.org/officeDocument/2006/relationships/image" Target="../media/image22.png"/><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1.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19.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20.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31.xml"/><Relationship Id="rId1" Type="http://schemas.openxmlformats.org/officeDocument/2006/relationships/tags" Target="../tags/tag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31.xml"/><Relationship Id="rId1" Type="http://schemas.openxmlformats.org/officeDocument/2006/relationships/tags" Target="../tags/tag2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1.xml"/><Relationship Id="rId1" Type="http://schemas.openxmlformats.org/officeDocument/2006/relationships/tags" Target="../tags/tag2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2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26.xml"/><Relationship Id="rId1" Type="http://schemas.openxmlformats.org/officeDocument/2006/relationships/tags" Target="../tags/tag25.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1.xml"/><Relationship Id="rId1" Type="http://schemas.openxmlformats.org/officeDocument/2006/relationships/tags" Target="../tags/tag2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29.xml"/><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31.xml"/><Relationship Id="rId1" Type="http://schemas.openxmlformats.org/officeDocument/2006/relationships/tags" Target="../tags/tag3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33.xml"/><Relationship Id="rId1" Type="http://schemas.openxmlformats.org/officeDocument/2006/relationships/tags" Target="../tags/tag3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35.xml"/><Relationship Id="rId1" Type="http://schemas.openxmlformats.org/officeDocument/2006/relationships/tags" Target="../tags/tag3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3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1.xml"/><Relationship Id="rId1" Type="http://schemas.openxmlformats.org/officeDocument/2006/relationships/tags" Target="../tags/tag37.xml"/><Relationship Id="rId5" Type="http://schemas.openxmlformats.org/officeDocument/2006/relationships/image" Target="../media/image27.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38.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39.xml"/></Relationships>
</file>

<file path=ppt/slides/_rels/slide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31.xml"/><Relationship Id="rId1" Type="http://schemas.openxmlformats.org/officeDocument/2006/relationships/tags" Target="../tags/tag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29.xml"/><Relationship Id="rId7" Type="http://schemas.openxmlformats.org/officeDocument/2006/relationships/image" Target="../media/image33.png"/><Relationship Id="rId2" Type="http://schemas.openxmlformats.org/officeDocument/2006/relationships/slideLayout" Target="../slideLayouts/slideLayout31.xml"/><Relationship Id="rId1" Type="http://schemas.openxmlformats.org/officeDocument/2006/relationships/tags" Target="../tags/tag4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31.xml"/><Relationship Id="rId1" Type="http://schemas.openxmlformats.org/officeDocument/2006/relationships/tags" Target="../tags/tag4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s>
</file>

<file path=ppt/slides/_rels/slide6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31.xml"/><Relationship Id="rId7" Type="http://schemas.openxmlformats.org/officeDocument/2006/relationships/diagramQuickStyle" Target="../diagrams/quickStyle4.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notesSlide" Target="../notesSlides/notesSlide30.xml"/><Relationship Id="rId9" Type="http://schemas.microsoft.com/office/2007/relationships/diagramDrawing" Target="../diagrams/drawing4.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4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49.xml"/><Relationship Id="rId1" Type="http://schemas.openxmlformats.org/officeDocument/2006/relationships/tags" Target="../tags/tag4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tags" Target="../tags/tag52.xml"/><Relationship Id="rId7" Type="http://schemas.openxmlformats.org/officeDocument/2006/relationships/oleObject" Target="../embeddings/oleObject2.bin"/><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1.xml"/><Relationship Id="rId5" Type="http://schemas.openxmlformats.org/officeDocument/2006/relationships/tags" Target="../tags/tag54.xml"/><Relationship Id="rId10" Type="http://schemas.openxmlformats.org/officeDocument/2006/relationships/image" Target="../media/image41.wmf"/><Relationship Id="rId4" Type="http://schemas.openxmlformats.org/officeDocument/2006/relationships/tags" Target="../tags/tag53.xml"/><Relationship Id="rId9" Type="http://schemas.openxmlformats.org/officeDocument/2006/relationships/oleObject" Target="../embeddings/oleObject3.bin"/></Relationships>
</file>

<file path=ppt/slides/_rels/slide76.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tags" Target="../tags/tag57.xml"/><Relationship Id="rId7" Type="http://schemas.openxmlformats.org/officeDocument/2006/relationships/oleObject" Target="../embeddings/oleObject2.bin"/><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xml"/><Relationship Id="rId5" Type="http://schemas.openxmlformats.org/officeDocument/2006/relationships/tags" Target="../tags/tag59.xml"/><Relationship Id="rId10" Type="http://schemas.openxmlformats.org/officeDocument/2006/relationships/image" Target="../media/image41.wmf"/><Relationship Id="rId4" Type="http://schemas.openxmlformats.org/officeDocument/2006/relationships/tags" Target="../tags/tag58.xml"/><Relationship Id="rId9" Type="http://schemas.openxmlformats.org/officeDocument/2006/relationships/oleObject" Target="../embeddings/oleObject3.bin"/></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1.xml"/><Relationship Id="rId1" Type="http://schemas.openxmlformats.org/officeDocument/2006/relationships/tags" Target="../tags/tag60.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tags" Target="../tags/tag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46.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5.png"/><Relationship Id="rId5" Type="http://schemas.openxmlformats.org/officeDocument/2006/relationships/slideLayout" Target="../slideLayouts/slideLayout31.xml"/><Relationship Id="rId4" Type="http://schemas.openxmlformats.org/officeDocument/2006/relationships/tags" Target="../tags/tag67.xml"/></Relationships>
</file>

<file path=ppt/slides/_rels/slide89.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46.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5.png"/><Relationship Id="rId5" Type="http://schemas.openxmlformats.org/officeDocument/2006/relationships/slideLayout" Target="../slideLayouts/slideLayout31.xml"/><Relationship Id="rId4" Type="http://schemas.openxmlformats.org/officeDocument/2006/relationships/tags" Target="../tags/tag7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image" Target="../media/image47.jpeg"/><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49.jpeg"/><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94.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4"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3.xml"/><Relationship Id="rId1" Type="http://schemas.openxmlformats.org/officeDocument/2006/relationships/tags" Target="../tags/tag8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42900" y="284163"/>
            <a:ext cx="8458200" cy="4484688"/>
          </a:xfrm>
          <a:prstGeom prst="rect">
            <a:avLst/>
          </a:prstGeom>
          <a:solidFill>
            <a:schemeClr val="bg1"/>
          </a:solidFill>
          <a:ln w="9525">
            <a:solidFill>
              <a:srgbClr val="1D4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圆角矩形 23"/>
          <p:cNvSpPr/>
          <p:nvPr/>
        </p:nvSpPr>
        <p:spPr>
          <a:xfrm>
            <a:off x="2819400" y="-2114550"/>
            <a:ext cx="3581400" cy="4994275"/>
          </a:xfrm>
          <a:prstGeom prst="roundRect">
            <a:avLst>
              <a:gd name="adj" fmla="val 50000"/>
            </a:avLst>
          </a:prstGeom>
          <a:solidFill>
            <a:schemeClr val="bg1"/>
          </a:solidFill>
          <a:ln w="3175">
            <a:solidFill>
              <a:srgbClr val="1D4999">
                <a:alpha val="10000"/>
              </a:srgbClr>
            </a:solidFill>
            <a:prstDash val="solid"/>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圆角矩形 22"/>
          <p:cNvSpPr/>
          <p:nvPr/>
        </p:nvSpPr>
        <p:spPr>
          <a:xfrm>
            <a:off x="3170238" y="-2003425"/>
            <a:ext cx="2879725" cy="4573588"/>
          </a:xfrm>
          <a:prstGeom prst="roundRect">
            <a:avLst>
              <a:gd name="adj" fmla="val 50000"/>
            </a:avLst>
          </a:prstGeom>
          <a:solidFill>
            <a:schemeClr val="bg1"/>
          </a:solidFill>
          <a:ln w="19050" cmpd="sng">
            <a:solidFill>
              <a:srgbClr val="1D4999">
                <a:alpha val="64000"/>
              </a:srgbClr>
            </a:solidFill>
            <a:prstDash val="solid"/>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圆角矩形 21"/>
          <p:cNvSpPr/>
          <p:nvPr/>
        </p:nvSpPr>
        <p:spPr>
          <a:xfrm>
            <a:off x="3505200" y="-1462087"/>
            <a:ext cx="2209800" cy="3690938"/>
          </a:xfrm>
          <a:prstGeom prst="roundRect">
            <a:avLst>
              <a:gd name="adj" fmla="val 50000"/>
            </a:avLst>
          </a:prstGeom>
          <a:solidFill>
            <a:srgbClr val="1D4999"/>
          </a:solidFill>
          <a:ln w="3175">
            <a:noFill/>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圆角矩形 14"/>
          <p:cNvSpPr/>
          <p:nvPr/>
        </p:nvSpPr>
        <p:spPr>
          <a:xfrm>
            <a:off x="3733800" y="4324350"/>
            <a:ext cx="1752600" cy="371475"/>
          </a:xfrm>
          <a:prstGeom prst="roundRect">
            <a:avLst>
              <a:gd name="adj" fmla="val 50000"/>
            </a:avLst>
          </a:prstGeom>
          <a:solidFill>
            <a:srgbClr val="1D4999"/>
          </a:solidFill>
          <a:ln w="3175">
            <a:noFill/>
          </a:ln>
          <a:effectLst>
            <a:outerShdw blurRad="3429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宋体" panose="02010600030101010101" pitchFamily="2" charset="-122"/>
                <a:ea typeface="宋体" panose="02010600030101010101" pitchFamily="2" charset="-122"/>
              </a:rPr>
              <a:t>刘  洋</a:t>
            </a:r>
            <a:endParaRPr kumimoji="0" lang="zh-CN" altLang="en-US" sz="1600" b="0" i="0" u="none" strike="noStrike" kern="1200" cap="none" spc="0" normalizeH="0" baseline="0" noProof="0" dirty="0">
              <a:ln>
                <a:noFill/>
              </a:ln>
              <a:solidFill>
                <a:schemeClr val="lt1"/>
              </a:solidFill>
              <a:effectLst/>
              <a:uLnTx/>
              <a:uFillTx/>
              <a:latin typeface="宋体" panose="02010600030101010101" pitchFamily="2" charset="-122"/>
              <a:ea typeface="宋体" panose="02010600030101010101" pitchFamily="2" charset="-122"/>
              <a:cs typeface="+mn-cs"/>
            </a:endParaRPr>
          </a:p>
        </p:txBody>
      </p:sp>
      <p:sp>
        <p:nvSpPr>
          <p:cNvPr id="10" name="Shape 45"/>
          <p:cNvSpPr/>
          <p:nvPr/>
        </p:nvSpPr>
        <p:spPr>
          <a:xfrm>
            <a:off x="609600" y="2878138"/>
            <a:ext cx="7850188" cy="684212"/>
          </a:xfrm>
          <a:prstGeom prst="rect">
            <a:avLst/>
          </a:prstGeom>
          <a:noFill/>
          <a:ln w="12700">
            <a:noFill/>
          </a:ln>
        </p:spPr>
        <p:txBody>
          <a:bodyPr lIns="34290" tIns="34290" rIns="34290" bIns="34290">
            <a:spAutoFit/>
          </a:bodyPr>
          <a:lstStyle/>
          <a:p>
            <a:pPr algn="ctr" eaLnBrk="1" hangingPunct="1"/>
            <a:r>
              <a:rPr lang="zh-CN" altLang="en-US" sz="4000" b="1" dirty="0">
                <a:solidFill>
                  <a:srgbClr val="181717"/>
                </a:solidFill>
                <a:latin typeface="Impact" panose="020B0806030902050204" pitchFamily="34" charset="0"/>
                <a:ea typeface="Heiti SC Light"/>
                <a:sym typeface="Impact" panose="020B0806030902050204" pitchFamily="34" charset="0"/>
              </a:rPr>
              <a:t>操作系统原理</a:t>
            </a:r>
            <a:endParaRPr lang="zh-CN" altLang="en-US" sz="2800" b="1" dirty="0">
              <a:solidFill>
                <a:srgbClr val="181717"/>
              </a:solidFill>
              <a:latin typeface="微软雅黑" panose="020B0503020204020204" pitchFamily="34" charset="-122"/>
              <a:ea typeface="Heiti SC Light"/>
              <a:sym typeface="Impact" panose="020B0806030902050204" pitchFamily="34" charset="0"/>
            </a:endParaRPr>
          </a:p>
        </p:txBody>
      </p:sp>
      <p:sp>
        <p:nvSpPr>
          <p:cNvPr id="16" name="TextBox 15"/>
          <p:cNvSpPr txBox="1"/>
          <p:nvPr/>
        </p:nvSpPr>
        <p:spPr>
          <a:xfrm>
            <a:off x="2890838" y="3741738"/>
            <a:ext cx="3159125" cy="429895"/>
          </a:xfrm>
          <a:prstGeom prst="rect">
            <a:avLst/>
          </a:prstGeom>
          <a:noFill/>
        </p:spPr>
        <p:txBody>
          <a:bodyPr>
            <a:spAutoFit/>
          </a:bodyPr>
          <a:lstStyle/>
          <a:p>
            <a:pPr marR="0" algn="ctr" defTabSz="914400" eaLnBrk="1" fontAlgn="auto" hangingPunct="1">
              <a:spcBef>
                <a:spcPts val="0"/>
              </a:spcBef>
              <a:spcAft>
                <a:spcPts val="0"/>
              </a:spcAft>
              <a:buClrTx/>
              <a:buSzTx/>
              <a:buFontTx/>
              <a:buNone/>
              <a:defRPr/>
            </a:pPr>
            <a:r>
              <a:rPr kumimoji="0" lang="zh-CN" altLang="en-US" sz="2200" kern="1200" cap="none" spc="0" normalizeH="0" baseline="0" noProof="0" dirty="0">
                <a:solidFill>
                  <a:schemeClr val="bg2">
                    <a:lumMod val="10000"/>
                  </a:schemeClr>
                </a:solidFill>
                <a:latin typeface="华文楷体" panose="02010600040101010101" pitchFamily="2" charset="-122"/>
                <a:ea typeface="华文楷体" panose="02010600040101010101" pitchFamily="2" charset="-122"/>
                <a:cs typeface="+mn-cs"/>
              </a:rPr>
              <a:t>处理机调度与死锁</a:t>
            </a:r>
            <a:endParaRPr kumimoji="0" lang="en-US" sz="2200" kern="1200" cap="none" spc="0" normalizeH="0" baseline="0" noProof="0" dirty="0">
              <a:solidFill>
                <a:schemeClr val="bg2">
                  <a:lumMod val="10000"/>
                </a:schemeClr>
              </a:solidFill>
              <a:latin typeface="华文楷体" panose="02010600040101010101" pitchFamily="2" charset="-122"/>
              <a:ea typeface="华文楷体" panose="02010600040101010101" pitchFamily="2" charset="-122"/>
              <a:cs typeface="+mn-cs"/>
            </a:endParaRPr>
          </a:p>
        </p:txBody>
      </p:sp>
      <p:pic>
        <p:nvPicPr>
          <p:cNvPr id="2" name="图片 1"/>
          <p:cNvPicPr>
            <a:picLocks noChangeAspect="1"/>
          </p:cNvPicPr>
          <p:nvPr/>
        </p:nvPicPr>
        <p:blipFill>
          <a:blip r:embed="rId3" cstate="print">
            <a:duotone>
              <a:schemeClr val="accent5">
                <a:shade val="45000"/>
                <a:satMod val="135000"/>
              </a:schemeClr>
              <a:prstClr val="white"/>
            </a:duotone>
          </a:blip>
          <a:stretch>
            <a:fillRect/>
          </a:stretch>
        </p:blipFill>
        <p:spPr>
          <a:xfrm>
            <a:off x="3505200" y="324621"/>
            <a:ext cx="2209800" cy="1141730"/>
          </a:xfrm>
          <a:prstGeom prst="rect">
            <a:avLst/>
          </a:prstGeom>
        </p:spPr>
      </p:pic>
      <p:grpSp>
        <p:nvGrpSpPr>
          <p:cNvPr id="35850" name="组合 7"/>
          <p:cNvGrpSpPr/>
          <p:nvPr/>
        </p:nvGrpSpPr>
        <p:grpSpPr>
          <a:xfrm>
            <a:off x="0" y="1466850"/>
            <a:ext cx="9144000" cy="1524000"/>
            <a:chOff x="0" y="1719107"/>
            <a:chExt cx="9144000" cy="1524000"/>
          </a:xfrm>
        </p:grpSpPr>
        <p:pic>
          <p:nvPicPr>
            <p:cNvPr id="35855" name="图片 5"/>
            <p:cNvPicPr>
              <a:picLocks noChangeAspect="1"/>
            </p:cNvPicPr>
            <p:nvPr/>
          </p:nvPicPr>
          <p:blipFill>
            <a:blip r:embed="rId4"/>
            <a:srcRect l="41667" t="47412" r="4167" b="22955"/>
            <a:stretch>
              <a:fillRect/>
            </a:stretch>
          </p:blipFill>
          <p:spPr>
            <a:xfrm>
              <a:off x="4191000" y="1719107"/>
              <a:ext cx="4953000" cy="1524000"/>
            </a:xfrm>
            <a:prstGeom prst="rect">
              <a:avLst/>
            </a:prstGeom>
            <a:noFill/>
            <a:ln w="9525">
              <a:noFill/>
            </a:ln>
          </p:spPr>
        </p:pic>
        <p:pic>
          <p:nvPicPr>
            <p:cNvPr id="35856" name="图片 20"/>
            <p:cNvPicPr>
              <a:picLocks noChangeAspect="1"/>
            </p:cNvPicPr>
            <p:nvPr/>
          </p:nvPicPr>
          <p:blipFill>
            <a:blip r:embed="rId4"/>
            <a:srcRect l="41667" t="47412" r="4167" b="22955"/>
            <a:stretch>
              <a:fillRect/>
            </a:stretch>
          </p:blipFill>
          <p:spPr>
            <a:xfrm flipH="1">
              <a:off x="0" y="1719107"/>
              <a:ext cx="4953000" cy="1524000"/>
            </a:xfrm>
            <a:prstGeom prst="rect">
              <a:avLst/>
            </a:prstGeom>
            <a:noFill/>
            <a:ln w="9525">
              <a:noFill/>
            </a:ln>
          </p:spPr>
        </p:pic>
      </p:grpSp>
      <p:sp>
        <p:nvSpPr>
          <p:cNvPr id="31" name="任意多边形 30"/>
          <p:cNvSpPr/>
          <p:nvPr/>
        </p:nvSpPr>
        <p:spPr>
          <a:xfrm>
            <a:off x="0" y="0"/>
            <a:ext cx="685800" cy="685800"/>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任意多边形 31"/>
          <p:cNvSpPr/>
          <p:nvPr/>
        </p:nvSpPr>
        <p:spPr>
          <a:xfrm flipH="1">
            <a:off x="8458200" y="0"/>
            <a:ext cx="685800" cy="685800"/>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5" name="组合 34"/>
          <p:cNvGrpSpPr/>
          <p:nvPr/>
        </p:nvGrpSpPr>
        <p:grpSpPr>
          <a:xfrm flipV="1">
            <a:off x="0" y="4394961"/>
            <a:ext cx="9144000" cy="746540"/>
            <a:chOff x="0" y="3415537"/>
            <a:chExt cx="9144000" cy="686548"/>
          </a:xfrm>
          <a:solidFill>
            <a:schemeClr val="bg1">
              <a:lumMod val="95000"/>
            </a:schemeClr>
          </a:solidFill>
        </p:grpSpPr>
        <p:sp>
          <p:nvSpPr>
            <p:cNvPr id="33" name="任意多边形 32"/>
            <p:cNvSpPr/>
            <p:nvPr/>
          </p:nvSpPr>
          <p:spPr>
            <a:xfrm>
              <a:off x="0" y="3415537"/>
              <a:ext cx="685800" cy="686548"/>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 name="任意多边形 33"/>
            <p:cNvSpPr/>
            <p:nvPr/>
          </p:nvSpPr>
          <p:spPr>
            <a:xfrm flipH="1">
              <a:off x="8458200" y="3415537"/>
              <a:ext cx="685800" cy="686548"/>
            </a:xfrm>
            <a:custGeom>
              <a:avLst/>
              <a:gdLst>
                <a:gd name="connsiteX0" fmla="*/ 0 w 685800"/>
                <a:gd name="connsiteY0" fmla="*/ 0 h 686548"/>
                <a:gd name="connsiteX1" fmla="*/ 681884 w 685800"/>
                <a:gd name="connsiteY1" fmla="*/ 0 h 686548"/>
                <a:gd name="connsiteX2" fmla="*/ 685800 w 685800"/>
                <a:gd name="connsiteY2" fmla="*/ 38848 h 686548"/>
                <a:gd name="connsiteX3" fmla="*/ 38100 w 685800"/>
                <a:gd name="connsiteY3" fmla="*/ 686548 h 686548"/>
                <a:gd name="connsiteX4" fmla="*/ 0 w 685800"/>
                <a:gd name="connsiteY4" fmla="*/ 682707 h 686548"/>
                <a:gd name="connsiteX5" fmla="*/ 0 w 685800"/>
                <a:gd name="connsiteY5" fmla="*/ 0 h 68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686548">
                  <a:moveTo>
                    <a:pt x="0" y="0"/>
                  </a:moveTo>
                  <a:lnTo>
                    <a:pt x="681884" y="0"/>
                  </a:lnTo>
                  <a:lnTo>
                    <a:pt x="685800" y="38848"/>
                  </a:lnTo>
                  <a:cubicBezTo>
                    <a:pt x="685800" y="396563"/>
                    <a:pt x="395815" y="686548"/>
                    <a:pt x="38100" y="686548"/>
                  </a:cubicBezTo>
                  <a:lnTo>
                    <a:pt x="0" y="68270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 name="椭圆 4"/>
          <p:cNvSpPr/>
          <p:nvPr/>
        </p:nvSpPr>
        <p:spPr>
          <a:xfrm>
            <a:off x="3644900" y="119063"/>
            <a:ext cx="1930400" cy="196373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by="(-#ppt_w*2)" calcmode="lin" valueType="num">
                                      <p:cBhvr rctx="PPT">
                                        <p:cTn id="13" dur="500" autoRev="1" fill="hold">
                                          <p:stCondLst>
                                            <p:cond delay="0"/>
                                          </p:stCondLst>
                                        </p:cTn>
                                        <p:tgtEl>
                                          <p:spTgt spid="16"/>
                                        </p:tgtEl>
                                        <p:attrNameLst>
                                          <p:attrName>ppt_w</p:attrName>
                                        </p:attrNameLst>
                                      </p:cBhvr>
                                    </p:anim>
                                    <p:anim by="(#ppt_w*0.50)" calcmode="lin" valueType="num">
                                      <p:cBhvr>
                                        <p:cTn id="14" dur="500" decel="50000" autoRev="1" fill="hold">
                                          <p:stCondLst>
                                            <p:cond delay="0"/>
                                          </p:stCondLst>
                                        </p:cTn>
                                        <p:tgtEl>
                                          <p:spTgt spid="16"/>
                                        </p:tgtEl>
                                        <p:attrNameLst>
                                          <p:attrName>ppt_x</p:attrName>
                                        </p:attrNameLst>
                                      </p:cBhvr>
                                    </p:anim>
                                    <p:anim from="(-#ppt_h/2)" to="(#ppt_y)" calcmode="lin" valueType="num">
                                      <p:cBhvr>
                                        <p:cTn id="15" dur="1000" fill="hold">
                                          <p:stCondLst>
                                            <p:cond delay="0"/>
                                          </p:stCondLst>
                                        </p:cTn>
                                        <p:tgtEl>
                                          <p:spTgt spid="16"/>
                                        </p:tgtEl>
                                        <p:attrNameLst>
                                          <p:attrName>ppt_y</p:attrName>
                                        </p:attrNameLst>
                                      </p:cBhvr>
                                    </p:anim>
                                    <p:animRot by="21600000">
                                      <p:cBhvr>
                                        <p:cTn id="16" dur="1000"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914400" y="144463"/>
            <a:ext cx="321945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调度层次</a:t>
            </a:r>
            <a:r>
              <a:rPr lang="zh-CN" altLang="en-US" sz="2000" b="1" noProof="0" dirty="0">
                <a:solidFill>
                  <a:schemeClr val="bg1">
                    <a:lumMod val="50000"/>
                  </a:schemeClr>
                </a:solidFill>
                <a:sym typeface="+mn-ea"/>
              </a:rPr>
              <a:t>：低级调度</a:t>
            </a: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grpSp>
        <p:nvGrpSpPr>
          <p:cNvPr id="6" name="2723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28600" y="899795"/>
            <a:ext cx="8230870" cy="3468370"/>
            <a:chOff x="660400" y="1834087"/>
            <a:chExt cx="10542572" cy="4442425"/>
          </a:xfrm>
        </p:grpSpPr>
        <p:grpSp>
          <p:nvGrpSpPr>
            <p:cNvPr id="10" name="iṡļiḓe"/>
            <p:cNvGrpSpPr/>
            <p:nvPr/>
          </p:nvGrpSpPr>
          <p:grpSpPr>
            <a:xfrm>
              <a:off x="660400" y="1834087"/>
              <a:ext cx="6876351" cy="1254559"/>
              <a:chOff x="660400" y="1834087"/>
              <a:chExt cx="6876351" cy="1254559"/>
            </a:xfrm>
          </p:grpSpPr>
          <p:grpSp>
            <p:nvGrpSpPr>
              <p:cNvPr id="21" name="iSḻíḓè"/>
              <p:cNvGrpSpPr/>
              <p:nvPr/>
            </p:nvGrpSpPr>
            <p:grpSpPr>
              <a:xfrm>
                <a:off x="1530997" y="1834087"/>
                <a:ext cx="6005754" cy="1254559"/>
                <a:chOff x="1592242" y="1834087"/>
                <a:chExt cx="7574760" cy="1254559"/>
              </a:xfrm>
            </p:grpSpPr>
            <p:sp>
              <p:nvSpPr>
                <p:cNvPr id="25" name="îṧľîḋé"/>
                <p:cNvSpPr txBox="1"/>
                <p:nvPr>
                  <p:custDataLst>
                    <p:tags r:id="rId10"/>
                  </p:custDataLst>
                </p:nvPr>
              </p:nvSpPr>
              <p:spPr>
                <a:xfrm>
                  <a:off x="1592242" y="1834087"/>
                  <a:ext cx="6293555"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t>进程调度的任务</a:t>
                  </a:r>
                </a:p>
              </p:txBody>
            </p:sp>
            <p:sp>
              <p:nvSpPr>
                <p:cNvPr id="26" name="íşļîḓé"/>
                <p:cNvSpPr/>
                <p:nvPr>
                  <p:custDataLst>
                    <p:tags r:id="rId11"/>
                  </p:custDataLst>
                </p:nvPr>
              </p:nvSpPr>
              <p:spPr bwMode="auto">
                <a:xfrm>
                  <a:off x="1592242" y="2277810"/>
                  <a:ext cx="7574760" cy="81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1600" dirty="0"/>
                    <a:t>保存处理机的现场信息</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00" dirty="0"/>
                    <a:t>按某种算法选取进程</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00" dirty="0"/>
                    <a:t>把处理器分配给进程</a:t>
                  </a:r>
                </a:p>
              </p:txBody>
            </p:sp>
          </p:grpSp>
          <p:grpSp>
            <p:nvGrpSpPr>
              <p:cNvPr id="22" name="ïS1íḋé"/>
              <p:cNvGrpSpPr/>
              <p:nvPr/>
            </p:nvGrpSpPr>
            <p:grpSpPr>
              <a:xfrm>
                <a:off x="660400" y="1860585"/>
                <a:ext cx="733394" cy="733394"/>
                <a:chOff x="660400" y="1860585"/>
                <a:chExt cx="733394" cy="733394"/>
              </a:xfrm>
            </p:grpSpPr>
            <p:sp>
              <p:nvSpPr>
                <p:cNvPr id="23" name="islîḋe"/>
                <p:cNvSpPr/>
                <p:nvPr>
                  <p:custDataLst>
                    <p:tags r:id="rId8"/>
                  </p:custDataLst>
                </p:nvPr>
              </p:nvSpPr>
              <p:spPr>
                <a:xfrm>
                  <a:off x="660400" y="1860585"/>
                  <a:ext cx="733394" cy="73339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000" dirty="0">
                    <a:solidFill>
                      <a:schemeClr val="bg1"/>
                    </a:solidFill>
                  </a:endParaRPr>
                </a:p>
              </p:txBody>
            </p:sp>
            <p:sp>
              <p:nvSpPr>
                <p:cNvPr id="24" name="îŝlîďe"/>
                <p:cNvSpPr/>
                <p:nvPr>
                  <p:custDataLst>
                    <p:tags r:id="rId9"/>
                  </p:custDataLst>
                </p:nvPr>
              </p:nvSpPr>
              <p:spPr>
                <a:xfrm>
                  <a:off x="797603" y="2045456"/>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b="1" dirty="0">
                    <a:solidFill>
                      <a:schemeClr val="bg1"/>
                    </a:solidFill>
                  </a:endParaRPr>
                </a:p>
              </p:txBody>
            </p:sp>
          </p:grpSp>
        </p:grpSp>
        <p:grpSp>
          <p:nvGrpSpPr>
            <p:cNvPr id="11" name="iŝļïḓê"/>
            <p:cNvGrpSpPr/>
            <p:nvPr/>
          </p:nvGrpSpPr>
          <p:grpSpPr>
            <a:xfrm>
              <a:off x="660400" y="4251929"/>
              <a:ext cx="10178588" cy="2024583"/>
              <a:chOff x="660400" y="1860585"/>
              <a:chExt cx="10178588" cy="2024583"/>
            </a:xfrm>
          </p:grpSpPr>
          <p:grpSp>
            <p:nvGrpSpPr>
              <p:cNvPr id="13" name="ïṧļïḓe"/>
              <p:cNvGrpSpPr/>
              <p:nvPr/>
            </p:nvGrpSpPr>
            <p:grpSpPr>
              <a:xfrm>
                <a:off x="1539875" y="1889655"/>
                <a:ext cx="9299113" cy="1995513"/>
                <a:chOff x="1603439" y="1889655"/>
                <a:chExt cx="11728511" cy="1995513"/>
              </a:xfrm>
            </p:grpSpPr>
            <p:sp>
              <p:nvSpPr>
                <p:cNvPr id="18" name="ïšļíďè"/>
                <p:cNvSpPr txBox="1"/>
                <p:nvPr>
                  <p:custDataLst>
                    <p:tags r:id="rId6"/>
                  </p:custDataLst>
                </p:nvPr>
              </p:nvSpPr>
              <p:spPr>
                <a:xfrm>
                  <a:off x="1603439" y="1889655"/>
                  <a:ext cx="6601076"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rgbClr val="FF0000"/>
                      </a:solidFill>
                    </a:rPr>
                    <a:t>进程调度机制（调度程序分为三部分）</a:t>
                  </a:r>
                </a:p>
              </p:txBody>
            </p:sp>
            <p:sp>
              <p:nvSpPr>
                <p:cNvPr id="19" name="íşľíḑè"/>
                <p:cNvSpPr/>
                <p:nvPr>
                  <p:custDataLst>
                    <p:tags r:id="rId7"/>
                  </p:custDataLst>
                </p:nvPr>
              </p:nvSpPr>
              <p:spPr bwMode="auto">
                <a:xfrm>
                  <a:off x="1619683" y="2384893"/>
                  <a:ext cx="11712267" cy="15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50000"/>
                    </a:lnSpc>
                    <a:buFont typeface="Wingdings" panose="05000000000000000000" pitchFamily="2" charset="2"/>
                    <a:buChar char="Ø"/>
                  </a:pPr>
                  <a:r>
                    <a:rPr lang="zh-CN" altLang="en-US" sz="1600" dirty="0"/>
                    <a:t>排队器：用于将就绪进程插入相应的就绪队列</a:t>
                  </a:r>
                </a:p>
                <a:p>
                  <a:pPr marL="342900" lvl="1" indent="-342900">
                    <a:lnSpc>
                      <a:spcPct val="150000"/>
                    </a:lnSpc>
                    <a:buFont typeface="Wingdings" panose="05000000000000000000" pitchFamily="2" charset="2"/>
                    <a:buChar char="Ø"/>
                  </a:pPr>
                  <a:r>
                    <a:rPr lang="zh-CN" altLang="en-US" sz="1600" dirty="0"/>
                    <a:t>分派器：用于将选定的进程移出就绪队列</a:t>
                  </a:r>
                </a:p>
                <a:p>
                  <a:pPr marL="342900" lvl="1" indent="-342900">
                    <a:lnSpc>
                      <a:spcPct val="150000"/>
                    </a:lnSpc>
                    <a:buFont typeface="Wingdings" panose="05000000000000000000" pitchFamily="2" charset="2"/>
                    <a:buChar char="Ø"/>
                  </a:pPr>
                  <a:r>
                    <a:rPr lang="zh-CN" altLang="en-US" sz="1600" dirty="0"/>
                    <a:t>上下文切换器：进行新旧进程之间的上下文切换</a:t>
                  </a:r>
                </a:p>
              </p:txBody>
            </p:sp>
          </p:grpSp>
          <p:grpSp>
            <p:nvGrpSpPr>
              <p:cNvPr id="15" name="ïŝľídè"/>
              <p:cNvGrpSpPr/>
              <p:nvPr/>
            </p:nvGrpSpPr>
            <p:grpSpPr>
              <a:xfrm>
                <a:off x="660400" y="1860585"/>
                <a:ext cx="733394" cy="733394"/>
                <a:chOff x="660400" y="1860585"/>
                <a:chExt cx="733394" cy="733394"/>
              </a:xfrm>
            </p:grpSpPr>
            <p:sp>
              <p:nvSpPr>
                <p:cNvPr id="16" name="ïṡľïde"/>
                <p:cNvSpPr/>
                <p:nvPr>
                  <p:custDataLst>
                    <p:tags r:id="rId4"/>
                  </p:custDataLst>
                </p:nvPr>
              </p:nvSpPr>
              <p:spPr>
                <a:xfrm>
                  <a:off x="660400" y="1860585"/>
                  <a:ext cx="733394" cy="73339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000" dirty="0">
                    <a:solidFill>
                      <a:schemeClr val="bg1"/>
                    </a:solidFill>
                  </a:endParaRPr>
                </a:p>
              </p:txBody>
            </p:sp>
            <p:sp>
              <p:nvSpPr>
                <p:cNvPr id="2" name="ïšliḍe"/>
                <p:cNvSpPr/>
                <p:nvPr>
                  <p:custDataLst>
                    <p:tags r:id="rId5"/>
                  </p:custDataLst>
                </p:nvPr>
              </p:nvSpPr>
              <p:spPr>
                <a:xfrm>
                  <a:off x="806481" y="2072090"/>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b="1" dirty="0">
                    <a:solidFill>
                      <a:schemeClr val="bg1"/>
                    </a:solidFill>
                  </a:endParaRPr>
                </a:p>
              </p:txBody>
            </p:sp>
          </p:grpSp>
        </p:grpSp>
        <p:cxnSp>
          <p:nvCxnSpPr>
            <p:cNvPr id="12" name="直接连接符 11"/>
            <p:cNvCxnSpPr/>
            <p:nvPr>
              <p:custDataLst>
                <p:tags r:id="rId3"/>
              </p:custDataLst>
            </p:nvPr>
          </p:nvCxnSpPr>
          <p:spPr>
            <a:xfrm>
              <a:off x="660400" y="3775217"/>
              <a:ext cx="1054257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custDataLst>
              <p:tags r:id="rId2"/>
            </p:custDataLst>
          </p:nvPr>
        </p:nvPicPr>
        <p:blipFill>
          <a:blip r:embed="rId14"/>
          <a:stretch>
            <a:fillRect/>
          </a:stretch>
        </p:blipFill>
        <p:spPr>
          <a:xfrm>
            <a:off x="3756025" y="285750"/>
            <a:ext cx="5370830" cy="2244725"/>
          </a:xfrm>
          <a:prstGeom prst="rect">
            <a:avLst/>
          </a:prstGeom>
        </p:spPr>
      </p:pic>
      <p:sp>
        <p:nvSpPr>
          <p:cNvPr id="4" name="文本框 3">
            <a:extLst>
              <a:ext uri="{FF2B5EF4-FFF2-40B4-BE49-F238E27FC236}">
                <a16:creationId xmlns:a16="http://schemas.microsoft.com/office/drawing/2014/main" id="{F4947459-F60B-4837-AA8B-9865228E742F}"/>
              </a:ext>
            </a:extLst>
          </p:cNvPr>
          <p:cNvSpPr txBox="1"/>
          <p:nvPr/>
        </p:nvSpPr>
        <p:spPr>
          <a:xfrm>
            <a:off x="5943600" y="3360085"/>
            <a:ext cx="2877711" cy="738664"/>
          </a:xfrm>
          <a:prstGeom prst="rect">
            <a:avLst/>
          </a:prstGeom>
          <a:noFill/>
        </p:spPr>
        <p:txBody>
          <a:bodyPr wrap="none" rtlCol="0">
            <a:spAutoFit/>
          </a:bodyPr>
          <a:lstStyle/>
          <a:p>
            <a:r>
              <a:rPr lang="zh-CN" altLang="en-US" sz="1400" dirty="0"/>
              <a:t>进程切换开销大</a:t>
            </a:r>
            <a:endParaRPr lang="en-US" altLang="zh-CN" sz="1400" dirty="0"/>
          </a:p>
          <a:p>
            <a:r>
              <a:rPr lang="zh-CN" altLang="en-US" sz="1400" dirty="0"/>
              <a:t>硬件实现切换</a:t>
            </a:r>
            <a:endParaRPr lang="en-US" altLang="zh-CN" sz="1400" dirty="0"/>
          </a:p>
          <a:p>
            <a:r>
              <a:rPr lang="zh-CN" altLang="en-US" sz="1400" dirty="0"/>
              <a:t>有两组</a:t>
            </a:r>
            <a:r>
              <a:rPr lang="zh-CN" altLang="en-US" sz="1400"/>
              <a:t>寄存器实现内核态</a:t>
            </a:r>
            <a:r>
              <a:rPr lang="zh-CN" altLang="en-US" sz="1400" dirty="0"/>
              <a:t>、用户态</a:t>
            </a:r>
          </a:p>
        </p:txBody>
      </p:sp>
    </p:spTree>
    <p:extLst>
      <p:ext uri="{BB962C8B-B14F-4D97-AF65-F5344CB8AC3E}">
        <p14:creationId xmlns:p14="http://schemas.microsoft.com/office/powerpoint/2010/main" val="33250548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85959" y="133296"/>
            <a:ext cx="5269706" cy="398780"/>
          </a:xfrm>
          <a:prstGeom prst="rect">
            <a:avLst/>
          </a:prstGeom>
        </p:spPr>
        <p:txBody>
          <a:bodyPr wrap="square">
            <a:spAutoFit/>
          </a:bodyPr>
          <a:lstStyle/>
          <a:p>
            <a:r>
              <a:rPr lang="zh-CN" altLang="en-US" sz="2000" b="1" noProof="0" dirty="0">
                <a:solidFill>
                  <a:schemeClr val="bg1">
                    <a:lumMod val="50000"/>
                  </a:schemeClr>
                </a:solidFill>
              </a:rPr>
              <a:t>死锁概念</a:t>
            </a:r>
          </a:p>
        </p:txBody>
      </p:sp>
      <p:sp>
        <p:nvSpPr>
          <p:cNvPr id="29" name="矩形 28"/>
          <p:cNvSpPr/>
          <p:nvPr/>
        </p:nvSpPr>
        <p:spPr>
          <a:xfrm>
            <a:off x="502444" y="904780"/>
            <a:ext cx="7951492" cy="1432268"/>
          </a:xfrm>
          <a:prstGeom prst="rect">
            <a:avLst/>
          </a:prstGeom>
        </p:spPr>
        <p:txBody>
          <a:bodyPr wrap="square">
            <a:noAutofit/>
          </a:bodyPr>
          <a:lstStyle/>
          <a:p>
            <a:pPr indent="457200">
              <a:lnSpc>
                <a:spcPct val="132000"/>
              </a:lnSpc>
              <a:spcBef>
                <a:spcPts val="600"/>
              </a:spcBef>
              <a:spcAft>
                <a:spcPts val="600"/>
              </a:spcAft>
            </a:pPr>
            <a:r>
              <a:rPr lang="zh-CN" altLang="en-US" sz="1800" dirty="0">
                <a:solidFill>
                  <a:srgbClr val="FF0000"/>
                </a:solidFill>
                <a:latin typeface="+mn-ea"/>
              </a:rPr>
              <a:t>死锁（</a:t>
            </a:r>
            <a:r>
              <a:rPr lang="en-US" altLang="zh-CN" sz="1800" dirty="0">
                <a:latin typeface="+mn-ea"/>
              </a:rPr>
              <a:t>Deadlock</a:t>
            </a:r>
            <a:r>
              <a:rPr lang="zh-CN" altLang="en-US" sz="1800" dirty="0">
                <a:latin typeface="+mn-ea"/>
              </a:rPr>
              <a:t>）：指多个进程在运行过程中因资源问题而造成的一种僵局，当进程处于这种僵持状态时，若无外力作用，这些进程都将永远不能再向前推进。</a:t>
            </a:r>
          </a:p>
        </p:txBody>
      </p:sp>
      <p:pic>
        <p:nvPicPr>
          <p:cNvPr id="31" name="Picture 11" descr="1_1-63-1443_200310281343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87" y="2126434"/>
            <a:ext cx="3530296" cy="2457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360截图20220316125325361"/>
          <p:cNvPicPr>
            <a:picLocks noChangeAspect="1"/>
          </p:cNvPicPr>
          <p:nvPr>
            <p:custDataLst>
              <p:tags r:id="rId1"/>
            </p:custDataLst>
          </p:nvPr>
        </p:nvPicPr>
        <p:blipFill>
          <a:blip r:embed="rId4"/>
          <a:stretch>
            <a:fillRect/>
          </a:stretch>
        </p:blipFill>
        <p:spPr>
          <a:xfrm>
            <a:off x="4191000" y="2126615"/>
            <a:ext cx="4636770" cy="2457450"/>
          </a:xfrm>
          <a:prstGeom prst="rect">
            <a:avLst/>
          </a:prstGeom>
        </p:spPr>
      </p:pic>
      <p:sp>
        <p:nvSpPr>
          <p:cNvPr id="3" name="椭圆 2"/>
          <p:cNvSpPr/>
          <p:nvPr/>
        </p:nvSpPr>
        <p:spPr>
          <a:xfrm>
            <a:off x="5954395" y="895351"/>
            <a:ext cx="522605" cy="457200"/>
          </a:xfrm>
          <a:prstGeom prst="ellipse">
            <a:avLst/>
          </a:prstGeom>
          <a:noFill/>
          <a:ln>
            <a:solidFill>
              <a:srgbClr val="FF0000"/>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pPr algn="l">
              <a:buClrTx/>
              <a:buSzTx/>
              <a:buFontTx/>
            </a:pPr>
            <a:r>
              <a:rPr lang="zh-CN" altLang="en-US" sz="2000" b="1" noProof="0" dirty="0">
                <a:solidFill>
                  <a:srgbClr val="7F7F7F"/>
                </a:solidFill>
              </a:rPr>
              <a:t>死锁概述</a:t>
            </a:r>
            <a:r>
              <a:rPr lang="en-US" altLang="zh-CN" sz="2000" b="1" noProof="0" dirty="0">
                <a:solidFill>
                  <a:srgbClr val="7F7F7F"/>
                </a:solidFill>
              </a:rPr>
              <a:t>-</a:t>
            </a:r>
            <a:r>
              <a:rPr lang="zh-CN" altLang="en-US" sz="2000" b="1" noProof="0" dirty="0">
                <a:solidFill>
                  <a:srgbClr val="7F7F7F"/>
                </a:solidFill>
              </a:rPr>
              <a:t>资源</a:t>
            </a:r>
            <a:r>
              <a:rPr lang="zh-CN" altLang="en-US" sz="2000" b="1" noProof="0" dirty="0">
                <a:solidFill>
                  <a:schemeClr val="bg1">
                    <a:lumMod val="50000"/>
                  </a:schemeClr>
                </a:solidFill>
              </a:rPr>
              <a:t>问题</a:t>
            </a:r>
          </a:p>
        </p:txBody>
      </p:sp>
      <p:grpSp>
        <p:nvGrpSpPr>
          <p:cNvPr id="571" name="iṡļiḓe"/>
          <p:cNvGrpSpPr/>
          <p:nvPr/>
        </p:nvGrpSpPr>
        <p:grpSpPr>
          <a:xfrm>
            <a:off x="502444" y="898334"/>
            <a:ext cx="8185391" cy="1580475"/>
            <a:chOff x="660400" y="1787149"/>
            <a:chExt cx="10913853" cy="2107299"/>
          </a:xfrm>
        </p:grpSpPr>
        <p:grpSp>
          <p:nvGrpSpPr>
            <p:cNvPr id="1144" name="iSḻíḓè"/>
            <p:cNvGrpSpPr/>
            <p:nvPr/>
          </p:nvGrpSpPr>
          <p:grpSpPr>
            <a:xfrm>
              <a:off x="803275" y="1835355"/>
              <a:ext cx="10770978" cy="2059093"/>
              <a:chOff x="674403" y="1835355"/>
              <a:chExt cx="13584901" cy="2059093"/>
            </a:xfrm>
          </p:grpSpPr>
          <p:sp>
            <p:nvSpPr>
              <p:cNvPr id="1148" name="îṧľîḋé"/>
              <p:cNvSpPr txBox="1"/>
              <p:nvPr/>
            </p:nvSpPr>
            <p:spPr>
              <a:xfrm>
                <a:off x="1296567" y="1835355"/>
                <a:ext cx="6990140"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t>可重用资源和可消耗资源</a:t>
                </a:r>
              </a:p>
            </p:txBody>
          </p:sp>
          <p:sp>
            <p:nvSpPr>
              <p:cNvPr id="1149" name="íşļîḓé"/>
              <p:cNvSpPr/>
              <p:nvPr/>
            </p:nvSpPr>
            <p:spPr bwMode="auto">
              <a:xfrm>
                <a:off x="674403" y="2279008"/>
                <a:ext cx="13584901" cy="161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20000"/>
                  </a:lnSpc>
                  <a:spcBef>
                    <a:spcPts val="600"/>
                  </a:spcBef>
                  <a:buClr>
                    <a:schemeClr val="accent4">
                      <a:lumMod val="40000"/>
                      <a:lumOff val="60000"/>
                    </a:schemeClr>
                  </a:buClr>
                  <a:buFont typeface="Wingdings" panose="05000000000000000000" pitchFamily="2" charset="2"/>
                  <a:buChar char="Ø"/>
                </a:pPr>
                <a:r>
                  <a:rPr lang="zh-CN" altLang="en-US" sz="1650" dirty="0">
                    <a:solidFill>
                      <a:srgbClr val="FF0000"/>
                    </a:solidFill>
                  </a:rPr>
                  <a:t>可重用</a:t>
                </a:r>
                <a:r>
                  <a:rPr lang="zh-CN" altLang="en-US" sz="1650" dirty="0"/>
                  <a:t>资源：一次只能分配给一个进程，不允许多个进程共享，遵循：请求资源 使用资源 释放资源 （处理器、I/O通道、内存和外存、设备）。</a:t>
                </a:r>
              </a:p>
              <a:p>
                <a:pPr marL="342900" lvl="1" indent="-342900">
                  <a:lnSpc>
                    <a:spcPct val="120000"/>
                  </a:lnSpc>
                  <a:spcBef>
                    <a:spcPts val="600"/>
                  </a:spcBef>
                  <a:buClr>
                    <a:schemeClr val="accent4">
                      <a:lumMod val="40000"/>
                      <a:lumOff val="60000"/>
                    </a:schemeClr>
                  </a:buClr>
                  <a:buFont typeface="Wingdings" panose="05000000000000000000" pitchFamily="2" charset="2"/>
                  <a:buChar char="Ø"/>
                </a:pPr>
                <a:r>
                  <a:rPr lang="zh-CN" altLang="en-US" sz="1650" dirty="0">
                    <a:solidFill>
                      <a:srgbClr val="FF0000"/>
                    </a:solidFill>
                  </a:rPr>
                  <a:t>可消耗资源</a:t>
                </a:r>
                <a:r>
                  <a:rPr lang="en-US" altLang="zh-CN" sz="1650" dirty="0"/>
                  <a:t>(</a:t>
                </a:r>
                <a:r>
                  <a:rPr lang="zh-CN" altLang="en-US" sz="1650" dirty="0"/>
                  <a:t>临时资源</a:t>
                </a:r>
                <a:r>
                  <a:rPr lang="en-US" altLang="zh-CN" sz="1650" dirty="0"/>
                  <a:t>)</a:t>
                </a:r>
                <a:r>
                  <a:rPr lang="zh-CN" altLang="en-US" sz="1650" dirty="0"/>
                  <a:t>：由进程动态创建和消耗 （中断、信号、I/O缓冲区中的信息、通信中的消息）。</a:t>
                </a:r>
              </a:p>
            </p:txBody>
          </p:sp>
        </p:grpSp>
        <p:grpSp>
          <p:nvGrpSpPr>
            <p:cNvPr id="1145" name="ïS1íḋé"/>
            <p:cNvGrpSpPr/>
            <p:nvPr/>
          </p:nvGrpSpPr>
          <p:grpSpPr>
            <a:xfrm>
              <a:off x="660400" y="1787149"/>
              <a:ext cx="497734" cy="497734"/>
              <a:chOff x="660400" y="1787149"/>
              <a:chExt cx="497734" cy="497734"/>
            </a:xfrm>
          </p:grpSpPr>
          <p:sp>
            <p:nvSpPr>
              <p:cNvPr id="1146"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1147"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grpSp>
        <p:nvGrpSpPr>
          <p:cNvPr id="572" name="iŝļïḓê"/>
          <p:cNvGrpSpPr/>
          <p:nvPr/>
        </p:nvGrpSpPr>
        <p:grpSpPr>
          <a:xfrm>
            <a:off x="495300" y="2663091"/>
            <a:ext cx="8153401" cy="1757986"/>
            <a:chOff x="660400" y="2092935"/>
            <a:chExt cx="10871201" cy="2343981"/>
          </a:xfrm>
        </p:grpSpPr>
        <p:grpSp>
          <p:nvGrpSpPr>
            <p:cNvPr id="574" name="ïṧļïḓe"/>
            <p:cNvGrpSpPr/>
            <p:nvPr/>
          </p:nvGrpSpPr>
          <p:grpSpPr>
            <a:xfrm>
              <a:off x="1296567" y="2092935"/>
              <a:ext cx="10235034" cy="2343981"/>
              <a:chOff x="1296567" y="2092935"/>
              <a:chExt cx="12908937" cy="2343981"/>
            </a:xfrm>
          </p:grpSpPr>
          <p:sp>
            <p:nvSpPr>
              <p:cNvPr id="1142" name="ïšļíďè"/>
              <p:cNvSpPr txBox="1"/>
              <p:nvPr/>
            </p:nvSpPr>
            <p:spPr>
              <a:xfrm>
                <a:off x="1296567" y="2092935"/>
                <a:ext cx="7140794"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solidFill>
                      <a:srgbClr val="FF0000"/>
                    </a:solidFill>
                  </a:rPr>
                  <a:t>可抢占</a:t>
                </a:r>
                <a:r>
                  <a:rPr lang="zh-CN" altLang="en-US" dirty="0"/>
                  <a:t>和</a:t>
                </a:r>
                <a:r>
                  <a:rPr lang="zh-CN" altLang="en-US" dirty="0">
                    <a:solidFill>
                      <a:srgbClr val="FF0000"/>
                    </a:solidFill>
                  </a:rPr>
                  <a:t>不可抢占</a:t>
                </a:r>
                <a:r>
                  <a:rPr lang="zh-CN" altLang="en-US" dirty="0"/>
                  <a:t>资源</a:t>
                </a:r>
              </a:p>
            </p:txBody>
          </p:sp>
          <p:sp>
            <p:nvSpPr>
              <p:cNvPr id="1143" name="íşľíḑè"/>
              <p:cNvSpPr/>
              <p:nvPr/>
            </p:nvSpPr>
            <p:spPr bwMode="auto">
              <a:xfrm>
                <a:off x="1312811" y="2588173"/>
                <a:ext cx="12892693" cy="184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20000"/>
                  </a:lnSpc>
                  <a:spcBef>
                    <a:spcPts val="600"/>
                  </a:spcBef>
                  <a:buFont typeface="Wingdings" panose="05000000000000000000" pitchFamily="2" charset="2"/>
                  <a:buChar char="Ø"/>
                </a:pPr>
                <a:r>
                  <a:rPr lang="zh-CN" altLang="en-US" sz="1650" dirty="0"/>
                  <a:t>可抢占资源：某进程在获得这类资源后，该资源可以再被其他进程或系统抢占，</a:t>
                </a:r>
                <a:r>
                  <a:rPr lang="en-US" altLang="zh-CN" sz="1650" b="1" dirty="0"/>
                  <a:t>CPU</a:t>
                </a:r>
                <a:r>
                  <a:rPr lang="zh-CN" altLang="en-US" sz="1650" b="1" dirty="0"/>
                  <a:t>（处理机）和主存区  </a:t>
                </a:r>
                <a:r>
                  <a:rPr lang="en-US" altLang="zh-CN" sz="1650" b="1" dirty="0">
                    <a:solidFill>
                      <a:srgbClr val="FF0000"/>
                    </a:solidFill>
                  </a:rPr>
                  <a:t>——</a:t>
                </a:r>
                <a:r>
                  <a:rPr lang="en-US" altLang="zh-CN" sz="1650" b="1" dirty="0"/>
                  <a:t>  </a:t>
                </a:r>
                <a:r>
                  <a:rPr lang="zh-CN" altLang="en-US" sz="1650" b="1" dirty="0">
                    <a:solidFill>
                      <a:srgbClr val="FF0000"/>
                    </a:solidFill>
                  </a:rPr>
                  <a:t>不会产生死锁</a:t>
                </a:r>
              </a:p>
              <a:p>
                <a:pPr marL="342900" lvl="1" indent="-342900">
                  <a:lnSpc>
                    <a:spcPct val="120000"/>
                  </a:lnSpc>
                  <a:spcBef>
                    <a:spcPts val="600"/>
                  </a:spcBef>
                  <a:buFont typeface="Wingdings" panose="05000000000000000000" pitchFamily="2" charset="2"/>
                  <a:buChar char="Ø"/>
                </a:pPr>
                <a:r>
                  <a:rPr lang="zh-CN" altLang="en-US" sz="1650" dirty="0"/>
                  <a:t>不可抢占资源：当系统把这类资源分配给某进程后，再不能强行收回，只能在进程用完后自行释放，</a:t>
                </a:r>
                <a:r>
                  <a:rPr lang="zh-CN" altLang="en-US" sz="1650" b="1" dirty="0"/>
                  <a:t>打印机、磁带机  </a:t>
                </a:r>
                <a:r>
                  <a:rPr lang="en-US" altLang="zh-CN" sz="1650" b="1" dirty="0">
                    <a:solidFill>
                      <a:srgbClr val="FF0000"/>
                    </a:solidFill>
                  </a:rPr>
                  <a:t>——  </a:t>
                </a:r>
                <a:r>
                  <a:rPr lang="zh-CN" altLang="en-US" sz="1650" b="1" dirty="0">
                    <a:solidFill>
                      <a:srgbClr val="FF0000"/>
                    </a:solidFill>
                  </a:rPr>
                  <a:t>可能产生死锁</a:t>
                </a:r>
              </a:p>
            </p:txBody>
          </p:sp>
        </p:grpSp>
        <p:grpSp>
          <p:nvGrpSpPr>
            <p:cNvPr id="1139" name="ïŝľídè"/>
            <p:cNvGrpSpPr/>
            <p:nvPr/>
          </p:nvGrpSpPr>
          <p:grpSpPr>
            <a:xfrm>
              <a:off x="660400" y="2096245"/>
              <a:ext cx="497734" cy="497734"/>
              <a:chOff x="660400" y="2096245"/>
              <a:chExt cx="497734" cy="497734"/>
            </a:xfrm>
          </p:grpSpPr>
          <p:sp>
            <p:nvSpPr>
              <p:cNvPr id="1140" name="ïṡľïde"/>
              <p:cNvSpPr/>
              <p:nvPr/>
            </p:nvSpPr>
            <p:spPr>
              <a:xfrm>
                <a:off x="660400" y="2096245"/>
                <a:ext cx="497734" cy="49773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1141" name="ïšliḍe"/>
              <p:cNvSpPr/>
              <p:nvPr/>
            </p:nvSpPr>
            <p:spPr>
              <a:xfrm>
                <a:off x="779848" y="2227680"/>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cxnSp>
        <p:nvCxnSpPr>
          <p:cNvPr id="5" name="直接连接符 4"/>
          <p:cNvCxnSpPr/>
          <p:nvPr/>
        </p:nvCxnSpPr>
        <p:spPr>
          <a:xfrm>
            <a:off x="502444" y="2488586"/>
            <a:ext cx="814625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l" defTabSz="914400">
              <a:lnSpc>
                <a:spcPct val="100000"/>
              </a:lnSpc>
              <a:buClrTx/>
              <a:buSzTx/>
              <a:buFontTx/>
            </a:pPr>
            <a:r>
              <a:rPr lang="zh-CN" altLang="en-US" sz="2000" b="1" noProof="0" dirty="0">
                <a:solidFill>
                  <a:srgbClr val="7F7F7F"/>
                </a:solidFill>
              </a:rPr>
              <a:t>死锁概述</a:t>
            </a:r>
            <a:r>
              <a:rPr lang="en-US" altLang="zh-CN" sz="2000" b="1" noProof="0" dirty="0">
                <a:solidFill>
                  <a:srgbClr val="7F7F7F"/>
                </a:solidFill>
              </a:rPr>
              <a:t>-</a:t>
            </a:r>
            <a:r>
              <a:rPr lang="zh-CN" altLang="en-US" sz="2000" noProof="0" dirty="0">
                <a:solidFill>
                  <a:schemeClr val="bg1">
                    <a:lumMod val="50000"/>
                  </a:schemeClr>
                </a:solidFill>
                <a:cs typeface="+mn-cs"/>
                <a:sym typeface="+mn-ea"/>
              </a:rPr>
              <a:t>资源分配图</a:t>
            </a:r>
            <a:endParaRPr lang="zh-CN" altLang="en-US" sz="2000" noProof="0" dirty="0">
              <a:solidFill>
                <a:schemeClr val="bg1">
                  <a:lumMod val="50000"/>
                </a:schemeClr>
              </a:solidFill>
              <a:cs typeface="+mn-cs"/>
            </a:endParaRPr>
          </a:p>
        </p:txBody>
      </p:sp>
      <p:sp>
        <p:nvSpPr>
          <p:cNvPr id="795650" name="标题 795649"/>
          <p:cNvSpPr>
            <a:spLocks noGrp="1"/>
          </p:cNvSpPr>
          <p:nvPr>
            <p:custDataLst>
              <p:tags r:id="rId1"/>
            </p:custDataLst>
          </p:nvPr>
        </p:nvSpPr>
        <p:spPr>
          <a:xfrm>
            <a:off x="1494473" y="234315"/>
            <a:ext cx="6155531" cy="4443889"/>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zh-CN" altLang="en-US" dirty="0">
                <a:solidFill>
                  <a:schemeClr val="dk2">
                    <a:lumMod val="25000"/>
                  </a:schemeClr>
                </a:solidFill>
                <a:latin typeface="汉仪旗黑-85S" charset="0"/>
                <a:cs typeface="汉仪旗黑-85S" charset="0"/>
                <a:sym typeface="+mn-ea"/>
              </a:rPr>
              <a:t>　　</a:t>
            </a:r>
            <a:endParaRPr lang="zh-CN" altLang="en-US" sz="1500" dirty="0">
              <a:solidFill>
                <a:schemeClr val="dk2">
                  <a:lumMod val="25000"/>
                </a:schemeClr>
              </a:solidFill>
              <a:latin typeface="汉仪旗黑-85S" charset="0"/>
              <a:cs typeface="汉仪旗黑-85S" charset="0"/>
              <a:sym typeface="+mn-ea"/>
            </a:endParaRPr>
          </a:p>
        </p:txBody>
      </p:sp>
      <p:sp>
        <p:nvSpPr>
          <p:cNvPr id="7" name="矩形 6"/>
          <p:cNvSpPr/>
          <p:nvPr>
            <p:custDataLst>
              <p:tags r:id="rId2"/>
            </p:custDataLst>
          </p:nvPr>
        </p:nvSpPr>
        <p:spPr>
          <a:xfrm>
            <a:off x="804863" y="632211"/>
            <a:ext cx="7887970" cy="400109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50" b="0" i="0" u="none" strike="noStrike" kern="1200" cap="none" normalizeH="0" baseline="0" dirty="0"/>
              <a:t>用图表示进程队资源的访问情况</a:t>
            </a:r>
            <a:r>
              <a:rPr kumimoji="0" lang="en-US" altLang="zh-CN" sz="1650" b="0" i="0" u="none" strike="noStrike" kern="1200" cap="none" normalizeH="0" baseline="0" dirty="0"/>
              <a:t>——</a:t>
            </a:r>
            <a:r>
              <a:rPr kumimoji="0" lang="zh-CN" altLang="en-US" sz="1650" b="0" i="0" u="none" strike="noStrike" kern="1200" cap="none" normalizeH="0" baseline="0" dirty="0"/>
              <a:t>资源分配图</a:t>
            </a:r>
            <a:endParaRPr kumimoji="0" lang="en-US" altLang="zh-CN" sz="1650" b="0" i="0" u="none" strike="noStrike" kern="1200" cap="none" normalizeH="0" baseline="0" dirty="0"/>
          </a:p>
          <a:p>
            <a:pPr marL="742950" lvl="1" indent="-285750">
              <a:buFont typeface="Wingdings" panose="05000000000000000000" pitchFamily="2" charset="2"/>
              <a:buChar char="n"/>
              <a:defRPr/>
            </a:pPr>
            <a:r>
              <a:rPr kumimoji="0" lang="zh-CN" altLang="en-US" sz="1650" b="0" i="0" u="none" strike="noStrike" kern="1200" cap="none" normalizeH="0" baseline="0" dirty="0">
                <a:solidFill>
                  <a:srgbClr val="FF0000"/>
                </a:solidFill>
              </a:rPr>
              <a:t>圆圈</a:t>
            </a:r>
            <a:r>
              <a:rPr kumimoji="0" lang="zh-CN" altLang="en-US" sz="1650" b="0" i="0" u="none" strike="noStrike" kern="1200" cap="none" normalizeH="0" baseline="0" dirty="0"/>
              <a:t>代表</a:t>
            </a:r>
            <a:r>
              <a:rPr kumimoji="0" lang="zh-CN" altLang="en-US" sz="1650" b="0" i="0" u="none" strike="noStrike" kern="1200" cap="none" normalizeH="0" baseline="0" dirty="0">
                <a:solidFill>
                  <a:srgbClr val="FF0000"/>
                </a:solidFill>
              </a:rPr>
              <a:t>进程</a:t>
            </a:r>
            <a:endParaRPr lang="en-US" altLang="zh-CN" sz="1650" dirty="0">
              <a:solidFill>
                <a:srgbClr val="FF0000"/>
              </a:solidFill>
            </a:endParaRPr>
          </a:p>
          <a:p>
            <a:pPr marL="742950" lvl="1" indent="-285750">
              <a:buFont typeface="Wingdings" panose="05000000000000000000" pitchFamily="2" charset="2"/>
              <a:buChar char="n"/>
              <a:defRPr/>
            </a:pPr>
            <a:r>
              <a:rPr kumimoji="0" lang="zh-CN" altLang="en-US" sz="1650" b="0" i="0" u="none" strike="noStrike" kern="1200" cap="none" normalizeH="0" baseline="0" dirty="0">
                <a:solidFill>
                  <a:srgbClr val="FF0000"/>
                </a:solidFill>
              </a:rPr>
              <a:t>框</a:t>
            </a:r>
            <a:r>
              <a:rPr kumimoji="0" lang="zh-CN" altLang="en-US" sz="1650" b="0" i="0" u="none" strike="noStrike" kern="1200" cap="none" normalizeH="0" baseline="0" dirty="0"/>
              <a:t>代表</a:t>
            </a:r>
            <a:r>
              <a:rPr kumimoji="0" lang="zh-CN" altLang="en-US" sz="1650" b="0" i="0" u="none" strike="noStrike" kern="1200" cap="none" normalizeH="0" baseline="0" dirty="0">
                <a:solidFill>
                  <a:srgbClr val="FF0000"/>
                </a:solidFill>
              </a:rPr>
              <a:t>资源</a:t>
            </a:r>
            <a:endParaRPr lang="en-US" altLang="zh-CN" sz="1650" dirty="0">
              <a:solidFill>
                <a:srgbClr val="FF0000"/>
              </a:solidFill>
            </a:endParaRPr>
          </a:p>
          <a:p>
            <a:pPr marL="742950" lvl="1" indent="-285750">
              <a:buFont typeface="Wingdings" panose="05000000000000000000" pitchFamily="2" charset="2"/>
              <a:buChar char="n"/>
              <a:defRPr/>
            </a:pPr>
            <a:r>
              <a:rPr kumimoji="0" lang="zh-CN" altLang="en-US" sz="1650" b="0" i="0" u="none" strike="noStrike" kern="1200" cap="none" normalizeH="0" baseline="0" dirty="0">
                <a:solidFill>
                  <a:srgbClr val="FF0000"/>
                </a:solidFill>
              </a:rPr>
              <a:t>框中的点</a:t>
            </a:r>
            <a:r>
              <a:rPr kumimoji="0" lang="zh-CN" altLang="en-US" sz="1650" b="0" i="0" u="none" strike="noStrike" kern="1200" cap="none" normalizeH="0" baseline="0" dirty="0"/>
              <a:t>代表资源中数量</a:t>
            </a:r>
            <a:endParaRPr lang="en-US" altLang="zh-CN" sz="1650" dirty="0"/>
          </a:p>
          <a:p>
            <a:pPr marL="742950" lvl="1" indent="-285750">
              <a:buFont typeface="Wingdings" panose="05000000000000000000" pitchFamily="2" charset="2"/>
              <a:buChar char="n"/>
              <a:defRPr/>
            </a:pPr>
            <a:r>
              <a:rPr kumimoji="0" lang="zh-CN" altLang="en-US" sz="1650" b="0" i="0" u="none" strike="noStrike" kern="1200" cap="none" normalizeH="0" baseline="0" dirty="0"/>
              <a:t>从进程指向资源的箭头表示请求资源</a:t>
            </a:r>
            <a:endParaRPr kumimoji="0" lang="en-US" altLang="zh-CN" sz="1650" b="0" i="0" u="none" strike="noStrike" kern="1200" cap="none" normalizeH="0" baseline="0" dirty="0"/>
          </a:p>
          <a:p>
            <a:pPr marL="742950" lvl="1" indent="-285750">
              <a:buFont typeface="Wingdings" panose="05000000000000000000" pitchFamily="2" charset="2"/>
              <a:buChar char="n"/>
              <a:defRPr/>
            </a:pPr>
            <a:r>
              <a:rPr kumimoji="0" lang="zh-CN" altLang="en-US" sz="1650" b="0" i="0" u="none" strike="noStrike" kern="1200" cap="none" normalizeH="0" baseline="0" dirty="0"/>
              <a:t>从资源指向进程的箭头表示已分配</a:t>
            </a:r>
            <a:r>
              <a:rPr lang="zh-CN" altLang="en-US" sz="1650" dirty="0"/>
              <a:t>资源</a:t>
            </a:r>
            <a:endParaRPr kumimoji="0" lang="zh-CN" altLang="en-US" sz="1650" b="0" i="0" u="none" strike="noStrike" kern="1200" cap="none" normalizeH="0" baseline="0" dirty="0"/>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00" b="0" i="0" u="none" strike="noStrike" kern="1200" cap="none" spc="200" normalizeH="0" baseline="0" dirty="0">
              <a:solidFill>
                <a:schemeClr val="dk2">
                  <a:lumMod val="25000"/>
                </a:schemeClr>
              </a:solidFill>
              <a:uFillTx/>
              <a:latin typeface="汉仪旗黑-85S" charset="0"/>
              <a:ea typeface="+mj-ea"/>
              <a:cs typeface="汉仪旗黑-85S" charset="0"/>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normalizeH="0" baseline="0" dirty="0"/>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normalizeH="0" baseline="0" dirty="0"/>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normalizeH="0" baseline="0" dirty="0"/>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normalizeH="0" baseline="0" dirty="0"/>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normalizeH="0" baseline="0" dirty="0"/>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normalizeH="0" baseline="0" dirty="0"/>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normalizeH="0" baseline="0" dirty="0"/>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normalizeH="0" baseline="0" dirty="0"/>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normalizeH="0" baseline="0" dirty="0"/>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normalizeH="0" baseline="0" dirty="0"/>
          </a:p>
        </p:txBody>
      </p:sp>
      <p:pic>
        <p:nvPicPr>
          <p:cNvPr id="8" name="Picture 3"/>
          <p:cNvPicPr>
            <a:picLocks noChangeAspect="1"/>
          </p:cNvPicPr>
          <p:nvPr>
            <p:custDataLst>
              <p:tags r:id="rId3"/>
            </p:custDataLst>
          </p:nvPr>
        </p:nvPicPr>
        <p:blipFill>
          <a:blip r:embed="rId5"/>
          <a:stretch>
            <a:fillRect/>
          </a:stretch>
        </p:blipFill>
        <p:spPr>
          <a:xfrm>
            <a:off x="3200400" y="2418675"/>
            <a:ext cx="2310289" cy="2056448"/>
          </a:xfrm>
          <a:prstGeom prst="rect">
            <a:avLst/>
          </a:prstGeom>
          <a:noFill/>
          <a:ln w="9525">
            <a:noFill/>
          </a:ln>
        </p:spPr>
      </p:pic>
      <p:sp>
        <p:nvSpPr>
          <p:cNvPr id="3" name="文本框 2">
            <a:extLst>
              <a:ext uri="{FF2B5EF4-FFF2-40B4-BE49-F238E27FC236}">
                <a16:creationId xmlns:a16="http://schemas.microsoft.com/office/drawing/2014/main" id="{3B87D61A-6626-4DB1-8C37-BD3D450F9344}"/>
              </a:ext>
            </a:extLst>
          </p:cNvPr>
          <p:cNvSpPr txBox="1"/>
          <p:nvPr/>
        </p:nvSpPr>
        <p:spPr>
          <a:xfrm>
            <a:off x="2743200" y="4739908"/>
            <a:ext cx="3467616" cy="338554"/>
          </a:xfrm>
          <a:prstGeom prst="rect">
            <a:avLst/>
          </a:prstGeom>
          <a:noFill/>
        </p:spPr>
        <p:txBody>
          <a:bodyPr wrap="none" rtlCol="0">
            <a:spAutoFit/>
          </a:bodyPr>
          <a:lstStyle/>
          <a:p>
            <a:r>
              <a:rPr lang="zh-CN" altLang="en-US" sz="1600" b="1" dirty="0">
                <a:solidFill>
                  <a:srgbClr val="FF0000"/>
                </a:solidFill>
              </a:rPr>
              <a:t>竞争不可剥夺资源，可能会引起死锁</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000" y="197902"/>
            <a:ext cx="6629400" cy="707886"/>
          </a:xfrm>
          <a:prstGeom prst="rect">
            <a:avLst/>
          </a:prstGeom>
        </p:spPr>
        <p:txBody>
          <a:bodyPr wrap="square">
            <a:spAutoFit/>
          </a:bodyPr>
          <a:lstStyle/>
          <a:p>
            <a:r>
              <a:rPr lang="zh-CN" altLang="en-US" sz="2000" b="1" dirty="0">
                <a:solidFill>
                  <a:srgbClr val="7F7F7F"/>
                </a:solidFill>
                <a:cs typeface="+mj-cs"/>
              </a:rPr>
              <a:t>死锁概述</a:t>
            </a:r>
            <a:r>
              <a:rPr lang="en-US" altLang="zh-CN" sz="2000" b="1" dirty="0">
                <a:solidFill>
                  <a:srgbClr val="7F7F7F"/>
                </a:solidFill>
                <a:cs typeface="+mj-cs"/>
              </a:rPr>
              <a:t>-</a:t>
            </a:r>
            <a:r>
              <a:rPr lang="zh-CN" altLang="en-US" sz="2000" b="1" dirty="0">
                <a:solidFill>
                  <a:srgbClr val="7F7F7F"/>
                </a:solidFill>
                <a:cs typeface="+mj-cs"/>
              </a:rPr>
              <a:t>死锁原因</a:t>
            </a:r>
            <a:r>
              <a:rPr lang="en-US" altLang="zh-CN" sz="2000" b="1" dirty="0">
                <a:solidFill>
                  <a:srgbClr val="7F7F7F"/>
                </a:solidFill>
                <a:cs typeface="+mj-cs"/>
              </a:rPr>
              <a:t>-</a:t>
            </a:r>
            <a:r>
              <a:rPr lang="zh-CN" altLang="en-US" sz="2000" b="1" dirty="0">
                <a:solidFill>
                  <a:srgbClr val="7F7F7F"/>
                </a:solidFill>
                <a:cs typeface="+mj-cs"/>
              </a:rPr>
              <a:t>竞争不可抢占性资源引起死锁</a:t>
            </a:r>
          </a:p>
          <a:p>
            <a:endParaRPr lang="zh-CN" altLang="en-US" sz="2000" b="1" dirty="0">
              <a:solidFill>
                <a:srgbClr val="7F7F7F"/>
              </a:solidFill>
              <a:cs typeface="+mj-cs"/>
            </a:endParaRPr>
          </a:p>
        </p:txBody>
      </p:sp>
      <p:sp>
        <p:nvSpPr>
          <p:cNvPr id="17" name="îs1iďé"/>
          <p:cNvSpPr/>
          <p:nvPr/>
        </p:nvSpPr>
        <p:spPr>
          <a:xfrm>
            <a:off x="777240" y="1068070"/>
            <a:ext cx="8366760" cy="843280"/>
          </a:xfrm>
          <a:prstGeom prst="rect">
            <a:avLst/>
          </a:prstGeom>
          <a:noFill/>
          <a:ln>
            <a:noFill/>
          </a:ln>
        </p:spPr>
        <p:txBody>
          <a:bodyPr wrap="square" lIns="68580" tIns="34290" rIns="68580" bIns="34290" anchor="t" anchorCtr="0">
            <a:noAutofit/>
          </a:bodyPr>
          <a:lstStyle/>
          <a:p>
            <a:pPr marL="342900" indent="-342900">
              <a:lnSpc>
                <a:spcPct val="120000"/>
              </a:lnSpc>
              <a:spcBef>
                <a:spcPts val="800"/>
              </a:spcBef>
              <a:buClr>
                <a:srgbClr val="FF0000"/>
              </a:buClr>
              <a:buFont typeface="Wingdings" panose="05000000000000000000" pitchFamily="2" charset="2"/>
              <a:buChar char="Ø"/>
            </a:pPr>
            <a:r>
              <a:rPr lang="zh-CN" altLang="en-US" sz="1600" dirty="0"/>
              <a:t>系统中的不可抢占性资源，由于它们的数量不能满足诸进程运行的需要，会使进程在运行过程中，</a:t>
            </a:r>
            <a:r>
              <a:rPr lang="en-US" altLang="zh-CN" sz="1600" dirty="0"/>
              <a:t>如果每个进程持有一个资源并请求另一个资源，就会</a:t>
            </a:r>
            <a:r>
              <a:rPr lang="zh-CN" altLang="en-US" sz="1600" dirty="0"/>
              <a:t>因争夺这些资源而陷入僵局，</a:t>
            </a:r>
            <a:r>
              <a:rPr lang="en-US" altLang="zh-CN" sz="1600" dirty="0">
                <a:sym typeface="+mn-ea"/>
              </a:rPr>
              <a:t>发生死锁。</a:t>
            </a:r>
          </a:p>
        </p:txBody>
      </p:sp>
      <p:sp>
        <p:nvSpPr>
          <p:cNvPr id="18" name="íšḻíḑê"/>
          <p:cNvSpPr/>
          <p:nvPr/>
        </p:nvSpPr>
        <p:spPr>
          <a:xfrm>
            <a:off x="1123260" y="716367"/>
            <a:ext cx="3868210" cy="304310"/>
          </a:xfrm>
          <a:prstGeom prst="rect">
            <a:avLst/>
          </a:prstGeom>
          <a:noFill/>
          <a:ln>
            <a:noFill/>
          </a:ln>
        </p:spPr>
        <p:txBody>
          <a:bodyPr wrap="square" lIns="68580" tIns="34290" rIns="68580" bIns="34290" anchor="ctr" anchorCtr="0">
            <a:noAutofit/>
          </a:bodyPr>
          <a:lstStyle/>
          <a:p>
            <a:r>
              <a:rPr lang="zh-CN" altLang="en-US" sz="1950" dirty="0">
                <a:solidFill>
                  <a:srgbClr val="0000FF"/>
                </a:solidFill>
              </a:rPr>
              <a:t>竞争不可抢占性资源</a:t>
            </a:r>
            <a:r>
              <a:rPr lang="zh-CN" altLang="en-US" sz="1950" dirty="0"/>
              <a:t>引起死锁</a:t>
            </a:r>
          </a:p>
        </p:txBody>
      </p:sp>
      <p:sp>
        <p:nvSpPr>
          <p:cNvPr id="19" name="îSļiḓè"/>
          <p:cNvSpPr/>
          <p:nvPr/>
        </p:nvSpPr>
        <p:spPr>
          <a:xfrm>
            <a:off x="610633" y="706196"/>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Autofit/>
          </a:bodyPr>
          <a:lstStyle/>
          <a:p>
            <a:pPr algn="ctr"/>
            <a:r>
              <a:rPr lang="en-US" sz="1800" dirty="0"/>
              <a:t>1</a:t>
            </a:r>
            <a:endParaRPr sz="1800" dirty="0"/>
          </a:p>
        </p:txBody>
      </p:sp>
      <p:pic>
        <p:nvPicPr>
          <p:cNvPr id="100" name="图片 99"/>
          <p:cNvPicPr/>
          <p:nvPr>
            <p:custDataLst>
              <p:tags r:id="rId1"/>
            </p:custDataLst>
          </p:nvPr>
        </p:nvPicPr>
        <p:blipFill>
          <a:blip r:embed="rId4"/>
          <a:stretch>
            <a:fillRect/>
          </a:stretch>
        </p:blipFill>
        <p:spPr>
          <a:xfrm>
            <a:off x="2743200" y="1809750"/>
            <a:ext cx="5234940" cy="2522220"/>
          </a:xfrm>
          <a:prstGeom prst="rect">
            <a:avLst/>
          </a:prstGeom>
          <a:noFill/>
          <a:ln w="9525">
            <a:noFill/>
          </a:ln>
        </p:spPr>
      </p:pic>
      <p:sp>
        <p:nvSpPr>
          <p:cNvPr id="2" name="文本框 1"/>
          <p:cNvSpPr txBox="1"/>
          <p:nvPr/>
        </p:nvSpPr>
        <p:spPr>
          <a:xfrm>
            <a:off x="2819400" y="4400550"/>
            <a:ext cx="6489700" cy="583565"/>
          </a:xfrm>
          <a:prstGeom prst="rect">
            <a:avLst/>
          </a:prstGeom>
          <a:noFill/>
        </p:spPr>
        <p:txBody>
          <a:bodyPr wrap="square" rtlCol="0" anchor="t">
            <a:spAutoFit/>
          </a:bodyPr>
          <a:lstStyle/>
          <a:p>
            <a:r>
              <a:rPr lang="zh-CN" altLang="en-US" sz="1600">
                <a:solidFill>
                  <a:schemeClr val="tx1">
                    <a:lumMod val="50000"/>
                  </a:schemeClr>
                </a:solidFill>
              </a:rPr>
              <a:t>竞争独占访问磁盘文件D和磁带设备T的两个进程按照p0、p1、q0、q1、p2、q2的顺序交替地执行</a:t>
            </a:r>
          </a:p>
        </p:txBody>
      </p:sp>
      <p:pic>
        <p:nvPicPr>
          <p:cNvPr id="41990" name="Picture 4" descr="3-12"/>
          <p:cNvPicPr>
            <a:picLocks noChangeAspect="1"/>
          </p:cNvPicPr>
          <p:nvPr>
            <p:custDataLst>
              <p:tags r:id="rId2"/>
            </p:custDataLst>
          </p:nvPr>
        </p:nvPicPr>
        <p:blipFill>
          <a:blip r:embed="rId5"/>
          <a:stretch>
            <a:fillRect/>
          </a:stretch>
        </p:blipFill>
        <p:spPr>
          <a:xfrm>
            <a:off x="152400" y="2328545"/>
            <a:ext cx="2362835" cy="2170430"/>
          </a:xfrm>
          <a:prstGeom prst="rect">
            <a:avLst/>
          </a:prstGeom>
          <a:noFill/>
          <a:ln w="9525">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0" name="Picture 4" descr="3-12"/>
          <p:cNvPicPr>
            <a:picLocks noChangeAspect="1"/>
          </p:cNvPicPr>
          <p:nvPr>
            <p:custDataLst>
              <p:tags r:id="rId1"/>
            </p:custDataLst>
          </p:nvPr>
        </p:nvPicPr>
        <p:blipFill>
          <a:blip r:embed="rId3"/>
          <a:stretch>
            <a:fillRect/>
          </a:stretch>
        </p:blipFill>
        <p:spPr>
          <a:xfrm>
            <a:off x="152400" y="2328545"/>
            <a:ext cx="2362835" cy="2170430"/>
          </a:xfrm>
          <a:prstGeom prst="rect">
            <a:avLst/>
          </a:prstGeom>
          <a:noFill/>
          <a:ln w="9525">
            <a:noFill/>
          </a:ln>
        </p:spPr>
      </p:pic>
      <p:pic>
        <p:nvPicPr>
          <p:cNvPr id="4" name="图片 3">
            <a:extLst>
              <a:ext uri="{FF2B5EF4-FFF2-40B4-BE49-F238E27FC236}">
                <a16:creationId xmlns:a16="http://schemas.microsoft.com/office/drawing/2014/main" id="{474CA964-76CF-4026-8585-6B51688CE573}"/>
              </a:ext>
            </a:extLst>
          </p:cNvPr>
          <p:cNvPicPr>
            <a:picLocks noChangeAspect="1"/>
          </p:cNvPicPr>
          <p:nvPr/>
        </p:nvPicPr>
        <p:blipFill>
          <a:blip r:embed="rId4"/>
          <a:stretch>
            <a:fillRect/>
          </a:stretch>
        </p:blipFill>
        <p:spPr>
          <a:xfrm>
            <a:off x="2556962" y="669484"/>
            <a:ext cx="2709044" cy="4476750"/>
          </a:xfrm>
          <a:prstGeom prst="rect">
            <a:avLst/>
          </a:prstGeom>
        </p:spPr>
      </p:pic>
      <p:pic>
        <p:nvPicPr>
          <p:cNvPr id="7" name="图片 6">
            <a:extLst>
              <a:ext uri="{FF2B5EF4-FFF2-40B4-BE49-F238E27FC236}">
                <a16:creationId xmlns:a16="http://schemas.microsoft.com/office/drawing/2014/main" id="{9E42DB85-80F0-4BB2-98D6-E2B3E7D4D20E}"/>
              </a:ext>
            </a:extLst>
          </p:cNvPr>
          <p:cNvPicPr>
            <a:picLocks noChangeAspect="1"/>
          </p:cNvPicPr>
          <p:nvPr/>
        </p:nvPicPr>
        <p:blipFill>
          <a:blip r:embed="rId5"/>
          <a:stretch>
            <a:fillRect/>
          </a:stretch>
        </p:blipFill>
        <p:spPr>
          <a:xfrm>
            <a:off x="5334000" y="2042888"/>
            <a:ext cx="3833129" cy="2952870"/>
          </a:xfrm>
          <a:prstGeom prst="rect">
            <a:avLst/>
          </a:prstGeom>
        </p:spPr>
      </p:pic>
      <p:pic>
        <p:nvPicPr>
          <p:cNvPr id="3" name="图片 2">
            <a:extLst>
              <a:ext uri="{FF2B5EF4-FFF2-40B4-BE49-F238E27FC236}">
                <a16:creationId xmlns:a16="http://schemas.microsoft.com/office/drawing/2014/main" id="{E807A50F-D358-4B13-A335-19942D8A4213}"/>
              </a:ext>
            </a:extLst>
          </p:cNvPr>
          <p:cNvPicPr>
            <a:picLocks noChangeAspect="1"/>
          </p:cNvPicPr>
          <p:nvPr/>
        </p:nvPicPr>
        <p:blipFill>
          <a:blip r:embed="rId6"/>
          <a:stretch>
            <a:fillRect/>
          </a:stretch>
        </p:blipFill>
        <p:spPr>
          <a:xfrm>
            <a:off x="5486400" y="819150"/>
            <a:ext cx="2622665" cy="750394"/>
          </a:xfrm>
          <a:prstGeom prst="rect">
            <a:avLst/>
          </a:prstGeom>
        </p:spPr>
      </p:pic>
      <p:sp>
        <p:nvSpPr>
          <p:cNvPr id="8" name="矩形 7">
            <a:extLst>
              <a:ext uri="{FF2B5EF4-FFF2-40B4-BE49-F238E27FC236}">
                <a16:creationId xmlns:a16="http://schemas.microsoft.com/office/drawing/2014/main" id="{9A114CDF-37A7-4865-8F5F-F76C9DECFCCD}"/>
              </a:ext>
            </a:extLst>
          </p:cNvPr>
          <p:cNvSpPr/>
          <p:nvPr/>
        </p:nvSpPr>
        <p:spPr>
          <a:xfrm>
            <a:off x="762000" y="197902"/>
            <a:ext cx="7010400" cy="707886"/>
          </a:xfrm>
          <a:prstGeom prst="rect">
            <a:avLst/>
          </a:prstGeom>
        </p:spPr>
        <p:txBody>
          <a:bodyPr wrap="square">
            <a:spAutoFit/>
          </a:bodyPr>
          <a:lstStyle/>
          <a:p>
            <a:r>
              <a:rPr lang="zh-CN" altLang="en-US" sz="2000" b="1" dirty="0">
                <a:solidFill>
                  <a:srgbClr val="7F7F7F"/>
                </a:solidFill>
                <a:cs typeface="+mj-cs"/>
              </a:rPr>
              <a:t>死锁概述</a:t>
            </a:r>
            <a:r>
              <a:rPr lang="en-US" altLang="zh-CN" sz="2000" b="1" dirty="0">
                <a:solidFill>
                  <a:srgbClr val="7F7F7F"/>
                </a:solidFill>
                <a:cs typeface="+mj-cs"/>
              </a:rPr>
              <a:t>-</a:t>
            </a:r>
            <a:r>
              <a:rPr lang="zh-CN" altLang="en-US" sz="2000" b="1" dirty="0">
                <a:solidFill>
                  <a:srgbClr val="7F7F7F"/>
                </a:solidFill>
                <a:cs typeface="+mj-cs"/>
              </a:rPr>
              <a:t>死锁原因</a:t>
            </a:r>
            <a:r>
              <a:rPr lang="en-US" altLang="zh-CN" sz="2000" b="1" dirty="0">
                <a:solidFill>
                  <a:srgbClr val="7F7F7F"/>
                </a:solidFill>
                <a:cs typeface="+mj-cs"/>
              </a:rPr>
              <a:t>-</a:t>
            </a:r>
            <a:r>
              <a:rPr lang="zh-CN" altLang="en-US" sz="2000" b="1" dirty="0">
                <a:solidFill>
                  <a:srgbClr val="7F7F7F"/>
                </a:solidFill>
                <a:cs typeface="+mj-cs"/>
              </a:rPr>
              <a:t>竞争不可抢占性资源引起死锁</a:t>
            </a:r>
          </a:p>
          <a:p>
            <a:endParaRPr lang="zh-CN" altLang="en-US" sz="2000" b="1" dirty="0">
              <a:solidFill>
                <a:srgbClr val="7F7F7F"/>
              </a:solidFill>
              <a:cs typeface="+mj-cs"/>
            </a:endParaRPr>
          </a:p>
        </p:txBody>
      </p:sp>
    </p:spTree>
    <p:extLst>
      <p:ext uri="{BB962C8B-B14F-4D97-AF65-F5344CB8AC3E}">
        <p14:creationId xmlns:p14="http://schemas.microsoft.com/office/powerpoint/2010/main" val="35224560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lîďê"/>
          <p:cNvSpPr/>
          <p:nvPr/>
        </p:nvSpPr>
        <p:spPr>
          <a:xfrm>
            <a:off x="1351859" y="676643"/>
            <a:ext cx="3868210" cy="294658"/>
          </a:xfrm>
          <a:prstGeom prst="rect">
            <a:avLst/>
          </a:prstGeom>
          <a:noFill/>
          <a:ln>
            <a:noFill/>
          </a:ln>
        </p:spPr>
        <p:txBody>
          <a:bodyPr wrap="square" lIns="68580" tIns="34290" rIns="68580" bIns="34290" anchor="ctr" anchorCtr="0">
            <a:noAutofit/>
          </a:bodyPr>
          <a:lstStyle/>
          <a:p>
            <a:r>
              <a:rPr lang="zh-CN" altLang="en-US" sz="1950" dirty="0">
                <a:solidFill>
                  <a:srgbClr val="FF0000"/>
                </a:solidFill>
              </a:rPr>
              <a:t>等待可消耗资源引起死锁</a:t>
            </a:r>
          </a:p>
        </p:txBody>
      </p:sp>
      <p:sp>
        <p:nvSpPr>
          <p:cNvPr id="16" name="ïṧḷïḋè"/>
          <p:cNvSpPr/>
          <p:nvPr/>
        </p:nvSpPr>
        <p:spPr>
          <a:xfrm>
            <a:off x="1351861" y="3318674"/>
            <a:ext cx="3561929" cy="311327"/>
          </a:xfrm>
          <a:prstGeom prst="rect">
            <a:avLst/>
          </a:prstGeom>
          <a:noFill/>
          <a:ln>
            <a:noFill/>
          </a:ln>
        </p:spPr>
        <p:txBody>
          <a:bodyPr wrap="square" lIns="68580" tIns="34290" rIns="68580" bIns="34290" anchor="ctr" anchorCtr="0">
            <a:noAutofit/>
          </a:bodyPr>
          <a:lstStyle/>
          <a:p>
            <a:endParaRPr lang="zh-CN" altLang="en-US" sz="1950" dirty="0"/>
          </a:p>
        </p:txBody>
      </p:sp>
      <p:sp>
        <p:nvSpPr>
          <p:cNvPr id="24" name="îşļiḓè"/>
          <p:cNvSpPr/>
          <p:nvPr/>
        </p:nvSpPr>
        <p:spPr>
          <a:xfrm>
            <a:off x="839233" y="570250"/>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Autofit/>
          </a:bodyPr>
          <a:lstStyle/>
          <a:p>
            <a:pPr algn="ctr"/>
            <a:r>
              <a:rPr lang="en-US" altLang="zh-CN" sz="1800" dirty="0"/>
              <a:t>2</a:t>
            </a:r>
            <a:endParaRPr lang="zh-CN" altLang="en-US" sz="1800" dirty="0"/>
          </a:p>
        </p:txBody>
      </p:sp>
      <p:sp>
        <p:nvSpPr>
          <p:cNvPr id="4" name="文本框 3"/>
          <p:cNvSpPr txBox="1"/>
          <p:nvPr/>
        </p:nvSpPr>
        <p:spPr>
          <a:xfrm>
            <a:off x="533400" y="1175385"/>
            <a:ext cx="7869555" cy="1014730"/>
          </a:xfrm>
          <a:prstGeom prst="rect">
            <a:avLst/>
          </a:prstGeom>
          <a:noFill/>
        </p:spPr>
        <p:txBody>
          <a:bodyPr wrap="square" rtlCol="0" anchor="t">
            <a:spAutoFit/>
          </a:bodyPr>
          <a:lstStyle/>
          <a:p>
            <a:r>
              <a:rPr lang="en-US" altLang="zh-CN" sz="2000" dirty="0" err="1">
                <a:sym typeface="+mn-ea"/>
              </a:rPr>
              <a:t>eg</a:t>
            </a:r>
            <a:r>
              <a:rPr lang="zh-CN" altLang="en-US" sz="2000" dirty="0">
                <a:sym typeface="+mn-ea"/>
              </a:rPr>
              <a:t>：可消耗资源是指可以被创建（生产）和销毁（消耗）的资源，可以把进程间通信的消息也看做是一种抽象的系统资源。如果所有进程都先执行</a:t>
            </a:r>
            <a:r>
              <a:rPr lang="en-US" altLang="zh-CN" sz="2000" dirty="0">
                <a:sym typeface="+mn-ea"/>
              </a:rPr>
              <a:t>receive</a:t>
            </a:r>
            <a:r>
              <a:rPr lang="zh-CN" altLang="en-US" sz="2000" dirty="0">
                <a:sym typeface="+mn-ea"/>
              </a:rPr>
              <a:t>操作，后执行</a:t>
            </a:r>
            <a:r>
              <a:rPr lang="en-US" altLang="zh-CN" sz="2000" dirty="0">
                <a:sym typeface="+mn-ea"/>
              </a:rPr>
              <a:t>send</a:t>
            </a:r>
            <a:r>
              <a:rPr lang="zh-CN" altLang="en-US" sz="2000" dirty="0">
                <a:sym typeface="+mn-ea"/>
              </a:rPr>
              <a:t>操作，就会导致死锁 。</a:t>
            </a:r>
          </a:p>
        </p:txBody>
      </p:sp>
      <p:pic>
        <p:nvPicPr>
          <p:cNvPr id="41991" name="Picture 4" descr="3-13"/>
          <p:cNvPicPr>
            <a:picLocks noChangeAspect="1"/>
          </p:cNvPicPr>
          <p:nvPr>
            <p:custDataLst>
              <p:tags r:id="rId1"/>
            </p:custDataLst>
          </p:nvPr>
        </p:nvPicPr>
        <p:blipFill>
          <a:blip r:embed="rId5"/>
          <a:stretch>
            <a:fillRect/>
          </a:stretch>
        </p:blipFill>
        <p:spPr>
          <a:xfrm>
            <a:off x="609600" y="2647950"/>
            <a:ext cx="2395538" cy="2168525"/>
          </a:xfrm>
          <a:prstGeom prst="rect">
            <a:avLst/>
          </a:prstGeom>
          <a:noFill/>
          <a:ln w="9525">
            <a:noFill/>
          </a:ln>
        </p:spPr>
      </p:pic>
      <p:sp>
        <p:nvSpPr>
          <p:cNvPr id="7" name="文本框 6"/>
          <p:cNvSpPr txBox="1"/>
          <p:nvPr>
            <p:custDataLst>
              <p:tags r:id="rId2"/>
            </p:custDataLst>
          </p:nvPr>
        </p:nvSpPr>
        <p:spPr>
          <a:xfrm>
            <a:off x="3657600" y="2724150"/>
            <a:ext cx="4998720" cy="922020"/>
          </a:xfrm>
          <a:prstGeom prst="rect">
            <a:avLst/>
          </a:prstGeom>
          <a:noFill/>
        </p:spPr>
        <p:txBody>
          <a:bodyPr wrap="square" rtlCol="0">
            <a:spAutoFit/>
          </a:bodyPr>
          <a:lstStyle/>
          <a:p>
            <a:pPr algn="l"/>
            <a:r>
              <a:rPr lang="en-US" altLang="zh-CN" sz="1800">
                <a:solidFill>
                  <a:schemeClr val="tx1"/>
                </a:solidFill>
              </a:rPr>
              <a:t>P1</a:t>
            </a:r>
            <a:r>
              <a:rPr lang="zh-CN" altLang="en-US" sz="1800">
                <a:solidFill>
                  <a:schemeClr val="tx1"/>
                </a:solidFill>
              </a:rPr>
              <a:t>：</a:t>
            </a:r>
            <a:r>
              <a:rPr lang="en-US" altLang="zh-CN" sz="1800">
                <a:solidFill>
                  <a:schemeClr val="tx1"/>
                </a:solidFill>
              </a:rPr>
              <a:t>send(P2,m1) ;receive(P3,m3)</a:t>
            </a:r>
          </a:p>
          <a:p>
            <a:pPr algn="l"/>
            <a:r>
              <a:rPr lang="en-US" altLang="zh-CN" sz="1800">
                <a:solidFill>
                  <a:schemeClr val="tx1"/>
                </a:solidFill>
                <a:sym typeface="+mn-ea"/>
              </a:rPr>
              <a:t>P2</a:t>
            </a:r>
            <a:r>
              <a:rPr lang="zh-CN" altLang="en-US" sz="1800">
                <a:solidFill>
                  <a:schemeClr val="tx1"/>
                </a:solidFill>
                <a:sym typeface="+mn-ea"/>
              </a:rPr>
              <a:t>：</a:t>
            </a:r>
            <a:r>
              <a:rPr lang="en-US" altLang="zh-CN" sz="1800">
                <a:solidFill>
                  <a:schemeClr val="tx1"/>
                </a:solidFill>
                <a:sym typeface="+mn-ea"/>
              </a:rPr>
              <a:t>send(P3,m2) ;receive(P1,m1)</a:t>
            </a:r>
          </a:p>
          <a:p>
            <a:pPr algn="l"/>
            <a:r>
              <a:rPr lang="en-US" altLang="zh-CN" sz="1800">
                <a:solidFill>
                  <a:schemeClr val="tx1"/>
                </a:solidFill>
                <a:sym typeface="+mn-ea"/>
              </a:rPr>
              <a:t>P3</a:t>
            </a:r>
            <a:r>
              <a:rPr lang="zh-CN" altLang="en-US" sz="1800">
                <a:solidFill>
                  <a:schemeClr val="tx1"/>
                </a:solidFill>
                <a:sym typeface="+mn-ea"/>
              </a:rPr>
              <a:t>：</a:t>
            </a:r>
            <a:r>
              <a:rPr lang="en-US" altLang="zh-CN" sz="1800">
                <a:solidFill>
                  <a:schemeClr val="tx1"/>
                </a:solidFill>
                <a:sym typeface="+mn-ea"/>
              </a:rPr>
              <a:t>send(P1,m3) ;receive(P2,m2)</a:t>
            </a:r>
          </a:p>
        </p:txBody>
      </p:sp>
      <p:sp>
        <p:nvSpPr>
          <p:cNvPr id="8" name="文本框 7"/>
          <p:cNvSpPr txBox="1"/>
          <p:nvPr>
            <p:custDataLst>
              <p:tags r:id="rId3"/>
            </p:custDataLst>
          </p:nvPr>
        </p:nvSpPr>
        <p:spPr>
          <a:xfrm>
            <a:off x="3658870" y="4019550"/>
            <a:ext cx="4998720" cy="922020"/>
          </a:xfrm>
          <a:prstGeom prst="rect">
            <a:avLst/>
          </a:prstGeom>
          <a:noFill/>
        </p:spPr>
        <p:txBody>
          <a:bodyPr wrap="square" rtlCol="0">
            <a:spAutoFit/>
          </a:bodyPr>
          <a:lstStyle/>
          <a:p>
            <a:pPr algn="l"/>
            <a:r>
              <a:rPr lang="en-US" altLang="zh-CN" sz="1800">
                <a:solidFill>
                  <a:schemeClr val="tx1"/>
                </a:solidFill>
              </a:rPr>
              <a:t>P1</a:t>
            </a:r>
            <a:r>
              <a:rPr lang="zh-CN" altLang="en-US" sz="1800">
                <a:solidFill>
                  <a:schemeClr val="tx1"/>
                </a:solidFill>
              </a:rPr>
              <a:t>：</a:t>
            </a:r>
            <a:r>
              <a:rPr lang="en-US" altLang="zh-CN" sz="1800">
                <a:solidFill>
                  <a:schemeClr val="tx1"/>
                </a:solidFill>
              </a:rPr>
              <a:t>receive(P3,m3);</a:t>
            </a:r>
            <a:r>
              <a:rPr lang="en-US" altLang="zh-CN" sz="1800">
                <a:solidFill>
                  <a:schemeClr val="tx1"/>
                </a:solidFill>
                <a:sym typeface="+mn-ea"/>
              </a:rPr>
              <a:t>send(P2,m1) </a:t>
            </a:r>
            <a:endParaRPr lang="en-US" altLang="zh-CN" sz="1800">
              <a:solidFill>
                <a:schemeClr val="tx1"/>
              </a:solidFill>
            </a:endParaRPr>
          </a:p>
          <a:p>
            <a:pPr algn="l"/>
            <a:r>
              <a:rPr lang="en-US" altLang="zh-CN" sz="1800">
                <a:solidFill>
                  <a:schemeClr val="tx1"/>
                </a:solidFill>
                <a:sym typeface="+mn-ea"/>
              </a:rPr>
              <a:t>P2</a:t>
            </a:r>
            <a:r>
              <a:rPr lang="zh-CN" altLang="en-US" sz="1800">
                <a:solidFill>
                  <a:schemeClr val="tx1"/>
                </a:solidFill>
                <a:sym typeface="+mn-ea"/>
              </a:rPr>
              <a:t>：</a:t>
            </a:r>
            <a:r>
              <a:rPr lang="en-US" altLang="zh-CN" sz="1800">
                <a:solidFill>
                  <a:schemeClr val="tx1"/>
                </a:solidFill>
                <a:sym typeface="+mn-ea"/>
              </a:rPr>
              <a:t>receive(P1,m1);send(P3,m2)</a:t>
            </a:r>
          </a:p>
          <a:p>
            <a:pPr algn="l"/>
            <a:r>
              <a:rPr lang="en-US" altLang="zh-CN" sz="1800">
                <a:solidFill>
                  <a:schemeClr val="tx1"/>
                </a:solidFill>
                <a:sym typeface="+mn-ea"/>
              </a:rPr>
              <a:t>P3</a:t>
            </a:r>
            <a:r>
              <a:rPr lang="zh-CN" altLang="en-US" sz="1800">
                <a:solidFill>
                  <a:schemeClr val="tx1"/>
                </a:solidFill>
                <a:sym typeface="+mn-ea"/>
              </a:rPr>
              <a:t>：</a:t>
            </a:r>
            <a:r>
              <a:rPr lang="en-US" altLang="zh-CN" sz="1800">
                <a:solidFill>
                  <a:schemeClr val="tx1"/>
                </a:solidFill>
                <a:sym typeface="+mn-ea"/>
              </a:rPr>
              <a:t>receive(P2,m2);send(P1,m3)</a:t>
            </a:r>
          </a:p>
        </p:txBody>
      </p:sp>
      <p:sp>
        <p:nvSpPr>
          <p:cNvPr id="10" name="矩形 9">
            <a:extLst>
              <a:ext uri="{FF2B5EF4-FFF2-40B4-BE49-F238E27FC236}">
                <a16:creationId xmlns:a16="http://schemas.microsoft.com/office/drawing/2014/main" id="{7B1C6AA8-B536-4F18-9F30-FA6B1091053F}"/>
              </a:ext>
            </a:extLst>
          </p:cNvPr>
          <p:cNvSpPr/>
          <p:nvPr/>
        </p:nvSpPr>
        <p:spPr>
          <a:xfrm>
            <a:off x="762000" y="197902"/>
            <a:ext cx="6629400" cy="707886"/>
          </a:xfrm>
          <a:prstGeom prst="rect">
            <a:avLst/>
          </a:prstGeom>
        </p:spPr>
        <p:txBody>
          <a:bodyPr wrap="square">
            <a:spAutoFit/>
          </a:bodyPr>
          <a:lstStyle/>
          <a:p>
            <a:r>
              <a:rPr lang="zh-CN" altLang="en-US" sz="2000" b="1" dirty="0">
                <a:solidFill>
                  <a:srgbClr val="7F7F7F"/>
                </a:solidFill>
                <a:cs typeface="+mj-cs"/>
              </a:rPr>
              <a:t>死锁概述</a:t>
            </a:r>
            <a:r>
              <a:rPr lang="en-US" altLang="zh-CN" sz="2000" b="1" dirty="0">
                <a:solidFill>
                  <a:srgbClr val="7F7F7F"/>
                </a:solidFill>
                <a:cs typeface="+mj-cs"/>
              </a:rPr>
              <a:t>-</a:t>
            </a:r>
            <a:r>
              <a:rPr lang="zh-CN" altLang="en-US" sz="2000" b="1" dirty="0">
                <a:solidFill>
                  <a:srgbClr val="7F7F7F"/>
                </a:solidFill>
                <a:cs typeface="+mj-cs"/>
              </a:rPr>
              <a:t>死锁原因</a:t>
            </a:r>
            <a:r>
              <a:rPr lang="en-US" altLang="zh-CN" sz="2000" b="1" dirty="0">
                <a:solidFill>
                  <a:srgbClr val="7F7F7F"/>
                </a:solidFill>
                <a:cs typeface="+mj-cs"/>
              </a:rPr>
              <a:t>-</a:t>
            </a:r>
            <a:r>
              <a:rPr lang="zh-CN" altLang="en-US" sz="2000" b="1" dirty="0">
                <a:solidFill>
                  <a:srgbClr val="7F7F7F"/>
                </a:solidFill>
                <a:cs typeface="+mj-cs"/>
              </a:rPr>
              <a:t>竞争可消耗资源引起死锁</a:t>
            </a:r>
          </a:p>
          <a:p>
            <a:endParaRPr lang="zh-CN" altLang="en-US" sz="2000" b="1" dirty="0">
              <a:solidFill>
                <a:srgbClr val="7F7F7F"/>
              </a:solidFill>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î$ļíḋè"/>
          <p:cNvSpPr/>
          <p:nvPr/>
        </p:nvSpPr>
        <p:spPr>
          <a:xfrm>
            <a:off x="1351861" y="1188655"/>
            <a:ext cx="4094519" cy="392978"/>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800" dirty="0"/>
              <a:t>进程推进顺序合法</a:t>
            </a:r>
          </a:p>
          <a:p>
            <a:pPr marL="342900" indent="-342900">
              <a:lnSpc>
                <a:spcPct val="120000"/>
              </a:lnSpc>
              <a:buClr>
                <a:srgbClr val="FF0000"/>
              </a:buClr>
              <a:buFont typeface="Wingdings" panose="05000000000000000000" pitchFamily="2" charset="2"/>
              <a:buChar char="Ø"/>
            </a:pPr>
            <a:r>
              <a:rPr lang="zh-CN" altLang="en-US" sz="1800" dirty="0"/>
              <a:t>进程推进顺序非法</a:t>
            </a:r>
          </a:p>
        </p:txBody>
      </p:sp>
      <p:sp>
        <p:nvSpPr>
          <p:cNvPr id="16" name="ïṧḷïḋè"/>
          <p:cNvSpPr/>
          <p:nvPr/>
        </p:nvSpPr>
        <p:spPr>
          <a:xfrm>
            <a:off x="1351861" y="804074"/>
            <a:ext cx="3561929" cy="311327"/>
          </a:xfrm>
          <a:prstGeom prst="rect">
            <a:avLst/>
          </a:prstGeom>
          <a:noFill/>
          <a:ln>
            <a:noFill/>
          </a:ln>
        </p:spPr>
        <p:txBody>
          <a:bodyPr wrap="square" lIns="68580" tIns="34290" rIns="68580" bIns="34290" anchor="ctr" anchorCtr="0">
            <a:noAutofit/>
          </a:bodyPr>
          <a:lstStyle/>
          <a:p>
            <a:r>
              <a:rPr lang="zh-CN" altLang="en-US" sz="1950" dirty="0">
                <a:solidFill>
                  <a:srgbClr val="FF0000"/>
                </a:solidFill>
              </a:rPr>
              <a:t>进程推进顺序不当</a:t>
            </a:r>
            <a:r>
              <a:rPr lang="zh-CN" altLang="en-US" sz="1950" dirty="0"/>
              <a:t>引起死锁</a:t>
            </a:r>
          </a:p>
        </p:txBody>
      </p:sp>
      <p:sp>
        <p:nvSpPr>
          <p:cNvPr id="21" name="íṥḻîḓe"/>
          <p:cNvSpPr/>
          <p:nvPr/>
        </p:nvSpPr>
        <p:spPr>
          <a:xfrm>
            <a:off x="839233" y="742122"/>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Autofit/>
          </a:bodyPr>
          <a:lstStyle/>
          <a:p>
            <a:pPr algn="ctr"/>
            <a:r>
              <a:rPr lang="en-US" sz="1800" dirty="0"/>
              <a:t>3</a:t>
            </a:r>
            <a:endParaRPr sz="1800" dirty="0"/>
          </a:p>
        </p:txBody>
      </p:sp>
      <p:sp>
        <p:nvSpPr>
          <p:cNvPr id="2" name="文本框 1"/>
          <p:cNvSpPr txBox="1"/>
          <p:nvPr/>
        </p:nvSpPr>
        <p:spPr>
          <a:xfrm>
            <a:off x="685800" y="2114550"/>
            <a:ext cx="6823710" cy="1323439"/>
          </a:xfrm>
          <a:prstGeom prst="rect">
            <a:avLst/>
          </a:prstGeom>
          <a:noFill/>
        </p:spPr>
        <p:txBody>
          <a:bodyPr wrap="square" rtlCol="0" anchor="t">
            <a:spAutoFit/>
          </a:bodyPr>
          <a:lstStyle/>
          <a:p>
            <a:r>
              <a:rPr lang="en-US" altLang="zh-CN" sz="2000" dirty="0"/>
              <a:t>       </a:t>
            </a:r>
            <a:r>
              <a:rPr lang="zh-CN" altLang="en-US" sz="2000" dirty="0"/>
              <a:t>并发执行的进程P1、P2分别申请并占有了资源R1、R2，之后进程P1又紧接着申请资源R2，而进程P2又申请资源R1，两者会因为申请的资源被对方占有而阻塞，从而发生死锁。</a:t>
            </a:r>
          </a:p>
        </p:txBody>
      </p:sp>
      <p:sp>
        <p:nvSpPr>
          <p:cNvPr id="7" name="矩形 6">
            <a:extLst>
              <a:ext uri="{FF2B5EF4-FFF2-40B4-BE49-F238E27FC236}">
                <a16:creationId xmlns:a16="http://schemas.microsoft.com/office/drawing/2014/main" id="{4DA8CE34-1DC2-4262-871A-A3CF1B4975D6}"/>
              </a:ext>
            </a:extLst>
          </p:cNvPr>
          <p:cNvSpPr/>
          <p:nvPr/>
        </p:nvSpPr>
        <p:spPr>
          <a:xfrm>
            <a:off x="762000" y="197902"/>
            <a:ext cx="6629400" cy="707886"/>
          </a:xfrm>
          <a:prstGeom prst="rect">
            <a:avLst/>
          </a:prstGeom>
        </p:spPr>
        <p:txBody>
          <a:bodyPr wrap="square">
            <a:spAutoFit/>
          </a:bodyPr>
          <a:lstStyle/>
          <a:p>
            <a:r>
              <a:rPr lang="zh-CN" altLang="en-US" sz="2000" b="1" dirty="0">
                <a:solidFill>
                  <a:srgbClr val="7F7F7F"/>
                </a:solidFill>
                <a:cs typeface="+mj-cs"/>
              </a:rPr>
              <a:t>死锁概述</a:t>
            </a:r>
            <a:r>
              <a:rPr lang="en-US" altLang="zh-CN" sz="2000" b="1" dirty="0">
                <a:solidFill>
                  <a:srgbClr val="7F7F7F"/>
                </a:solidFill>
                <a:cs typeface="+mj-cs"/>
              </a:rPr>
              <a:t>-</a:t>
            </a:r>
            <a:r>
              <a:rPr lang="zh-CN" altLang="en-US" sz="2000" b="1" dirty="0">
                <a:solidFill>
                  <a:srgbClr val="7F7F7F"/>
                </a:solidFill>
                <a:cs typeface="+mj-cs"/>
              </a:rPr>
              <a:t>死锁原因</a:t>
            </a:r>
            <a:r>
              <a:rPr lang="en-US" altLang="zh-CN" sz="2000" b="1" dirty="0">
                <a:solidFill>
                  <a:srgbClr val="7F7F7F"/>
                </a:solidFill>
                <a:cs typeface="+mj-cs"/>
              </a:rPr>
              <a:t>-</a:t>
            </a:r>
            <a:r>
              <a:rPr lang="zh-CN" altLang="en-US" sz="2000" b="1" dirty="0">
                <a:solidFill>
                  <a:srgbClr val="7F7F7F"/>
                </a:solidFill>
                <a:cs typeface="+mj-cs"/>
              </a:rPr>
              <a:t>推进顺序不当引起死锁</a:t>
            </a:r>
          </a:p>
          <a:p>
            <a:endParaRPr lang="zh-CN" altLang="en-US" sz="2000" b="1" dirty="0">
              <a:solidFill>
                <a:srgbClr val="7F7F7F"/>
              </a:solidFill>
              <a:cs typeface="+mj-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5"/>
          <p:cNvGrpSpPr/>
          <p:nvPr/>
        </p:nvGrpSpPr>
        <p:grpSpPr bwMode="auto">
          <a:xfrm>
            <a:off x="736600" y="645160"/>
            <a:ext cx="7799070" cy="4022387"/>
            <a:chOff x="-152400" y="-238903"/>
            <a:chExt cx="9486900" cy="6807170"/>
          </a:xfrm>
        </p:grpSpPr>
        <p:sp>
          <p:nvSpPr>
            <p:cNvPr id="19" name="Line 2"/>
            <p:cNvSpPr>
              <a:spLocks noChangeShapeType="1"/>
            </p:cNvSpPr>
            <p:nvPr/>
          </p:nvSpPr>
          <p:spPr bwMode="auto">
            <a:xfrm flipV="1">
              <a:off x="1524000" y="381000"/>
              <a:ext cx="0" cy="57912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21" name="Line 3"/>
            <p:cNvSpPr>
              <a:spLocks noChangeShapeType="1"/>
            </p:cNvSpPr>
            <p:nvPr/>
          </p:nvSpPr>
          <p:spPr bwMode="auto">
            <a:xfrm flipV="1">
              <a:off x="1219200" y="5791200"/>
              <a:ext cx="701040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22" name="Line 7"/>
            <p:cNvSpPr>
              <a:spLocks noChangeShapeType="1"/>
            </p:cNvSpPr>
            <p:nvPr/>
          </p:nvSpPr>
          <p:spPr bwMode="auto">
            <a:xfrm flipV="1">
              <a:off x="1752600" y="457200"/>
              <a:ext cx="0" cy="5334000"/>
            </a:xfrm>
            <a:prstGeom prst="line">
              <a:avLst/>
            </a:prstGeom>
            <a:noFill/>
            <a:ln w="38100">
              <a:solidFill>
                <a:srgbClr val="00B0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23" name="Line 8"/>
            <p:cNvSpPr>
              <a:spLocks noChangeShapeType="1"/>
            </p:cNvSpPr>
            <p:nvPr/>
          </p:nvSpPr>
          <p:spPr bwMode="auto">
            <a:xfrm>
              <a:off x="1752600" y="457200"/>
              <a:ext cx="6096000" cy="0"/>
            </a:xfrm>
            <a:prstGeom prst="line">
              <a:avLst/>
            </a:prstGeom>
            <a:noFill/>
            <a:ln w="38100">
              <a:solidFill>
                <a:srgbClr val="00B0F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24" name="Line 9"/>
            <p:cNvSpPr>
              <a:spLocks noChangeShapeType="1"/>
            </p:cNvSpPr>
            <p:nvPr/>
          </p:nvSpPr>
          <p:spPr bwMode="auto">
            <a:xfrm>
              <a:off x="2514601" y="5486937"/>
              <a:ext cx="5333999" cy="0"/>
            </a:xfrm>
            <a:prstGeom prst="line">
              <a:avLst/>
            </a:prstGeom>
            <a:noFill/>
            <a:ln w="38100">
              <a:solidFill>
                <a:schemeClr val="tx1">
                  <a:lumMod val="65000"/>
                  <a:lumOff val="3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pPr>
                <a:defRPr/>
              </a:pPr>
              <a:endParaRPr lang="zh-CN" altLang="en-US" sz="1800">
                <a:latin typeface="Arial" panose="020B0604020202020204" pitchFamily="34" charset="0"/>
              </a:endParaRPr>
            </a:p>
          </p:txBody>
        </p:sp>
        <p:sp>
          <p:nvSpPr>
            <p:cNvPr id="25" name="Line 10"/>
            <p:cNvSpPr>
              <a:spLocks noChangeShapeType="1"/>
            </p:cNvSpPr>
            <p:nvPr/>
          </p:nvSpPr>
          <p:spPr bwMode="auto">
            <a:xfrm flipV="1">
              <a:off x="7848600" y="457245"/>
              <a:ext cx="0" cy="5029692"/>
            </a:xfrm>
            <a:prstGeom prst="line">
              <a:avLst/>
            </a:prstGeom>
            <a:noFill/>
            <a:ln w="38100">
              <a:solidFill>
                <a:schemeClr val="tx1">
                  <a:lumMod val="65000"/>
                  <a:lumOff val="3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pPr>
                <a:defRPr/>
              </a:pPr>
              <a:endParaRPr lang="zh-CN" altLang="en-US" sz="1800">
                <a:latin typeface="Arial" panose="020B0604020202020204" pitchFamily="34" charset="0"/>
              </a:endParaRPr>
            </a:p>
          </p:txBody>
        </p:sp>
        <p:sp>
          <p:nvSpPr>
            <p:cNvPr id="26" name="Line 12"/>
            <p:cNvSpPr>
              <a:spLocks noChangeShapeType="1"/>
            </p:cNvSpPr>
            <p:nvPr/>
          </p:nvSpPr>
          <p:spPr bwMode="auto">
            <a:xfrm>
              <a:off x="5029200" y="1066800"/>
              <a:ext cx="0" cy="4724400"/>
            </a:xfrm>
            <a:prstGeom prst="line">
              <a:avLst/>
            </a:prstGeom>
            <a:noFill/>
            <a:ln w="381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27" name="Line 13"/>
            <p:cNvSpPr>
              <a:spLocks noChangeShapeType="1"/>
            </p:cNvSpPr>
            <p:nvPr/>
          </p:nvSpPr>
          <p:spPr bwMode="auto">
            <a:xfrm>
              <a:off x="3352800" y="1066800"/>
              <a:ext cx="0" cy="4724400"/>
            </a:xfrm>
            <a:prstGeom prst="line">
              <a:avLst/>
            </a:prstGeom>
            <a:noFill/>
            <a:ln w="381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28" name="Line 14"/>
            <p:cNvSpPr>
              <a:spLocks noChangeShapeType="1"/>
            </p:cNvSpPr>
            <p:nvPr/>
          </p:nvSpPr>
          <p:spPr bwMode="auto">
            <a:xfrm>
              <a:off x="1524000" y="2895600"/>
              <a:ext cx="3962400" cy="0"/>
            </a:xfrm>
            <a:prstGeom prst="line">
              <a:avLst/>
            </a:prstGeom>
            <a:noFill/>
            <a:ln w="381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29" name="Line 15"/>
            <p:cNvSpPr>
              <a:spLocks noChangeShapeType="1"/>
            </p:cNvSpPr>
            <p:nvPr/>
          </p:nvSpPr>
          <p:spPr bwMode="auto">
            <a:xfrm>
              <a:off x="1524000" y="2133600"/>
              <a:ext cx="6324600" cy="0"/>
            </a:xfrm>
            <a:prstGeom prst="line">
              <a:avLst/>
            </a:prstGeom>
            <a:noFill/>
            <a:ln w="381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30" name="Line 16"/>
            <p:cNvSpPr>
              <a:spLocks noChangeShapeType="1"/>
            </p:cNvSpPr>
            <p:nvPr/>
          </p:nvSpPr>
          <p:spPr bwMode="auto">
            <a:xfrm>
              <a:off x="1524000" y="1371600"/>
              <a:ext cx="228600" cy="0"/>
            </a:xfrm>
            <a:prstGeom prst="line">
              <a:avLst/>
            </a:prstGeom>
            <a:noFill/>
            <a:ln w="9525">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31" name="Line 17"/>
            <p:cNvSpPr>
              <a:spLocks noChangeShapeType="1"/>
            </p:cNvSpPr>
            <p:nvPr/>
          </p:nvSpPr>
          <p:spPr bwMode="auto">
            <a:xfrm>
              <a:off x="1524000" y="685800"/>
              <a:ext cx="228600" cy="0"/>
            </a:xfrm>
            <a:prstGeom prst="line">
              <a:avLst/>
            </a:prstGeom>
            <a:noFill/>
            <a:ln w="9525">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32" name="Line 18"/>
            <p:cNvSpPr>
              <a:spLocks noChangeShapeType="1"/>
            </p:cNvSpPr>
            <p:nvPr/>
          </p:nvSpPr>
          <p:spPr bwMode="auto">
            <a:xfrm>
              <a:off x="2195736" y="5105400"/>
              <a:ext cx="3366864" cy="0"/>
            </a:xfrm>
            <a:prstGeom prst="line">
              <a:avLst/>
            </a:prstGeom>
            <a:noFill/>
            <a:ln w="38100">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33" name="Line 19"/>
            <p:cNvSpPr>
              <a:spLocks noChangeShapeType="1"/>
            </p:cNvSpPr>
            <p:nvPr/>
          </p:nvSpPr>
          <p:spPr bwMode="auto">
            <a:xfrm flipV="1">
              <a:off x="5562600" y="2895600"/>
              <a:ext cx="0" cy="2209800"/>
            </a:xfrm>
            <a:prstGeom prst="line">
              <a:avLst/>
            </a:prstGeom>
            <a:noFill/>
            <a:ln w="38100">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34" name="Line 20"/>
            <p:cNvSpPr>
              <a:spLocks noChangeShapeType="1"/>
            </p:cNvSpPr>
            <p:nvPr/>
          </p:nvSpPr>
          <p:spPr bwMode="auto">
            <a:xfrm>
              <a:off x="5562600" y="2895600"/>
              <a:ext cx="1828800" cy="0"/>
            </a:xfrm>
            <a:prstGeom prst="line">
              <a:avLst/>
            </a:prstGeom>
            <a:noFill/>
            <a:ln w="38100">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35" name="Line 21"/>
            <p:cNvSpPr>
              <a:spLocks noChangeShapeType="1"/>
            </p:cNvSpPr>
            <p:nvPr/>
          </p:nvSpPr>
          <p:spPr bwMode="auto">
            <a:xfrm flipV="1">
              <a:off x="7391400" y="609600"/>
              <a:ext cx="0" cy="2286000"/>
            </a:xfrm>
            <a:prstGeom prst="line">
              <a:avLst/>
            </a:prstGeom>
            <a:noFill/>
            <a:ln w="38100">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36" name="Line 22"/>
            <p:cNvSpPr>
              <a:spLocks noChangeShapeType="1"/>
            </p:cNvSpPr>
            <p:nvPr/>
          </p:nvSpPr>
          <p:spPr bwMode="auto">
            <a:xfrm flipV="1">
              <a:off x="2057399" y="4038600"/>
              <a:ext cx="1" cy="1752600"/>
            </a:xfrm>
            <a:prstGeom prst="line">
              <a:avLst/>
            </a:prstGeom>
            <a:noFill/>
            <a:ln w="38100">
              <a:solidFill>
                <a:srgbClr val="E7110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37" name="Line 23"/>
            <p:cNvSpPr>
              <a:spLocks noChangeShapeType="1"/>
            </p:cNvSpPr>
            <p:nvPr/>
          </p:nvSpPr>
          <p:spPr bwMode="auto">
            <a:xfrm>
              <a:off x="2057400" y="4038600"/>
              <a:ext cx="457200" cy="0"/>
            </a:xfrm>
            <a:prstGeom prst="line">
              <a:avLst/>
            </a:prstGeom>
            <a:noFill/>
            <a:ln w="38100">
              <a:solidFill>
                <a:srgbClr val="E7110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38" name="Line 24"/>
            <p:cNvSpPr>
              <a:spLocks noChangeShapeType="1"/>
            </p:cNvSpPr>
            <p:nvPr/>
          </p:nvSpPr>
          <p:spPr bwMode="auto">
            <a:xfrm flipV="1">
              <a:off x="2514600" y="3124200"/>
              <a:ext cx="0" cy="914400"/>
            </a:xfrm>
            <a:prstGeom prst="line">
              <a:avLst/>
            </a:prstGeom>
            <a:noFill/>
            <a:ln w="38100">
              <a:solidFill>
                <a:srgbClr val="E7110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39" name="Line 25"/>
            <p:cNvSpPr>
              <a:spLocks noChangeShapeType="1"/>
            </p:cNvSpPr>
            <p:nvPr/>
          </p:nvSpPr>
          <p:spPr bwMode="auto">
            <a:xfrm>
              <a:off x="2514600" y="3124200"/>
              <a:ext cx="1752600" cy="0"/>
            </a:xfrm>
            <a:prstGeom prst="line">
              <a:avLst/>
            </a:prstGeom>
            <a:noFill/>
            <a:ln w="38100">
              <a:solidFill>
                <a:srgbClr val="E7110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40" name="Line 26"/>
            <p:cNvSpPr>
              <a:spLocks noChangeShapeType="1"/>
            </p:cNvSpPr>
            <p:nvPr/>
          </p:nvSpPr>
          <p:spPr bwMode="auto">
            <a:xfrm flipV="1">
              <a:off x="4267200" y="2590800"/>
              <a:ext cx="0" cy="533400"/>
            </a:xfrm>
            <a:prstGeom prst="line">
              <a:avLst/>
            </a:prstGeom>
            <a:noFill/>
            <a:ln w="38100">
              <a:solidFill>
                <a:srgbClr val="E7110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41" name="Text Box 27"/>
            <p:cNvSpPr txBox="1">
              <a:spLocks noChangeArrowheads="1"/>
            </p:cNvSpPr>
            <p:nvPr/>
          </p:nvSpPr>
          <p:spPr bwMode="auto">
            <a:xfrm>
              <a:off x="3810000" y="2362200"/>
              <a:ext cx="685800" cy="58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a:solidFill>
                    <a:srgbClr val="E71101"/>
                  </a:solidFill>
                </a:rPr>
                <a:t>D</a:t>
              </a:r>
            </a:p>
          </p:txBody>
        </p:sp>
        <p:sp>
          <p:nvSpPr>
            <p:cNvPr id="42" name="Line 28"/>
            <p:cNvSpPr>
              <a:spLocks noChangeShapeType="1"/>
            </p:cNvSpPr>
            <p:nvPr/>
          </p:nvSpPr>
          <p:spPr bwMode="auto">
            <a:xfrm flipV="1">
              <a:off x="6248400" y="5105400"/>
              <a:ext cx="0" cy="838200"/>
            </a:xfrm>
            <a:prstGeom prst="line">
              <a:avLst/>
            </a:prstGeom>
            <a:noFill/>
            <a:ln w="952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43" name="Line 29"/>
            <p:cNvSpPr>
              <a:spLocks noChangeShapeType="1"/>
            </p:cNvSpPr>
            <p:nvPr/>
          </p:nvSpPr>
          <p:spPr bwMode="auto">
            <a:xfrm flipV="1">
              <a:off x="7315200" y="5105400"/>
              <a:ext cx="0" cy="838200"/>
            </a:xfrm>
            <a:prstGeom prst="line">
              <a:avLst/>
            </a:prstGeom>
            <a:noFill/>
            <a:ln w="952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44" name="Text Box 31"/>
            <p:cNvSpPr txBox="1">
              <a:spLocks noChangeArrowheads="1"/>
            </p:cNvSpPr>
            <p:nvPr/>
          </p:nvSpPr>
          <p:spPr bwMode="auto">
            <a:xfrm>
              <a:off x="-152400" y="533401"/>
              <a:ext cx="1524000" cy="58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dirty="0"/>
                <a:t>P</a:t>
              </a:r>
              <a:r>
                <a:rPr lang="en-US" altLang="zh-CN" sz="1800" b="1" baseline="-25000" dirty="0"/>
                <a:t>2</a:t>
              </a:r>
              <a:r>
                <a:rPr lang="en-US" altLang="zh-CN" sz="1800" b="1" dirty="0"/>
                <a:t>Rel(R</a:t>
              </a:r>
              <a:r>
                <a:rPr lang="en-US" altLang="zh-CN" sz="1800" b="1" baseline="-25000" dirty="0"/>
                <a:t>1</a:t>
              </a:r>
              <a:r>
                <a:rPr lang="en-US" altLang="zh-CN" sz="1800" b="1" dirty="0"/>
                <a:t>)</a:t>
              </a:r>
            </a:p>
          </p:txBody>
        </p:sp>
        <p:sp>
          <p:nvSpPr>
            <p:cNvPr id="45" name="Text Box 32"/>
            <p:cNvSpPr txBox="1">
              <a:spLocks noChangeArrowheads="1"/>
            </p:cNvSpPr>
            <p:nvPr/>
          </p:nvSpPr>
          <p:spPr bwMode="auto">
            <a:xfrm>
              <a:off x="-152400" y="1219201"/>
              <a:ext cx="1524000" cy="58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dirty="0"/>
                <a:t>P</a:t>
              </a:r>
              <a:r>
                <a:rPr lang="en-US" altLang="zh-CN" sz="1800" b="1" baseline="-25000" dirty="0"/>
                <a:t>2</a:t>
              </a:r>
              <a:r>
                <a:rPr lang="en-US" altLang="zh-CN" sz="1800" b="1" dirty="0"/>
                <a:t>Rel(R</a:t>
              </a:r>
              <a:r>
                <a:rPr lang="en-US" altLang="zh-CN" sz="1800" b="1" baseline="-25000" dirty="0"/>
                <a:t>2</a:t>
              </a:r>
              <a:r>
                <a:rPr lang="en-US" altLang="zh-CN" sz="1800" b="1" dirty="0"/>
                <a:t>)</a:t>
              </a:r>
            </a:p>
          </p:txBody>
        </p:sp>
        <p:sp>
          <p:nvSpPr>
            <p:cNvPr id="46" name="Text Box 33"/>
            <p:cNvSpPr txBox="1">
              <a:spLocks noChangeArrowheads="1"/>
            </p:cNvSpPr>
            <p:nvPr/>
          </p:nvSpPr>
          <p:spPr bwMode="auto">
            <a:xfrm>
              <a:off x="-152399" y="1981199"/>
              <a:ext cx="1524000" cy="58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dirty="0"/>
                <a:t>P</a:t>
              </a:r>
              <a:r>
                <a:rPr lang="en-US" altLang="zh-CN" sz="1800" b="1" baseline="-25000" dirty="0"/>
                <a:t>2</a:t>
              </a:r>
              <a:r>
                <a:rPr lang="en-US" altLang="zh-CN" sz="1800" b="1" dirty="0"/>
                <a:t>Req(R</a:t>
              </a:r>
              <a:r>
                <a:rPr lang="en-US" altLang="zh-CN" sz="1800" b="1" baseline="-25000" dirty="0"/>
                <a:t>1</a:t>
              </a:r>
              <a:r>
                <a:rPr lang="en-US" altLang="zh-CN" sz="1800" b="1" dirty="0"/>
                <a:t>)</a:t>
              </a:r>
            </a:p>
          </p:txBody>
        </p:sp>
        <p:sp>
          <p:nvSpPr>
            <p:cNvPr id="47" name="Text Box 34"/>
            <p:cNvSpPr txBox="1">
              <a:spLocks noChangeArrowheads="1"/>
            </p:cNvSpPr>
            <p:nvPr/>
          </p:nvSpPr>
          <p:spPr bwMode="auto">
            <a:xfrm>
              <a:off x="-152399" y="2666999"/>
              <a:ext cx="1524000" cy="58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dirty="0"/>
                <a:t>P</a:t>
              </a:r>
              <a:r>
                <a:rPr lang="en-US" altLang="zh-CN" sz="1800" b="1" baseline="-25000" dirty="0"/>
                <a:t>2</a:t>
              </a:r>
              <a:r>
                <a:rPr lang="en-US" altLang="zh-CN" sz="1800" b="1" dirty="0"/>
                <a:t>Req(R</a:t>
              </a:r>
              <a:r>
                <a:rPr lang="en-US" altLang="zh-CN" sz="1800" b="1" baseline="-25000" dirty="0"/>
                <a:t>2</a:t>
              </a:r>
              <a:r>
                <a:rPr lang="en-US" altLang="zh-CN" sz="1800" b="1" dirty="0"/>
                <a:t>)</a:t>
              </a:r>
            </a:p>
          </p:txBody>
        </p:sp>
        <p:sp>
          <p:nvSpPr>
            <p:cNvPr id="48" name="Text Box 35"/>
            <p:cNvSpPr txBox="1">
              <a:spLocks noChangeArrowheads="1"/>
            </p:cNvSpPr>
            <p:nvPr/>
          </p:nvSpPr>
          <p:spPr bwMode="auto">
            <a:xfrm>
              <a:off x="2532633" y="5940165"/>
              <a:ext cx="1520533" cy="58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dirty="0"/>
                <a:t>P</a:t>
              </a:r>
              <a:r>
                <a:rPr lang="en-US" altLang="zh-CN" sz="1800" b="1" baseline="-25000" dirty="0"/>
                <a:t>1</a:t>
              </a:r>
              <a:r>
                <a:rPr lang="en-US" altLang="zh-CN" sz="1800" b="1" dirty="0"/>
                <a:t>Req(R</a:t>
              </a:r>
              <a:r>
                <a:rPr lang="en-US" altLang="zh-CN" sz="1800" b="1" baseline="-25000" dirty="0"/>
                <a:t>1</a:t>
              </a:r>
              <a:r>
                <a:rPr lang="en-US" altLang="zh-CN" sz="1800" b="1" dirty="0"/>
                <a:t>)</a:t>
              </a:r>
            </a:p>
          </p:txBody>
        </p:sp>
        <p:sp>
          <p:nvSpPr>
            <p:cNvPr id="49" name="Text Box 36"/>
            <p:cNvSpPr txBox="1">
              <a:spLocks noChangeArrowheads="1"/>
            </p:cNvSpPr>
            <p:nvPr/>
          </p:nvSpPr>
          <p:spPr bwMode="auto">
            <a:xfrm>
              <a:off x="4091268" y="5974029"/>
              <a:ext cx="1600194" cy="58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dirty="0"/>
                <a:t>P</a:t>
              </a:r>
              <a:r>
                <a:rPr lang="en-US" altLang="zh-CN" sz="1800" b="1" baseline="-25000" dirty="0"/>
                <a:t>1</a:t>
              </a:r>
              <a:r>
                <a:rPr lang="en-US" altLang="zh-CN" sz="1800" b="1" dirty="0"/>
                <a:t>Req(R</a:t>
              </a:r>
              <a:r>
                <a:rPr lang="en-US" altLang="zh-CN" sz="1800" b="1" baseline="-25000" dirty="0"/>
                <a:t>2</a:t>
              </a:r>
              <a:r>
                <a:rPr lang="en-US" altLang="zh-CN" sz="1800" b="1" dirty="0"/>
                <a:t>)</a:t>
              </a:r>
            </a:p>
          </p:txBody>
        </p:sp>
        <p:sp>
          <p:nvSpPr>
            <p:cNvPr id="50" name="Text Box 37"/>
            <p:cNvSpPr txBox="1">
              <a:spLocks noChangeArrowheads="1"/>
            </p:cNvSpPr>
            <p:nvPr/>
          </p:nvSpPr>
          <p:spPr bwMode="auto">
            <a:xfrm>
              <a:off x="5681008" y="5946373"/>
              <a:ext cx="1520525" cy="58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dirty="0"/>
                <a:t>P</a:t>
              </a:r>
              <a:r>
                <a:rPr lang="en-US" altLang="zh-CN" sz="1800" b="1" baseline="-25000" dirty="0"/>
                <a:t>1</a:t>
              </a:r>
              <a:r>
                <a:rPr lang="en-US" altLang="zh-CN" sz="1800" b="1" dirty="0"/>
                <a:t>Rel(R</a:t>
              </a:r>
              <a:r>
                <a:rPr lang="en-US" altLang="zh-CN" sz="1800" b="1" baseline="-25000" dirty="0"/>
                <a:t>1</a:t>
              </a:r>
              <a:r>
                <a:rPr lang="en-US" altLang="zh-CN" sz="1800" b="1" dirty="0"/>
                <a:t>)</a:t>
              </a:r>
            </a:p>
          </p:txBody>
        </p:sp>
        <p:sp>
          <p:nvSpPr>
            <p:cNvPr id="51" name="Text Box 38"/>
            <p:cNvSpPr txBox="1">
              <a:spLocks noChangeArrowheads="1"/>
            </p:cNvSpPr>
            <p:nvPr/>
          </p:nvSpPr>
          <p:spPr bwMode="auto">
            <a:xfrm>
              <a:off x="7239634" y="5983672"/>
              <a:ext cx="1520521" cy="58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dirty="0"/>
                <a:t>P</a:t>
              </a:r>
              <a:r>
                <a:rPr lang="en-US" altLang="zh-CN" sz="1800" b="1" baseline="-25000" dirty="0"/>
                <a:t>1</a:t>
              </a:r>
              <a:r>
                <a:rPr lang="en-US" altLang="zh-CN" sz="1800" b="1" dirty="0"/>
                <a:t>Rel(R</a:t>
              </a:r>
              <a:r>
                <a:rPr lang="en-US" altLang="zh-CN" sz="1800" b="1" baseline="-25000" dirty="0"/>
                <a:t>2</a:t>
              </a:r>
              <a:r>
                <a:rPr lang="en-US" altLang="zh-CN" sz="1800" b="1" dirty="0"/>
                <a:t>)</a:t>
              </a:r>
            </a:p>
          </p:txBody>
        </p:sp>
        <p:sp>
          <p:nvSpPr>
            <p:cNvPr id="52" name="Text Box 39"/>
            <p:cNvSpPr txBox="1">
              <a:spLocks noChangeArrowheads="1"/>
            </p:cNvSpPr>
            <p:nvPr/>
          </p:nvSpPr>
          <p:spPr bwMode="auto">
            <a:xfrm>
              <a:off x="1340532" y="-238903"/>
              <a:ext cx="824136" cy="58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dirty="0"/>
                <a:t>P</a:t>
              </a:r>
              <a:r>
                <a:rPr lang="en-US" altLang="zh-CN" sz="1800" b="1" baseline="-25000" dirty="0"/>
                <a:t>2</a:t>
              </a:r>
              <a:endParaRPr lang="en-US" altLang="zh-CN" sz="1800" b="1" dirty="0"/>
            </a:p>
          </p:txBody>
        </p:sp>
        <p:sp>
          <p:nvSpPr>
            <p:cNvPr id="53" name="Text Box 40"/>
            <p:cNvSpPr txBox="1">
              <a:spLocks noChangeArrowheads="1"/>
            </p:cNvSpPr>
            <p:nvPr/>
          </p:nvSpPr>
          <p:spPr bwMode="auto">
            <a:xfrm>
              <a:off x="8267701" y="5482964"/>
              <a:ext cx="1066799" cy="58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dirty="0"/>
                <a:t>P</a:t>
              </a:r>
              <a:r>
                <a:rPr lang="en-US" altLang="zh-CN" sz="1800" b="1" baseline="-25000" dirty="0"/>
                <a:t>1</a:t>
              </a:r>
              <a:endParaRPr lang="en-US" altLang="zh-CN" sz="1800" b="1" dirty="0"/>
            </a:p>
          </p:txBody>
        </p:sp>
        <p:sp>
          <p:nvSpPr>
            <p:cNvPr id="54" name="Text Box 41"/>
            <p:cNvSpPr txBox="1">
              <a:spLocks noChangeArrowheads="1"/>
            </p:cNvSpPr>
            <p:nvPr/>
          </p:nvSpPr>
          <p:spPr bwMode="auto">
            <a:xfrm>
              <a:off x="4495800" y="152400"/>
              <a:ext cx="457200" cy="58459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dirty="0"/>
                <a:t>②</a:t>
              </a:r>
            </a:p>
          </p:txBody>
        </p:sp>
        <p:sp>
          <p:nvSpPr>
            <p:cNvPr id="55" name="Text Box 42"/>
            <p:cNvSpPr txBox="1">
              <a:spLocks noChangeArrowheads="1"/>
            </p:cNvSpPr>
            <p:nvPr/>
          </p:nvSpPr>
          <p:spPr bwMode="auto">
            <a:xfrm>
              <a:off x="3581400" y="3124200"/>
              <a:ext cx="457200" cy="584595"/>
            </a:xfrm>
            <a:prstGeom prst="rect">
              <a:avLst/>
            </a:prstGeom>
            <a:solidFill>
              <a:srgbClr val="E7110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a:t>④</a:t>
              </a:r>
            </a:p>
          </p:txBody>
        </p:sp>
        <p:sp>
          <p:nvSpPr>
            <p:cNvPr id="56" name="Text Box 43"/>
            <p:cNvSpPr txBox="1">
              <a:spLocks noChangeArrowheads="1"/>
            </p:cNvSpPr>
            <p:nvPr/>
          </p:nvSpPr>
          <p:spPr bwMode="auto">
            <a:xfrm>
              <a:off x="7856509" y="2590800"/>
              <a:ext cx="533399" cy="584595"/>
            </a:xfrm>
            <a:prstGeom prst="rect">
              <a:avLst/>
            </a:prstGeom>
            <a:solidFill>
              <a:schemeClr val="tx1">
                <a:lumMod val="65000"/>
                <a:lumOff val="35000"/>
              </a:schemeClr>
            </a:solidFill>
            <a:ln>
              <a:noFill/>
            </a:ln>
            <a:effectLst/>
          </p:spPr>
          <p:txBody>
            <a:bodyPr wrap="square" lIns="69056" tIns="34528" rIns="69056" bIns="34528">
              <a:spAutoFit/>
            </a:bodyPr>
            <a:lstStyle/>
            <a:p>
              <a:pPr>
                <a:spcBef>
                  <a:spcPct val="50000"/>
                </a:spcBef>
                <a:buClr>
                  <a:srgbClr val="E71101"/>
                </a:buClr>
                <a:buSzPct val="60000"/>
                <a:buFont typeface="Monotype Sorts" pitchFamily="2" charset="2"/>
                <a:buNone/>
                <a:defRPr/>
              </a:pPr>
              <a:r>
                <a:rPr lang="en-US" altLang="zh-CN" sz="1800" b="1" dirty="0">
                  <a:solidFill>
                    <a:schemeClr val="bg2"/>
                  </a:solidFill>
                  <a:latin typeface="Arial" panose="020B0604020202020204" pitchFamily="34" charset="0"/>
                </a:rPr>
                <a:t>①</a:t>
              </a:r>
            </a:p>
          </p:txBody>
        </p:sp>
        <p:sp>
          <p:nvSpPr>
            <p:cNvPr id="57" name="Text Box 44"/>
            <p:cNvSpPr txBox="1">
              <a:spLocks noChangeArrowheads="1"/>
            </p:cNvSpPr>
            <p:nvPr/>
          </p:nvSpPr>
          <p:spPr bwMode="auto">
            <a:xfrm>
              <a:off x="5867399" y="2895600"/>
              <a:ext cx="533397" cy="584595"/>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9056" tIns="34528" rIns="69056" bIns="3452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E71101"/>
                </a:buClr>
                <a:buSzPct val="60000"/>
                <a:buFont typeface="Monotype Sorts" pitchFamily="2" charset="2"/>
                <a:buNone/>
              </a:pPr>
              <a:r>
                <a:rPr lang="en-US" altLang="zh-CN" sz="1800" b="1">
                  <a:solidFill>
                    <a:schemeClr val="bg2"/>
                  </a:solidFill>
                </a:rPr>
                <a:t>③</a:t>
              </a:r>
            </a:p>
          </p:txBody>
        </p:sp>
        <p:sp>
          <p:nvSpPr>
            <p:cNvPr id="58" name="Oval 45"/>
            <p:cNvSpPr>
              <a:spLocks noChangeArrowheads="1"/>
            </p:cNvSpPr>
            <p:nvPr/>
          </p:nvSpPr>
          <p:spPr bwMode="auto">
            <a:xfrm>
              <a:off x="4953000" y="2057400"/>
              <a:ext cx="152400" cy="152400"/>
            </a:xfrm>
            <a:prstGeom prst="ellipse">
              <a:avLst/>
            </a:prstGeom>
            <a:solidFill>
              <a:srgbClr val="FFFF00"/>
            </a:solidFill>
            <a:ln w="9525">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8" rIns="69056" bIns="3452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800"/>
            </a:p>
          </p:txBody>
        </p:sp>
        <p:sp>
          <p:nvSpPr>
            <p:cNvPr id="59" name="矩形 58"/>
            <p:cNvSpPr/>
            <p:nvPr/>
          </p:nvSpPr>
          <p:spPr>
            <a:xfrm>
              <a:off x="3352801" y="2133809"/>
              <a:ext cx="1676400" cy="762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t>D</a:t>
              </a:r>
              <a:endParaRPr lang="zh-CN" altLang="en-US" sz="1800" dirty="0"/>
            </a:p>
          </p:txBody>
        </p:sp>
        <p:sp>
          <p:nvSpPr>
            <p:cNvPr id="60" name="Line 19"/>
            <p:cNvSpPr>
              <a:spLocks noChangeShapeType="1"/>
            </p:cNvSpPr>
            <p:nvPr/>
          </p:nvSpPr>
          <p:spPr bwMode="auto">
            <a:xfrm flipH="1" flipV="1">
              <a:off x="2195736" y="5105400"/>
              <a:ext cx="14064" cy="685800"/>
            </a:xfrm>
            <a:prstGeom prst="line">
              <a:avLst/>
            </a:prstGeom>
            <a:noFill/>
            <a:ln w="38100">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endParaRPr lang="zh-CN" altLang="en-US" sz="1800"/>
            </a:p>
          </p:txBody>
        </p:sp>
        <p:sp>
          <p:nvSpPr>
            <p:cNvPr id="61" name="Line 10"/>
            <p:cNvSpPr>
              <a:spLocks noChangeShapeType="1"/>
            </p:cNvSpPr>
            <p:nvPr/>
          </p:nvSpPr>
          <p:spPr bwMode="auto">
            <a:xfrm flipV="1">
              <a:off x="2514601" y="5486937"/>
              <a:ext cx="0" cy="304830"/>
            </a:xfrm>
            <a:prstGeom prst="line">
              <a:avLst/>
            </a:prstGeom>
            <a:noFill/>
            <a:ln w="38100">
              <a:solidFill>
                <a:schemeClr val="tx1">
                  <a:lumMod val="65000"/>
                  <a:lumOff val="35000"/>
                </a:schemeClr>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8" rIns="69056" bIns="34528"/>
            <a:lstStyle/>
            <a:p>
              <a:pPr>
                <a:defRPr/>
              </a:pPr>
              <a:endParaRPr lang="zh-CN" altLang="en-US" sz="1800">
                <a:latin typeface="Arial" panose="020B0604020202020204" pitchFamily="34" charset="0"/>
              </a:endParaRPr>
            </a:p>
          </p:txBody>
        </p:sp>
      </p:grpSp>
      <p:sp>
        <p:nvSpPr>
          <p:cNvPr id="62" name="矩形 61">
            <a:extLst>
              <a:ext uri="{FF2B5EF4-FFF2-40B4-BE49-F238E27FC236}">
                <a16:creationId xmlns:a16="http://schemas.microsoft.com/office/drawing/2014/main" id="{3FDEFA53-684B-43CA-9DD3-66D82993E23F}"/>
              </a:ext>
            </a:extLst>
          </p:cNvPr>
          <p:cNvSpPr/>
          <p:nvPr/>
        </p:nvSpPr>
        <p:spPr>
          <a:xfrm>
            <a:off x="762000" y="197902"/>
            <a:ext cx="6629400" cy="707886"/>
          </a:xfrm>
          <a:prstGeom prst="rect">
            <a:avLst/>
          </a:prstGeom>
        </p:spPr>
        <p:txBody>
          <a:bodyPr wrap="square">
            <a:spAutoFit/>
          </a:bodyPr>
          <a:lstStyle/>
          <a:p>
            <a:r>
              <a:rPr lang="zh-CN" altLang="en-US" sz="2000" b="1" dirty="0">
                <a:solidFill>
                  <a:srgbClr val="7F7F7F"/>
                </a:solidFill>
                <a:cs typeface="+mj-cs"/>
              </a:rPr>
              <a:t>死锁概述</a:t>
            </a:r>
            <a:r>
              <a:rPr lang="en-US" altLang="zh-CN" sz="2000" b="1" dirty="0">
                <a:solidFill>
                  <a:srgbClr val="7F7F7F"/>
                </a:solidFill>
                <a:cs typeface="+mj-cs"/>
              </a:rPr>
              <a:t>-</a:t>
            </a:r>
            <a:r>
              <a:rPr lang="zh-CN" altLang="en-US" sz="2000" b="1" dirty="0">
                <a:solidFill>
                  <a:srgbClr val="7F7F7F"/>
                </a:solidFill>
                <a:cs typeface="+mj-cs"/>
              </a:rPr>
              <a:t>死锁原因</a:t>
            </a:r>
            <a:r>
              <a:rPr lang="en-US" altLang="zh-CN" sz="2000" b="1" dirty="0">
                <a:solidFill>
                  <a:srgbClr val="7F7F7F"/>
                </a:solidFill>
                <a:cs typeface="+mj-cs"/>
              </a:rPr>
              <a:t>-</a:t>
            </a:r>
            <a:r>
              <a:rPr lang="zh-CN" altLang="en-US" sz="2000" b="1" dirty="0">
                <a:solidFill>
                  <a:srgbClr val="7F7F7F"/>
                </a:solidFill>
                <a:cs typeface="+mj-cs"/>
              </a:rPr>
              <a:t>推进顺序不当引起死锁</a:t>
            </a:r>
          </a:p>
          <a:p>
            <a:endParaRPr lang="zh-CN" altLang="en-US" sz="2000" b="1" dirty="0">
              <a:solidFill>
                <a:srgbClr val="7F7F7F"/>
              </a:solidFill>
              <a:cs typeface="+mj-c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14400" y="133350"/>
            <a:ext cx="5269706" cy="414020"/>
          </a:xfrm>
          <a:prstGeom prst="rect">
            <a:avLst/>
          </a:prstGeom>
        </p:spPr>
        <p:txBody>
          <a:bodyPr wrap="square">
            <a:spAutoFit/>
          </a:bodyPr>
          <a:lstStyle/>
          <a:p>
            <a:r>
              <a:rPr lang="zh-CN" altLang="en-US" sz="2100" b="1" dirty="0">
                <a:solidFill>
                  <a:srgbClr val="7F7F7F"/>
                </a:solidFill>
              </a:rPr>
              <a:t>死锁概述</a:t>
            </a:r>
            <a:r>
              <a:rPr lang="en-US" altLang="zh-CN" sz="2100" b="1" dirty="0">
                <a:solidFill>
                  <a:srgbClr val="7F7F7F"/>
                </a:solidFill>
              </a:rPr>
              <a:t>-</a:t>
            </a:r>
            <a:r>
              <a:rPr lang="zh-CN" altLang="en-US" sz="2100" b="1" dirty="0">
                <a:solidFill>
                  <a:srgbClr val="7F7F7F"/>
                </a:solidFill>
              </a:rPr>
              <a:t>死锁定义</a:t>
            </a:r>
          </a:p>
        </p:txBody>
      </p:sp>
      <p:sp>
        <p:nvSpPr>
          <p:cNvPr id="29" name="矩形 28"/>
          <p:cNvSpPr/>
          <p:nvPr/>
        </p:nvSpPr>
        <p:spPr>
          <a:xfrm>
            <a:off x="838200" y="1352550"/>
            <a:ext cx="7560701" cy="1981200"/>
          </a:xfrm>
          <a:prstGeom prst="rect">
            <a:avLst/>
          </a:prstGeom>
          <a:ln>
            <a:solidFill>
              <a:srgbClr val="FFC000"/>
            </a:solidFill>
          </a:ln>
        </p:spPr>
        <p:txBody>
          <a:bodyPr wrap="square">
            <a:noAutofit/>
          </a:bodyPr>
          <a:lstStyle/>
          <a:p>
            <a:pPr indent="457200">
              <a:lnSpc>
                <a:spcPct val="132000"/>
              </a:lnSpc>
              <a:spcBef>
                <a:spcPts val="600"/>
              </a:spcBef>
              <a:spcAft>
                <a:spcPts val="600"/>
              </a:spcAft>
            </a:pPr>
            <a:r>
              <a:rPr lang="zh-CN" altLang="en-US" sz="1800" dirty="0">
                <a:solidFill>
                  <a:srgbClr val="FF0000"/>
                </a:solidFill>
                <a:latin typeface="+mn-ea"/>
              </a:rPr>
              <a:t>死锁：</a:t>
            </a:r>
            <a:r>
              <a:rPr lang="zh-CN" altLang="en-US" sz="1800" dirty="0">
                <a:latin typeface="+mn-ea"/>
              </a:rPr>
              <a:t>一组进程，其中每一个进程都持有资源，并且等待着由这个组中其他进程所持有资源的状态</a:t>
            </a:r>
            <a:endParaRPr lang="en-US" altLang="zh-CN" sz="1800" dirty="0">
              <a:latin typeface="+mn-ea"/>
            </a:endParaRPr>
          </a:p>
          <a:p>
            <a:pPr indent="457200">
              <a:lnSpc>
                <a:spcPct val="132000"/>
              </a:lnSpc>
              <a:spcBef>
                <a:spcPts val="600"/>
              </a:spcBef>
              <a:spcAft>
                <a:spcPts val="600"/>
              </a:spcAft>
            </a:pPr>
            <a:endParaRPr lang="en-US" altLang="zh-CN" sz="1800" dirty="0">
              <a:latin typeface="+mn-ea"/>
            </a:endParaRPr>
          </a:p>
          <a:p>
            <a:pPr indent="457200">
              <a:lnSpc>
                <a:spcPct val="132000"/>
              </a:lnSpc>
              <a:spcBef>
                <a:spcPts val="600"/>
              </a:spcBef>
              <a:spcAft>
                <a:spcPts val="600"/>
              </a:spcAft>
            </a:pPr>
            <a:r>
              <a:rPr lang="zh-CN" altLang="en-US" dirty="0">
                <a:latin typeface="+mn-ea"/>
              </a:rPr>
              <a:t>死锁时，该组进程进入无限等待</a:t>
            </a:r>
            <a:endParaRPr lang="zh-CN" altLang="en-US" sz="1800" dirty="0">
              <a:latin typeface="+mn-e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737235"/>
          </a:xfrm>
          <a:prstGeom prst="rect">
            <a:avLst/>
          </a:prstGeom>
        </p:spPr>
        <p:txBody>
          <a:bodyPr wrap="square">
            <a:spAutoFit/>
          </a:bodyPr>
          <a:lstStyle/>
          <a:p>
            <a:r>
              <a:rPr lang="zh-CN" altLang="en-US" sz="2100" b="1" dirty="0">
                <a:solidFill>
                  <a:srgbClr val="7F7F7F"/>
                </a:solidFill>
              </a:rPr>
              <a:t>死锁、饥饿、死循环的区别</a:t>
            </a:r>
          </a:p>
          <a:p>
            <a:endParaRPr lang="zh-CN" altLang="en-US" sz="2100" b="1" dirty="0">
              <a:solidFill>
                <a:srgbClr val="7F7F7F"/>
              </a:solidFill>
            </a:endParaRPr>
          </a:p>
        </p:txBody>
      </p:sp>
      <p:pic>
        <p:nvPicPr>
          <p:cNvPr id="2" name="图片 1"/>
          <p:cNvPicPr>
            <a:picLocks noChangeAspect="1"/>
          </p:cNvPicPr>
          <p:nvPr/>
        </p:nvPicPr>
        <p:blipFill>
          <a:blip r:embed="rId2">
            <a:lum contrast="24000"/>
          </a:blip>
          <a:stretch>
            <a:fillRect/>
          </a:stretch>
        </p:blipFill>
        <p:spPr>
          <a:xfrm rot="16200000">
            <a:off x="3220085" y="-1653540"/>
            <a:ext cx="2703830" cy="85636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1047433"/>
            <a:ext cx="8305800" cy="3810317"/>
            <a:chOff x="5377507" y="2387214"/>
            <a:chExt cx="5898811" cy="3636495"/>
          </a:xfrm>
        </p:grpSpPr>
        <p:grpSp>
          <p:nvGrpSpPr>
            <p:cNvPr id="44038" name="组合 19"/>
            <p:cNvGrpSpPr/>
            <p:nvPr/>
          </p:nvGrpSpPr>
          <p:grpSpPr>
            <a:xfrm>
              <a:off x="5391037" y="2387214"/>
              <a:ext cx="5885281" cy="3636495"/>
              <a:chOff x="5449234" y="1883158"/>
              <a:chExt cx="5885281" cy="3636495"/>
            </a:xfrm>
          </p:grpSpPr>
          <p:sp>
            <p:nvSpPr>
              <p:cNvPr id="44043" name="矩形 3"/>
              <p:cNvSpPr/>
              <p:nvPr/>
            </p:nvSpPr>
            <p:spPr>
              <a:xfrm>
                <a:off x="5624890" y="1883158"/>
                <a:ext cx="5525625" cy="889049"/>
              </a:xfrm>
              <a:prstGeom prst="rect">
                <a:avLst/>
              </a:prstGeom>
              <a:noFill/>
              <a:ln w="9525">
                <a:noFill/>
              </a:ln>
            </p:spPr>
            <p:txBody>
              <a:bodyPr>
                <a:spAutoFit/>
              </a:bodyPr>
              <a:lstStyle/>
              <a:p>
                <a:pPr algn="just" eaLnBrk="1" hangingPunct="1">
                  <a:lnSpc>
                    <a:spcPct val="114000"/>
                  </a:lnSpc>
                </a:pPr>
                <a:r>
                  <a:rPr lang="zh-CN" altLang="en-US" sz="1600" b="1" dirty="0">
                    <a:solidFill>
                      <a:srgbClr val="FF0000"/>
                    </a:solidFill>
                    <a:latin typeface="微软雅黑" panose="020B0503020204020204" pitchFamily="34" charset="-122"/>
                  </a:rPr>
                  <a:t>调度的层次：（二）中级调度</a:t>
                </a:r>
                <a:endParaRPr lang="en-US" altLang="zh-CN" sz="1600" b="1" dirty="0">
                  <a:solidFill>
                    <a:srgbClr val="FF0000"/>
                  </a:solidFill>
                  <a:latin typeface="微软雅黑" panose="020B0503020204020204" pitchFamily="34" charset="-122"/>
                </a:endParaRPr>
              </a:p>
              <a:p>
                <a:pPr algn="just" eaLnBrk="1" hangingPunct="1">
                  <a:lnSpc>
                    <a:spcPct val="114000"/>
                  </a:lnSpc>
                </a:pPr>
                <a:r>
                  <a:rPr lang="zh-CN" altLang="en-US" sz="1600" b="1" dirty="0">
                    <a:latin typeface="微软雅黑" panose="020B0503020204020204" pitchFamily="34" charset="-122"/>
                  </a:rPr>
                  <a:t>中级调度（内存调度） ：</a:t>
                </a:r>
                <a:r>
                  <a:rPr lang="zh-CN" altLang="en-US" sz="1600" dirty="0">
                    <a:latin typeface="微软雅黑" panose="020B0503020204020204" pitchFamily="34" charset="-122"/>
                  </a:rPr>
                  <a:t>决定哪些进程参与竞争处理器资源，途径是把一些进程换出内存，使之进入挂起状态，不参与进程调度；或者将进程对换到内存，解除挂起状态。 </a:t>
                </a:r>
                <a:endParaRPr lang="en-US" altLang="zh-CN" sz="1600" dirty="0">
                  <a:latin typeface="微软雅黑" panose="020B0503020204020204" pitchFamily="34" charset="-122"/>
                </a:endParaRPr>
              </a:p>
            </p:txBody>
          </p:sp>
          <p:sp>
            <p:nvSpPr>
              <p:cNvPr id="34" name="矩形 4"/>
              <p:cNvSpPr/>
              <p:nvPr/>
            </p:nvSpPr>
            <p:spPr>
              <a:xfrm>
                <a:off x="5449234" y="1883461"/>
                <a:ext cx="5885281"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44039"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4040"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4041"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4042"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调度层次：中级调度</a:t>
            </a:r>
          </a:p>
        </p:txBody>
      </p:sp>
      <p:sp>
        <p:nvSpPr>
          <p:cNvPr id="44036"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4037"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2" name="文本框 1"/>
          <p:cNvSpPr txBox="1"/>
          <p:nvPr/>
        </p:nvSpPr>
        <p:spPr>
          <a:xfrm>
            <a:off x="4133850" y="2289810"/>
            <a:ext cx="4572000" cy="2056130"/>
          </a:xfrm>
          <a:prstGeom prst="rect">
            <a:avLst/>
          </a:prstGeom>
          <a:noFill/>
        </p:spPr>
        <p:txBody>
          <a:bodyPr wrap="square" rtlCol="0" anchor="t">
            <a:spAutoFit/>
          </a:bodyPr>
          <a:lstStyle/>
          <a:p>
            <a:pPr algn="just" eaLnBrk="1" hangingPunct="1">
              <a:lnSpc>
                <a:spcPct val="114000"/>
              </a:lnSpc>
              <a:buFont typeface="Arial" panose="020B0604020202020204" pitchFamily="34" charset="0"/>
            </a:pPr>
            <a:r>
              <a:rPr lang="zh-CN" altLang="en-US" sz="1400" b="1" dirty="0">
                <a:sym typeface="+mn-ea"/>
              </a:rPr>
              <a:t>特点：</a:t>
            </a:r>
          </a:p>
          <a:p>
            <a:pPr marL="285750" indent="-285750" algn="just" eaLnBrk="1" hangingPunct="1">
              <a:lnSpc>
                <a:spcPct val="114000"/>
              </a:lnSpc>
              <a:buFont typeface="Arial" panose="020B0604020202020204" pitchFamily="34" charset="0"/>
              <a:buChar char="•"/>
            </a:pPr>
            <a:r>
              <a:rPr lang="zh-CN" altLang="en-US" sz="1400" dirty="0">
                <a:sym typeface="+mn-ea"/>
              </a:rPr>
              <a:t>目的是为了提高内存利用率和系统吞吐量。</a:t>
            </a:r>
            <a:endParaRPr lang="zh-CN" altLang="en-US" sz="1400" dirty="0">
              <a:latin typeface="微软雅黑" panose="020B0503020204020204" pitchFamily="34" charset="-122"/>
            </a:endParaRPr>
          </a:p>
          <a:p>
            <a:pPr marL="285750" indent="-285750" algn="just" eaLnBrk="1" hangingPunct="1">
              <a:lnSpc>
                <a:spcPct val="114000"/>
              </a:lnSpc>
              <a:buFont typeface="Arial" panose="020B0604020202020204" pitchFamily="34" charset="0"/>
              <a:buChar char="•"/>
            </a:pPr>
            <a:r>
              <a:rPr lang="zh-CN" altLang="en-US" sz="1400" dirty="0">
                <a:sym typeface="+mn-ea"/>
              </a:rPr>
              <a:t>被挂起的进程PCB并不会一起调到外存， 而是会常驻内存。 PCB中会记录进程数据在外存中的存放位置， 进程状态等信息， 被挂起的进程PCB会被放到的挂起队列中。</a:t>
            </a:r>
          </a:p>
          <a:p>
            <a:pPr marL="285750" indent="-285750" algn="just" eaLnBrk="1" hangingPunct="1">
              <a:lnSpc>
                <a:spcPct val="114000"/>
              </a:lnSpc>
              <a:buFont typeface="Arial" panose="020B0604020202020204" pitchFamily="34" charset="0"/>
              <a:buChar char="•"/>
            </a:pPr>
            <a:r>
              <a:rPr lang="zh-CN" altLang="en-US" sz="1400" dirty="0">
                <a:sym typeface="+mn-ea"/>
              </a:rPr>
              <a:t>中级调度发生的频率要比高级调度更高。</a:t>
            </a:r>
            <a:endParaRPr lang="en-US" altLang="zh-CN" sz="1400" dirty="0">
              <a:latin typeface="微软雅黑" panose="020B0503020204020204" pitchFamily="34" charset="-122"/>
            </a:endParaRPr>
          </a:p>
          <a:p>
            <a:pPr marL="285750" indent="-285750" algn="just" eaLnBrk="1" hangingPunct="1">
              <a:lnSpc>
                <a:spcPct val="114000"/>
              </a:lnSpc>
              <a:buFont typeface="Arial" panose="020B0604020202020204" pitchFamily="34" charset="0"/>
              <a:buChar char="•"/>
            </a:pPr>
            <a:endParaRPr lang="zh-CN" altLang="en-US" sz="1400" dirty="0">
              <a:sym typeface="+mn-ea"/>
            </a:endParaRPr>
          </a:p>
        </p:txBody>
      </p:sp>
      <p:pic>
        <p:nvPicPr>
          <p:cNvPr id="101" name="图片 100"/>
          <p:cNvPicPr/>
          <p:nvPr/>
        </p:nvPicPr>
        <p:blipFill>
          <a:blip r:embed="rId3"/>
          <a:stretch>
            <a:fillRect/>
          </a:stretch>
        </p:blipFill>
        <p:spPr>
          <a:xfrm>
            <a:off x="762000" y="2259330"/>
            <a:ext cx="3101975" cy="259842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产生死锁的必要条件</a:t>
            </a:r>
          </a:p>
        </p:txBody>
      </p:sp>
      <p:grpSp>
        <p:nvGrpSpPr>
          <p:cNvPr id="4" name="217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3275" y="952898"/>
            <a:ext cx="8732150" cy="3591774"/>
            <a:chOff x="542846" y="1464590"/>
            <a:chExt cx="11642866" cy="4789032"/>
          </a:xfrm>
        </p:grpSpPr>
        <p:sp>
          <p:nvSpPr>
            <p:cNvPr id="5" name="ïsḷîḋê"/>
            <p:cNvSpPr/>
            <p:nvPr/>
          </p:nvSpPr>
          <p:spPr>
            <a:xfrm>
              <a:off x="673100" y="1929384"/>
              <a:ext cx="10845800" cy="2125980"/>
            </a:xfrm>
            <a:prstGeom prst="rightArrow">
              <a:avLst>
                <a:gd name="adj1" fmla="val 50000"/>
                <a:gd name="adj2" fmla="val 422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6" name="ïṩḻíḑe"/>
            <p:cNvSpPr/>
            <p:nvPr/>
          </p:nvSpPr>
          <p:spPr>
            <a:xfrm rot="2700000">
              <a:off x="1148317" y="2189617"/>
              <a:ext cx="1605516" cy="1605516"/>
            </a:xfrm>
            <a:custGeom>
              <a:avLst/>
              <a:gdLst>
                <a:gd name="connsiteX0" fmla="*/ 135628 w 1605516"/>
                <a:gd name="connsiteY0" fmla="*/ 135628 h 1605516"/>
                <a:gd name="connsiteX1" fmla="*/ 463063 w 1605516"/>
                <a:gd name="connsiteY1" fmla="*/ 0 h 1605516"/>
                <a:gd name="connsiteX2" fmla="*/ 1142453 w 1605516"/>
                <a:gd name="connsiteY2" fmla="*/ 0 h 1605516"/>
                <a:gd name="connsiteX3" fmla="*/ 1605516 w 1605516"/>
                <a:gd name="connsiteY3" fmla="*/ 463063 h 1605516"/>
                <a:gd name="connsiteX4" fmla="*/ 1605516 w 1605516"/>
                <a:gd name="connsiteY4" fmla="*/ 1142453 h 1605516"/>
                <a:gd name="connsiteX5" fmla="*/ 1142453 w 1605516"/>
                <a:gd name="connsiteY5" fmla="*/ 1605516 h 1605516"/>
                <a:gd name="connsiteX6" fmla="*/ 463063 w 1605516"/>
                <a:gd name="connsiteY6" fmla="*/ 1605516 h 1605516"/>
                <a:gd name="connsiteX7" fmla="*/ 282818 w 1605516"/>
                <a:gd name="connsiteY7" fmla="*/ 1569126 h 1605516"/>
                <a:gd name="connsiteX8" fmla="*/ 247355 w 1605516"/>
                <a:gd name="connsiteY8" fmla="*/ 1549878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637 w 1605516"/>
                <a:gd name="connsiteY14" fmla="*/ 1358159 h 1605516"/>
                <a:gd name="connsiteX15" fmla="*/ 36390 w 1605516"/>
                <a:gd name="connsiteY15" fmla="*/ 1322698 h 1605516"/>
                <a:gd name="connsiteX16" fmla="*/ 0 w 1605516"/>
                <a:gd name="connsiteY16" fmla="*/ 1142453 h 1605516"/>
                <a:gd name="connsiteX17" fmla="*/ 0 w 1605516"/>
                <a:gd name="connsiteY17" fmla="*/ 463063 h 1605516"/>
                <a:gd name="connsiteX18" fmla="*/ 135628 w 1605516"/>
                <a:gd name="connsiteY18" fmla="*/ 135628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628" y="135628"/>
                  </a:moveTo>
                  <a:cubicBezTo>
                    <a:pt x="219426" y="51830"/>
                    <a:pt x="335192" y="0"/>
                    <a:pt x="463063" y="0"/>
                  </a:cubicBezTo>
                  <a:lnTo>
                    <a:pt x="1142453" y="0"/>
                  </a:lnTo>
                  <a:cubicBezTo>
                    <a:pt x="1398196" y="0"/>
                    <a:pt x="1605516" y="207320"/>
                    <a:pt x="1605516" y="463063"/>
                  </a:cubicBezTo>
                  <a:lnTo>
                    <a:pt x="1605516" y="1142453"/>
                  </a:lnTo>
                  <a:cubicBezTo>
                    <a:pt x="1605516" y="1398196"/>
                    <a:pt x="1398196" y="1605516"/>
                    <a:pt x="1142453" y="1605516"/>
                  </a:cubicBezTo>
                  <a:lnTo>
                    <a:pt x="463063" y="1605516"/>
                  </a:lnTo>
                  <a:cubicBezTo>
                    <a:pt x="399127" y="1605516"/>
                    <a:pt x="338218" y="1592559"/>
                    <a:pt x="282818" y="1569126"/>
                  </a:cubicBezTo>
                  <a:lnTo>
                    <a:pt x="247355" y="1549878"/>
                  </a:lnTo>
                  <a:lnTo>
                    <a:pt x="706898" y="1090334"/>
                  </a:lnTo>
                  <a:lnTo>
                    <a:pt x="802757" y="1186193"/>
                  </a:lnTo>
                  <a:lnTo>
                    <a:pt x="802757" y="802757"/>
                  </a:lnTo>
                  <a:lnTo>
                    <a:pt x="419322" y="802757"/>
                  </a:lnTo>
                  <a:lnTo>
                    <a:pt x="515181" y="898616"/>
                  </a:lnTo>
                  <a:lnTo>
                    <a:pt x="55637" y="1358159"/>
                  </a:lnTo>
                  <a:lnTo>
                    <a:pt x="36390" y="1322698"/>
                  </a:lnTo>
                  <a:cubicBezTo>
                    <a:pt x="12957" y="1267298"/>
                    <a:pt x="0" y="1206389"/>
                    <a:pt x="0" y="1142453"/>
                  </a:cubicBezTo>
                  <a:lnTo>
                    <a:pt x="0" y="463063"/>
                  </a:lnTo>
                  <a:cubicBezTo>
                    <a:pt x="0" y="335192"/>
                    <a:pt x="51830" y="219426"/>
                    <a:pt x="135628" y="1356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7" name="is1íḑe"/>
            <p:cNvSpPr/>
            <p:nvPr/>
          </p:nvSpPr>
          <p:spPr>
            <a:xfrm rot="2700000">
              <a:off x="3911600" y="2189617"/>
              <a:ext cx="1605516" cy="1605516"/>
            </a:xfrm>
            <a:custGeom>
              <a:avLst/>
              <a:gdLst>
                <a:gd name="connsiteX0" fmla="*/ 135459 w 1605516"/>
                <a:gd name="connsiteY0" fmla="*/ 135459 h 1605516"/>
                <a:gd name="connsiteX1" fmla="*/ 462485 w 1605516"/>
                <a:gd name="connsiteY1" fmla="*/ 0 h 1605516"/>
                <a:gd name="connsiteX2" fmla="*/ 1143031 w 1605516"/>
                <a:gd name="connsiteY2" fmla="*/ 0 h 1605516"/>
                <a:gd name="connsiteX3" fmla="*/ 1605516 w 1605516"/>
                <a:gd name="connsiteY3" fmla="*/ 462485 h 1605516"/>
                <a:gd name="connsiteX4" fmla="*/ 1605516 w 1605516"/>
                <a:gd name="connsiteY4" fmla="*/ 1143031 h 1605516"/>
                <a:gd name="connsiteX5" fmla="*/ 1143031 w 1605516"/>
                <a:gd name="connsiteY5" fmla="*/ 1605516 h 1605516"/>
                <a:gd name="connsiteX6" fmla="*/ 462485 w 1605516"/>
                <a:gd name="connsiteY6" fmla="*/ 1605516 h 1605516"/>
                <a:gd name="connsiteX7" fmla="*/ 282465 w 1605516"/>
                <a:gd name="connsiteY7" fmla="*/ 1569172 h 1605516"/>
                <a:gd name="connsiteX8" fmla="*/ 247202 w 1605516"/>
                <a:gd name="connsiteY8" fmla="*/ 1550031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84 w 1605516"/>
                <a:gd name="connsiteY14" fmla="*/ 1358313 h 1605516"/>
                <a:gd name="connsiteX15" fmla="*/ 36345 w 1605516"/>
                <a:gd name="connsiteY15" fmla="*/ 1323051 h 1605516"/>
                <a:gd name="connsiteX16" fmla="*/ 0 w 1605516"/>
                <a:gd name="connsiteY16" fmla="*/ 1143031 h 1605516"/>
                <a:gd name="connsiteX17" fmla="*/ 0 w 1605516"/>
                <a:gd name="connsiteY17" fmla="*/ 462485 h 1605516"/>
                <a:gd name="connsiteX18" fmla="*/ 135459 w 1605516"/>
                <a:gd name="connsiteY18" fmla="*/ 135459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59" y="135459"/>
                  </a:moveTo>
                  <a:cubicBezTo>
                    <a:pt x="219152" y="51765"/>
                    <a:pt x="334773" y="0"/>
                    <a:pt x="462485" y="0"/>
                  </a:cubicBezTo>
                  <a:lnTo>
                    <a:pt x="1143031" y="0"/>
                  </a:lnTo>
                  <a:cubicBezTo>
                    <a:pt x="1398454" y="0"/>
                    <a:pt x="1605516" y="207062"/>
                    <a:pt x="1605516" y="462485"/>
                  </a:cubicBezTo>
                  <a:lnTo>
                    <a:pt x="1605516" y="1143031"/>
                  </a:lnTo>
                  <a:cubicBezTo>
                    <a:pt x="1605516" y="1398454"/>
                    <a:pt x="1398454" y="1605516"/>
                    <a:pt x="1143031" y="1605516"/>
                  </a:cubicBezTo>
                  <a:lnTo>
                    <a:pt x="462485" y="1605516"/>
                  </a:lnTo>
                  <a:cubicBezTo>
                    <a:pt x="398629" y="1605516"/>
                    <a:pt x="337796" y="1592575"/>
                    <a:pt x="282465" y="1569172"/>
                  </a:cubicBezTo>
                  <a:lnTo>
                    <a:pt x="247202" y="1550031"/>
                  </a:lnTo>
                  <a:lnTo>
                    <a:pt x="706898" y="1090334"/>
                  </a:lnTo>
                  <a:lnTo>
                    <a:pt x="802757" y="1186193"/>
                  </a:lnTo>
                  <a:lnTo>
                    <a:pt x="802757" y="802757"/>
                  </a:lnTo>
                  <a:lnTo>
                    <a:pt x="419322" y="802757"/>
                  </a:lnTo>
                  <a:lnTo>
                    <a:pt x="515181" y="898616"/>
                  </a:lnTo>
                  <a:lnTo>
                    <a:pt x="55484" y="1358313"/>
                  </a:lnTo>
                  <a:lnTo>
                    <a:pt x="36345" y="1323051"/>
                  </a:lnTo>
                  <a:cubicBezTo>
                    <a:pt x="12941" y="1267720"/>
                    <a:pt x="0" y="1206887"/>
                    <a:pt x="0" y="1143031"/>
                  </a:cubicBezTo>
                  <a:lnTo>
                    <a:pt x="0" y="462485"/>
                  </a:lnTo>
                  <a:cubicBezTo>
                    <a:pt x="0" y="334773"/>
                    <a:pt x="51765" y="219152"/>
                    <a:pt x="135459" y="135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8" name="íṡ1ïḋé"/>
            <p:cNvSpPr/>
            <p:nvPr/>
          </p:nvSpPr>
          <p:spPr>
            <a:xfrm rot="2700000">
              <a:off x="6674883"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7 w 1605516"/>
                <a:gd name="connsiteY7" fmla="*/ 1569179 h 1605516"/>
                <a:gd name="connsiteX8" fmla="*/ 247177 w 1605516"/>
                <a:gd name="connsiteY8" fmla="*/ 1550057 h 1605516"/>
                <a:gd name="connsiteX9" fmla="*/ 706899 w 1605516"/>
                <a:gd name="connsiteY9" fmla="*/ 1090335 h 1605516"/>
                <a:gd name="connsiteX10" fmla="*/ 802758 w 1605516"/>
                <a:gd name="connsiteY10" fmla="*/ 1186194 h 1605516"/>
                <a:gd name="connsiteX11" fmla="*/ 802758 w 1605516"/>
                <a:gd name="connsiteY11" fmla="*/ 802758 h 1605516"/>
                <a:gd name="connsiteX12" fmla="*/ 419322 w 1605516"/>
                <a:gd name="connsiteY12" fmla="*/ 802758 h 1605516"/>
                <a:gd name="connsiteX13" fmla="*/ 515181 w 1605516"/>
                <a:gd name="connsiteY13" fmla="*/ 898617 h 1605516"/>
                <a:gd name="connsiteX14" fmla="*/ 55459 w 1605516"/>
                <a:gd name="connsiteY14" fmla="*/ 1358339 h 1605516"/>
                <a:gd name="connsiteX15" fmla="*/ 36337 w 1605516"/>
                <a:gd name="connsiteY15" fmla="*/ 1323109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6" y="1605516"/>
                    <a:pt x="337726" y="1592577"/>
                    <a:pt x="282407" y="1569179"/>
                  </a:cubicBezTo>
                  <a:lnTo>
                    <a:pt x="247177" y="1550057"/>
                  </a:lnTo>
                  <a:lnTo>
                    <a:pt x="706899" y="1090335"/>
                  </a:lnTo>
                  <a:lnTo>
                    <a:pt x="802758" y="1186194"/>
                  </a:lnTo>
                  <a:lnTo>
                    <a:pt x="802758" y="802758"/>
                  </a:lnTo>
                  <a:lnTo>
                    <a:pt x="419322" y="802758"/>
                  </a:lnTo>
                  <a:lnTo>
                    <a:pt x="515181" y="898617"/>
                  </a:lnTo>
                  <a:lnTo>
                    <a:pt x="55459" y="1358339"/>
                  </a:lnTo>
                  <a:lnTo>
                    <a:pt x="36337" y="1323109"/>
                  </a:lnTo>
                  <a:cubicBezTo>
                    <a:pt x="12939" y="1267790"/>
                    <a:pt x="0" y="1206970"/>
                    <a:pt x="0" y="1143127"/>
                  </a:cubicBezTo>
                  <a:lnTo>
                    <a:pt x="0" y="462389"/>
                  </a:lnTo>
                  <a:cubicBezTo>
                    <a:pt x="0" y="334704"/>
                    <a:pt x="51755" y="219107"/>
                    <a:pt x="135431" y="13543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9" name="îṡlíḓè"/>
            <p:cNvSpPr/>
            <p:nvPr/>
          </p:nvSpPr>
          <p:spPr>
            <a:xfrm rot="2700000">
              <a:off x="9438167"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6 w 1605516"/>
                <a:gd name="connsiteY7" fmla="*/ 1569179 h 1605516"/>
                <a:gd name="connsiteX8" fmla="*/ 247176 w 1605516"/>
                <a:gd name="connsiteY8" fmla="*/ 1550057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59 w 1605516"/>
                <a:gd name="connsiteY14" fmla="*/ 1358338 h 1605516"/>
                <a:gd name="connsiteX15" fmla="*/ 36337 w 1605516"/>
                <a:gd name="connsiteY15" fmla="*/ 1323110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7" y="1605516"/>
                    <a:pt x="337726" y="1592577"/>
                    <a:pt x="282406" y="1569179"/>
                  </a:cubicBezTo>
                  <a:lnTo>
                    <a:pt x="247176" y="1550057"/>
                  </a:lnTo>
                  <a:lnTo>
                    <a:pt x="706898" y="1090334"/>
                  </a:lnTo>
                  <a:lnTo>
                    <a:pt x="802757" y="1186193"/>
                  </a:lnTo>
                  <a:lnTo>
                    <a:pt x="802757" y="802757"/>
                  </a:lnTo>
                  <a:lnTo>
                    <a:pt x="419322" y="802757"/>
                  </a:lnTo>
                  <a:lnTo>
                    <a:pt x="515181" y="898616"/>
                  </a:lnTo>
                  <a:lnTo>
                    <a:pt x="55459" y="1358338"/>
                  </a:lnTo>
                  <a:lnTo>
                    <a:pt x="36337" y="1323110"/>
                  </a:lnTo>
                  <a:cubicBezTo>
                    <a:pt x="12939" y="1267790"/>
                    <a:pt x="0" y="1206969"/>
                    <a:pt x="0" y="1143127"/>
                  </a:cubicBezTo>
                  <a:lnTo>
                    <a:pt x="0" y="462389"/>
                  </a:lnTo>
                  <a:cubicBezTo>
                    <a:pt x="0" y="334704"/>
                    <a:pt x="51755" y="219107"/>
                    <a:pt x="135431" y="13543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10" name="ï$1iḍe"/>
            <p:cNvSpPr txBox="1"/>
            <p:nvPr/>
          </p:nvSpPr>
          <p:spPr>
            <a:xfrm>
              <a:off x="542846" y="1491721"/>
              <a:ext cx="2687137" cy="392512"/>
            </a:xfrm>
            <a:prstGeom prst="rect">
              <a:avLst/>
            </a:prstGeom>
            <a:noFill/>
            <a:ln>
              <a:noFill/>
            </a:ln>
          </p:spPr>
          <p:txBody>
            <a:bodyPr wrap="square" lIns="68580" tIns="34290" rIns="68580" bIns="34290" anchor="t" anchorCtr="0">
              <a:noAutofit/>
            </a:bodyPr>
            <a:lstStyle/>
            <a:p>
              <a:pPr algn="ctr"/>
              <a:r>
                <a:rPr lang="zh-CN" altLang="en-US" sz="1800" b="1" dirty="0">
                  <a:solidFill>
                    <a:srgbClr val="FF0000"/>
                  </a:solidFill>
                </a:rPr>
                <a:t>互斥</a:t>
              </a:r>
            </a:p>
          </p:txBody>
        </p:sp>
        <p:sp>
          <p:nvSpPr>
            <p:cNvPr id="11" name="isľîdê"/>
            <p:cNvSpPr txBox="1"/>
            <p:nvPr/>
          </p:nvSpPr>
          <p:spPr>
            <a:xfrm>
              <a:off x="837270" y="4127645"/>
              <a:ext cx="2391779" cy="1461716"/>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500" dirty="0"/>
                <a:t>一段时间内某资源只能被一个进程占用。</a:t>
              </a:r>
            </a:p>
          </p:txBody>
        </p:sp>
        <p:sp>
          <p:nvSpPr>
            <p:cNvPr id="12" name="íṩ1ïḑe"/>
            <p:cNvSpPr txBox="1"/>
            <p:nvPr/>
          </p:nvSpPr>
          <p:spPr>
            <a:xfrm>
              <a:off x="5847755" y="1464590"/>
              <a:ext cx="3316590" cy="392512"/>
            </a:xfrm>
            <a:prstGeom prst="rect">
              <a:avLst/>
            </a:prstGeom>
            <a:noFill/>
            <a:ln>
              <a:noFill/>
            </a:ln>
          </p:spPr>
          <p:txBody>
            <a:bodyPr wrap="square" lIns="68580" tIns="34290" rIns="68580" bIns="34290" anchor="t" anchorCtr="0">
              <a:noAutofit/>
            </a:bodyPr>
            <a:lstStyle/>
            <a:p>
              <a:pPr algn="ctr">
                <a:lnSpc>
                  <a:spcPct val="110000"/>
                </a:lnSpc>
              </a:pPr>
              <a:r>
                <a:rPr lang="zh-CN" altLang="en-US" sz="1800" b="1" dirty="0">
                  <a:solidFill>
                    <a:srgbClr val="FF0000"/>
                  </a:solidFill>
                </a:rPr>
                <a:t>请求和保持</a:t>
              </a:r>
              <a:endParaRPr lang="zh-CN" altLang="en-US" sz="1800" b="1" dirty="0"/>
            </a:p>
          </p:txBody>
        </p:sp>
        <p:sp>
          <p:nvSpPr>
            <p:cNvPr id="13" name="ïsḻiďê"/>
            <p:cNvSpPr txBox="1"/>
            <p:nvPr/>
          </p:nvSpPr>
          <p:spPr>
            <a:xfrm>
              <a:off x="3498939" y="1478157"/>
              <a:ext cx="2356280" cy="392512"/>
            </a:xfrm>
            <a:prstGeom prst="rect">
              <a:avLst/>
            </a:prstGeom>
            <a:noFill/>
            <a:ln>
              <a:noFill/>
            </a:ln>
          </p:spPr>
          <p:txBody>
            <a:bodyPr wrap="square" lIns="68580" tIns="34290" rIns="68580" bIns="34290" anchor="t" anchorCtr="0">
              <a:noAutofit/>
            </a:bodyPr>
            <a:lstStyle/>
            <a:p>
              <a:pPr algn="ctr"/>
              <a:r>
                <a:rPr lang="zh-CN" altLang="en-US" sz="1800" b="1" dirty="0">
                  <a:solidFill>
                    <a:srgbClr val="FF0000"/>
                  </a:solidFill>
                </a:rPr>
                <a:t>不可抢占</a:t>
              </a:r>
              <a:endParaRPr lang="zh-CN" altLang="en-US" sz="1800" b="1" dirty="0"/>
            </a:p>
          </p:txBody>
        </p:sp>
        <p:sp>
          <p:nvSpPr>
            <p:cNvPr id="14" name="isḷiḋé"/>
            <p:cNvSpPr txBox="1"/>
            <p:nvPr/>
          </p:nvSpPr>
          <p:spPr>
            <a:xfrm>
              <a:off x="8833059" y="1491721"/>
              <a:ext cx="3087022" cy="392512"/>
            </a:xfrm>
            <a:prstGeom prst="rect">
              <a:avLst/>
            </a:prstGeom>
            <a:noFill/>
            <a:ln>
              <a:noFill/>
            </a:ln>
          </p:spPr>
          <p:txBody>
            <a:bodyPr wrap="square" lIns="68580" tIns="34290" rIns="68580" bIns="34290" anchor="t" anchorCtr="0">
              <a:noAutofit/>
            </a:bodyPr>
            <a:lstStyle/>
            <a:p>
              <a:pPr algn="ctr"/>
              <a:r>
                <a:rPr lang="zh-CN" altLang="en-US" sz="1800" b="1" dirty="0"/>
                <a:t>循环等待</a:t>
              </a:r>
            </a:p>
          </p:txBody>
        </p:sp>
        <p:sp>
          <p:nvSpPr>
            <p:cNvPr id="15" name="îṣḻidé"/>
            <p:cNvSpPr txBox="1"/>
            <p:nvPr/>
          </p:nvSpPr>
          <p:spPr>
            <a:xfrm>
              <a:off x="19606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01</a:t>
              </a:r>
              <a:endParaRPr lang="zh-CN" altLang="en-US" sz="2400" b="1" i="1" dirty="0">
                <a:solidFill>
                  <a:schemeClr val="bg1"/>
                </a:solidFill>
              </a:endParaRPr>
            </a:p>
          </p:txBody>
        </p:sp>
        <p:sp>
          <p:nvSpPr>
            <p:cNvPr id="16" name="ïŝ1ïḋè"/>
            <p:cNvSpPr txBox="1"/>
            <p:nvPr/>
          </p:nvSpPr>
          <p:spPr>
            <a:xfrm>
              <a:off x="4741597"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02</a:t>
              </a:r>
              <a:endParaRPr lang="zh-CN" altLang="en-US" sz="2400" b="1" i="1" dirty="0">
                <a:solidFill>
                  <a:schemeClr val="bg1"/>
                </a:solidFill>
              </a:endParaRPr>
            </a:p>
          </p:txBody>
        </p:sp>
        <p:sp>
          <p:nvSpPr>
            <p:cNvPr id="17" name="í$lîdé"/>
            <p:cNvSpPr txBox="1"/>
            <p:nvPr/>
          </p:nvSpPr>
          <p:spPr>
            <a:xfrm>
              <a:off x="7522530"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03</a:t>
              </a:r>
              <a:endParaRPr lang="zh-CN" altLang="en-US" sz="2400" b="1" i="1" dirty="0">
                <a:solidFill>
                  <a:schemeClr val="bg1"/>
                </a:solidFill>
              </a:endParaRPr>
            </a:p>
          </p:txBody>
        </p:sp>
        <p:sp>
          <p:nvSpPr>
            <p:cNvPr id="18" name="išḻïďè"/>
            <p:cNvSpPr txBox="1"/>
            <p:nvPr/>
          </p:nvSpPr>
          <p:spPr>
            <a:xfrm>
              <a:off x="103034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04</a:t>
              </a:r>
              <a:endParaRPr lang="zh-CN" altLang="en-US" sz="2400" b="1" i="1" dirty="0">
                <a:solidFill>
                  <a:schemeClr val="bg1"/>
                </a:solidFill>
              </a:endParaRPr>
            </a:p>
          </p:txBody>
        </p:sp>
        <p:sp>
          <p:nvSpPr>
            <p:cNvPr id="19" name="isľîdê"/>
            <p:cNvSpPr txBox="1"/>
            <p:nvPr/>
          </p:nvSpPr>
          <p:spPr>
            <a:xfrm>
              <a:off x="6348242" y="4127643"/>
              <a:ext cx="2270544" cy="2125979"/>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500" dirty="0"/>
                <a:t>一个</a:t>
              </a:r>
              <a:r>
                <a:rPr lang="zh-CN" altLang="en-US" sz="1500" dirty="0">
                  <a:solidFill>
                    <a:srgbClr val="FF0000"/>
                  </a:solidFill>
                </a:rPr>
                <a:t>至少持有一个资源</a:t>
              </a:r>
              <a:r>
                <a:rPr lang="zh-CN" altLang="en-US" sz="1500" dirty="0"/>
                <a:t>的进程</a:t>
              </a:r>
              <a:r>
                <a:rPr lang="zh-CN" altLang="en-US" sz="1500" dirty="0">
                  <a:solidFill>
                    <a:srgbClr val="FF0000"/>
                  </a:solidFill>
                </a:rPr>
                <a:t>请求</a:t>
              </a:r>
              <a:r>
                <a:rPr lang="zh-CN" altLang="en-US" sz="1500" dirty="0"/>
                <a:t>获得额外的由其他进程所持有的资源。</a:t>
              </a:r>
            </a:p>
          </p:txBody>
        </p:sp>
        <p:sp>
          <p:nvSpPr>
            <p:cNvPr id="21" name="isľîdê"/>
            <p:cNvSpPr txBox="1"/>
            <p:nvPr/>
          </p:nvSpPr>
          <p:spPr>
            <a:xfrm>
              <a:off x="3271546" y="4139210"/>
              <a:ext cx="2486660" cy="2102273"/>
            </a:xfrm>
            <a:prstGeom prst="rect">
              <a:avLst/>
            </a:prstGeom>
            <a:noFill/>
            <a:ln>
              <a:noFill/>
            </a:ln>
          </p:spPr>
          <p:txBody>
            <a:bodyPr wrap="square" lIns="68580" tIns="34290" rIns="68580" bIns="34290" anchor="t" anchorCtr="0">
              <a:noAutofit/>
            </a:bodyPr>
            <a:lstStyle/>
            <a:p>
              <a:pPr marL="342900" indent="-342900">
                <a:lnSpc>
                  <a:spcPct val="120000"/>
                </a:lnSpc>
                <a:buClr>
                  <a:srgbClr val="0000FF"/>
                </a:buClr>
                <a:buFont typeface="Wingdings" panose="05000000000000000000" pitchFamily="2" charset="2"/>
                <a:buChar char="Ø"/>
              </a:pPr>
              <a:r>
                <a:rPr lang="zh-CN" altLang="en-US" sz="1500" dirty="0"/>
                <a:t>一个资源只有当持有它的进程完成任务后，自由的释放，</a:t>
              </a:r>
              <a:r>
                <a:rPr lang="zh-CN" altLang="en-US" sz="1500" dirty="0">
                  <a:solidFill>
                    <a:srgbClr val="FF0000"/>
                  </a:solidFill>
                </a:rPr>
                <a:t>不能由其他进程强行夺走。</a:t>
              </a:r>
            </a:p>
          </p:txBody>
        </p:sp>
        <p:sp>
          <p:nvSpPr>
            <p:cNvPr id="22" name="isľîdê"/>
            <p:cNvSpPr txBox="1"/>
            <p:nvPr/>
          </p:nvSpPr>
          <p:spPr>
            <a:xfrm>
              <a:off x="8722985" y="4151140"/>
              <a:ext cx="3462727" cy="1461716"/>
            </a:xfrm>
            <a:prstGeom prst="rect">
              <a:avLst/>
            </a:prstGeom>
            <a:noFill/>
            <a:ln>
              <a:noFill/>
            </a:ln>
          </p:spPr>
          <p:txBody>
            <a:bodyPr wrap="square" lIns="68580" tIns="34290" rIns="68580" bIns="34290" anchor="t" anchorCtr="0">
              <a:noAutofit/>
            </a:bodyPr>
            <a:lstStyle/>
            <a:p>
              <a:pPr marL="342900" indent="-342900">
                <a:lnSpc>
                  <a:spcPct val="120000"/>
                </a:lnSpc>
                <a:buClr>
                  <a:srgbClr val="0000FF"/>
                </a:buClr>
                <a:buFont typeface="Wingdings" panose="05000000000000000000" pitchFamily="2" charset="2"/>
                <a:buChar char="Ø"/>
              </a:pPr>
              <a:r>
                <a:rPr lang="zh-CN" altLang="en-US" sz="1500" dirty="0">
                  <a:solidFill>
                    <a:srgbClr val="FF0000"/>
                  </a:solidFill>
                </a:rPr>
                <a:t>存在一种进程资源的循环等待链</a:t>
              </a:r>
              <a:r>
                <a:rPr lang="en-US" altLang="zh-CN" sz="1500" dirty="0"/>
                <a:t>{P0, P1, …, </a:t>
              </a:r>
              <a:r>
                <a:rPr lang="en-US" altLang="zh-CN" sz="1500" dirty="0" err="1"/>
                <a:t>Pn</a:t>
              </a:r>
              <a:r>
                <a:rPr lang="en-US" altLang="zh-CN" sz="1500" dirty="0"/>
                <a:t>} </a:t>
              </a:r>
              <a:r>
                <a:rPr lang="zh-CN" altLang="en-US" sz="1500" dirty="0"/>
                <a:t>。</a:t>
              </a:r>
            </a:p>
            <a:p>
              <a:pPr marL="342900" indent="-342900">
                <a:lnSpc>
                  <a:spcPct val="120000"/>
                </a:lnSpc>
                <a:buClr>
                  <a:srgbClr val="0000FF"/>
                </a:buClr>
                <a:buFont typeface="Wingdings" panose="05000000000000000000" pitchFamily="2" charset="2"/>
                <a:buChar char="Ø"/>
              </a:pPr>
              <a:r>
                <a:rPr lang="en-US" altLang="zh-CN" sz="1500" dirty="0"/>
                <a:t>P0 </a:t>
              </a:r>
              <a:r>
                <a:rPr lang="zh-CN" altLang="en-US" sz="1500" dirty="0"/>
                <a:t>等待</a:t>
              </a:r>
              <a:r>
                <a:rPr lang="en-US" altLang="zh-CN" sz="1500" dirty="0"/>
                <a:t>P1</a:t>
              </a:r>
              <a:r>
                <a:rPr lang="zh-CN" altLang="en-US" sz="1500" dirty="0"/>
                <a:t>占有的资源</a:t>
              </a:r>
              <a:r>
                <a:rPr lang="en-US" altLang="zh-CN" sz="1500" dirty="0"/>
                <a:t>, P1</a:t>
              </a:r>
              <a:r>
                <a:rPr lang="zh-CN" altLang="en-US" sz="1500" dirty="0"/>
                <a:t>等待</a:t>
              </a:r>
              <a:r>
                <a:rPr lang="en-US" altLang="zh-CN" sz="1500" dirty="0"/>
                <a:t>P2</a:t>
              </a:r>
              <a:r>
                <a:rPr lang="zh-CN" altLang="en-US" sz="1500" dirty="0"/>
                <a:t>占有的资源</a:t>
              </a:r>
              <a:r>
                <a:rPr lang="en-US" altLang="zh-CN" sz="1500" dirty="0"/>
                <a:t>, …, </a:t>
              </a:r>
              <a:r>
                <a:rPr lang="en-US" altLang="zh-CN" sz="1500" dirty="0" err="1"/>
                <a:t>Pn</a:t>
              </a:r>
              <a:r>
                <a:rPr lang="en-US" altLang="zh-CN" sz="1500" dirty="0"/>
                <a:t>–1</a:t>
              </a:r>
              <a:r>
                <a:rPr lang="zh-CN" altLang="en-US" sz="1500" dirty="0"/>
                <a:t>等待</a:t>
              </a:r>
              <a:r>
                <a:rPr lang="en-US" altLang="zh-CN" sz="1500" dirty="0" err="1"/>
                <a:t>Pn</a:t>
              </a:r>
              <a:r>
                <a:rPr lang="zh-CN" altLang="en-US" sz="1500" dirty="0"/>
                <a:t>占有的资源</a:t>
              </a:r>
              <a:r>
                <a:rPr lang="en-US" altLang="zh-CN" sz="1500" dirty="0"/>
                <a:t>, P0</a:t>
              </a:r>
              <a:r>
                <a:rPr lang="zh-CN" altLang="en-US" sz="1500" dirty="0"/>
                <a:t>等待</a:t>
              </a:r>
              <a:r>
                <a:rPr lang="en-US" altLang="zh-CN" sz="1500" dirty="0" err="1"/>
                <a:t>Pn</a:t>
              </a:r>
              <a:r>
                <a:rPr lang="zh-CN" altLang="en-US" sz="1500" dirty="0"/>
                <a:t>占有的资源</a:t>
              </a:r>
            </a:p>
          </p:txBody>
        </p:sp>
      </p:grpSp>
      <p:sp>
        <p:nvSpPr>
          <p:cNvPr id="2" name="文本框 1"/>
          <p:cNvSpPr txBox="1"/>
          <p:nvPr/>
        </p:nvSpPr>
        <p:spPr>
          <a:xfrm>
            <a:off x="533400" y="590550"/>
            <a:ext cx="8162290" cy="337185"/>
          </a:xfrm>
          <a:prstGeom prst="rect">
            <a:avLst/>
          </a:prstGeom>
          <a:noFill/>
        </p:spPr>
        <p:txBody>
          <a:bodyPr wrap="square" rtlCol="0" anchor="t">
            <a:spAutoFit/>
          </a:bodyPr>
          <a:lstStyle/>
          <a:p>
            <a:r>
              <a:rPr lang="zh-CN" altLang="en-US" sz="1600" dirty="0"/>
              <a:t>产生死锁必须同时满足以下四个条件，</a:t>
            </a:r>
            <a:r>
              <a:rPr lang="zh-CN" altLang="en-US" sz="1600" dirty="0">
                <a:solidFill>
                  <a:srgbClr val="FF0000"/>
                </a:solidFill>
              </a:rPr>
              <a:t>只要其中任一条件不成立，死锁就不会发生</a:t>
            </a:r>
            <a:r>
              <a:rPr lang="zh-CN" altLang="en-US" sz="1600" dirty="0"/>
              <a: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38200" y="114618"/>
            <a:ext cx="5269706" cy="414020"/>
          </a:xfrm>
          <a:prstGeom prst="rect">
            <a:avLst/>
          </a:prstGeom>
        </p:spPr>
        <p:txBody>
          <a:bodyPr wrap="square">
            <a:spAutoFit/>
          </a:bodyPr>
          <a:lstStyle/>
          <a:p>
            <a:r>
              <a:rPr lang="zh-CN" altLang="en-US" sz="2100" b="1" dirty="0">
                <a:solidFill>
                  <a:srgbClr val="7F7F7F"/>
                </a:solidFill>
              </a:rPr>
              <a:t>处理死锁的方法</a:t>
            </a:r>
            <a:r>
              <a:rPr lang="en-US" altLang="zh-CN" sz="2100" b="1" dirty="0">
                <a:solidFill>
                  <a:srgbClr val="7F7F7F"/>
                </a:solidFill>
              </a:rPr>
              <a:t>(1)</a:t>
            </a:r>
          </a:p>
        </p:txBody>
      </p:sp>
      <p:sp>
        <p:nvSpPr>
          <p:cNvPr id="220" name="íšḻîḋè"/>
          <p:cNvSpPr/>
          <p:nvPr/>
        </p:nvSpPr>
        <p:spPr>
          <a:xfrm>
            <a:off x="1309370" y="3166639"/>
            <a:ext cx="4539615" cy="393065"/>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800" dirty="0"/>
              <a:t>动态策略：死锁检测与</a:t>
            </a:r>
            <a:r>
              <a:rPr lang="zh-CN" altLang="en-US" sz="1800" dirty="0">
                <a:sym typeface="+mn-ea"/>
              </a:rPr>
              <a:t>死锁恢复</a:t>
            </a:r>
            <a:endParaRPr lang="zh-CN" altLang="en-US" sz="1800" dirty="0"/>
          </a:p>
        </p:txBody>
      </p:sp>
      <p:sp>
        <p:nvSpPr>
          <p:cNvPr id="221" name="i$lîďê"/>
          <p:cNvSpPr/>
          <p:nvPr/>
        </p:nvSpPr>
        <p:spPr>
          <a:xfrm>
            <a:off x="762000" y="2769129"/>
            <a:ext cx="6515100" cy="294640"/>
          </a:xfrm>
          <a:prstGeom prst="rect">
            <a:avLst/>
          </a:prstGeom>
          <a:noFill/>
          <a:ln>
            <a:noFill/>
          </a:ln>
        </p:spPr>
        <p:txBody>
          <a:bodyPr wrap="square" lIns="68580" tIns="34290" rIns="68580" bIns="34290" anchor="ctr" anchorCtr="0">
            <a:noAutofit/>
          </a:bodyPr>
          <a:lstStyle/>
          <a:p>
            <a:pPr marL="457200" indent="-457200">
              <a:buFont typeface="+mj-ea"/>
              <a:buAutoNum type="circleNumDbPlain" startAt="2"/>
            </a:pPr>
            <a:r>
              <a:rPr lang="zh-CN" altLang="en-US" sz="1950" dirty="0"/>
              <a:t>允许系统进入死锁状态，检测然后恢复系统</a:t>
            </a:r>
          </a:p>
        </p:txBody>
      </p:sp>
      <p:sp>
        <p:nvSpPr>
          <p:cNvPr id="223" name="ïṧḷïḋè"/>
          <p:cNvSpPr/>
          <p:nvPr/>
        </p:nvSpPr>
        <p:spPr>
          <a:xfrm>
            <a:off x="762635" y="3769254"/>
            <a:ext cx="7739380" cy="731520"/>
          </a:xfrm>
          <a:prstGeom prst="rect">
            <a:avLst/>
          </a:prstGeom>
          <a:noFill/>
          <a:ln>
            <a:noFill/>
          </a:ln>
        </p:spPr>
        <p:txBody>
          <a:bodyPr wrap="square" lIns="68580" tIns="34290" rIns="68580" bIns="34290" anchor="ctr" anchorCtr="0">
            <a:noAutofit/>
          </a:bodyPr>
          <a:lstStyle/>
          <a:p>
            <a:pPr marL="457200" indent="-457200">
              <a:lnSpc>
                <a:spcPct val="132000"/>
              </a:lnSpc>
              <a:buFont typeface="+mj-ea"/>
              <a:buAutoNum type="circleNumDbPlain" startAt="3"/>
            </a:pPr>
            <a:r>
              <a:rPr lang="zh-CN" altLang="en-US" sz="1950" dirty="0"/>
              <a:t>忽略问题，假装系统中从未出现过死锁。这个方法被大部分的操作系统采用，包括</a:t>
            </a:r>
            <a:r>
              <a:rPr lang="en-US" altLang="zh-CN" sz="1950" dirty="0"/>
              <a:t>UNIX</a:t>
            </a:r>
            <a:endParaRPr lang="zh-CN" altLang="en-US" sz="1950" dirty="0">
              <a:solidFill>
                <a:schemeClr val="bg2">
                  <a:lumMod val="10000"/>
                </a:schemeClr>
              </a:solidFill>
            </a:endParaRPr>
          </a:p>
        </p:txBody>
      </p:sp>
      <p:sp>
        <p:nvSpPr>
          <p:cNvPr id="224" name="îs1iďé"/>
          <p:cNvSpPr/>
          <p:nvPr/>
        </p:nvSpPr>
        <p:spPr>
          <a:xfrm>
            <a:off x="1365250" y="1749954"/>
            <a:ext cx="2893060" cy="815975"/>
          </a:xfrm>
          <a:prstGeom prst="rect">
            <a:avLst/>
          </a:prstGeom>
          <a:noFill/>
          <a:ln>
            <a:noFill/>
          </a:ln>
        </p:spPr>
        <p:txBody>
          <a:bodyPr wrap="square" lIns="68580" tIns="34290" rIns="68580" bIns="34290" anchor="t" anchorCtr="0">
            <a:noAutofit/>
          </a:bodyPr>
          <a:lstStyle/>
          <a:p>
            <a:pPr marL="342900" indent="-342900">
              <a:lnSpc>
                <a:spcPct val="120000"/>
              </a:lnSpc>
              <a:spcBef>
                <a:spcPts val="800"/>
              </a:spcBef>
              <a:buClr>
                <a:srgbClr val="FF0000"/>
              </a:buClr>
              <a:buFont typeface="Wingdings" panose="05000000000000000000" pitchFamily="2" charset="2"/>
              <a:buChar char="Ø"/>
            </a:pPr>
            <a:r>
              <a:rPr lang="zh-CN" altLang="en-US" sz="1800" b="1" dirty="0">
                <a:solidFill>
                  <a:srgbClr val="FF0000"/>
                </a:solidFill>
              </a:rPr>
              <a:t>静态策略：死锁预防</a:t>
            </a:r>
          </a:p>
          <a:p>
            <a:pPr marL="342900" indent="-342900">
              <a:lnSpc>
                <a:spcPct val="120000"/>
              </a:lnSpc>
              <a:spcBef>
                <a:spcPts val="800"/>
              </a:spcBef>
              <a:buClr>
                <a:srgbClr val="FF0000"/>
              </a:buClr>
              <a:buFont typeface="Wingdings" panose="05000000000000000000" pitchFamily="2" charset="2"/>
              <a:buChar char="Ø"/>
            </a:pPr>
            <a:r>
              <a:rPr lang="zh-CN" altLang="en-US" sz="1800" b="1" dirty="0">
                <a:solidFill>
                  <a:srgbClr val="FF0000"/>
                </a:solidFill>
              </a:rPr>
              <a:t>动态策略：死锁避免</a:t>
            </a:r>
          </a:p>
        </p:txBody>
      </p:sp>
      <p:sp>
        <p:nvSpPr>
          <p:cNvPr id="225" name="íšḻíḑê"/>
          <p:cNvSpPr/>
          <p:nvPr/>
        </p:nvSpPr>
        <p:spPr>
          <a:xfrm>
            <a:off x="762000" y="1425469"/>
            <a:ext cx="8001000" cy="304165"/>
          </a:xfrm>
          <a:prstGeom prst="rect">
            <a:avLst/>
          </a:prstGeom>
          <a:noFill/>
          <a:ln>
            <a:noFill/>
          </a:ln>
        </p:spPr>
        <p:txBody>
          <a:bodyPr wrap="square" lIns="68580" tIns="34290" rIns="68580" bIns="34290" anchor="ctr" anchorCtr="0">
            <a:noAutofit/>
          </a:bodyPr>
          <a:lstStyle/>
          <a:p>
            <a:pPr marL="457200" indent="-457200">
              <a:buFont typeface="+mj-ea"/>
              <a:buAutoNum type="circleNumDbPlain"/>
            </a:pPr>
            <a:r>
              <a:rPr lang="zh-CN" altLang="en-US" sz="1950" dirty="0"/>
              <a:t>采用某个协议，确保系统永远不会进入死锁状态，</a:t>
            </a:r>
            <a:r>
              <a:rPr lang="zh-CN" altLang="en-US" sz="1950" dirty="0">
                <a:solidFill>
                  <a:srgbClr val="FF0000"/>
                </a:solidFill>
              </a:rPr>
              <a:t>预防或避免</a:t>
            </a:r>
            <a:r>
              <a:rPr lang="zh-CN" altLang="en-US" sz="1950" dirty="0"/>
              <a:t>死锁</a:t>
            </a:r>
          </a:p>
        </p:txBody>
      </p:sp>
      <p:sp>
        <p:nvSpPr>
          <p:cNvPr id="3" name="íšḻîḋè"/>
          <p:cNvSpPr/>
          <p:nvPr>
            <p:custDataLst>
              <p:tags r:id="rId1"/>
            </p:custDataLst>
          </p:nvPr>
        </p:nvSpPr>
        <p:spPr>
          <a:xfrm>
            <a:off x="1365250" y="4625234"/>
            <a:ext cx="4539615" cy="393065"/>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800" dirty="0">
                <a:sym typeface="+mn-ea"/>
              </a:rPr>
              <a:t>鸵鸟算法（略）</a:t>
            </a:r>
            <a:endParaRPr lang="zh-CN" altLang="en-US" sz="1800" dirty="0"/>
          </a:p>
        </p:txBody>
      </p:sp>
      <p:sp>
        <p:nvSpPr>
          <p:cNvPr id="2" name="文本框 1">
            <a:extLst>
              <a:ext uri="{FF2B5EF4-FFF2-40B4-BE49-F238E27FC236}">
                <a16:creationId xmlns:a16="http://schemas.microsoft.com/office/drawing/2014/main" id="{BD116BF5-912A-4512-833E-F9BFDB384DF7}"/>
              </a:ext>
            </a:extLst>
          </p:cNvPr>
          <p:cNvSpPr txBox="1"/>
          <p:nvPr/>
        </p:nvSpPr>
        <p:spPr>
          <a:xfrm>
            <a:off x="1143000" y="819150"/>
            <a:ext cx="2900153" cy="400110"/>
          </a:xfrm>
          <a:prstGeom prst="rect">
            <a:avLst/>
          </a:prstGeom>
          <a:noFill/>
        </p:spPr>
        <p:txBody>
          <a:bodyPr wrap="none" rtlCol="0">
            <a:spAutoFit/>
          </a:bodyPr>
          <a:lstStyle/>
          <a:p>
            <a:r>
              <a:rPr lang="zh-CN" altLang="en-US" sz="2000" dirty="0"/>
              <a:t>处理死锁</a:t>
            </a:r>
            <a:r>
              <a:rPr lang="en-US" altLang="zh-CN" sz="2000" dirty="0"/>
              <a:t>3</a:t>
            </a:r>
            <a:r>
              <a:rPr lang="zh-CN" altLang="en-US" sz="2000" dirty="0"/>
              <a:t>种主要策略：</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处理死锁的方法</a:t>
            </a:r>
            <a:r>
              <a:rPr lang="en-US" altLang="zh-CN" sz="2100" b="1" dirty="0">
                <a:solidFill>
                  <a:srgbClr val="7F7F7F"/>
                </a:solidFill>
              </a:rPr>
              <a:t>(2)</a:t>
            </a:r>
          </a:p>
        </p:txBody>
      </p:sp>
      <p:grpSp>
        <p:nvGrpSpPr>
          <p:cNvPr id="4" name="217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3275" y="952898"/>
            <a:ext cx="8532926" cy="3591560"/>
            <a:chOff x="542846" y="1464590"/>
            <a:chExt cx="11377235" cy="4788747"/>
          </a:xfrm>
        </p:grpSpPr>
        <p:sp>
          <p:nvSpPr>
            <p:cNvPr id="5" name="ïsḷîḋê"/>
            <p:cNvSpPr/>
            <p:nvPr/>
          </p:nvSpPr>
          <p:spPr>
            <a:xfrm>
              <a:off x="673100" y="1929384"/>
              <a:ext cx="10845800" cy="2125980"/>
            </a:xfrm>
            <a:prstGeom prst="rightArrow">
              <a:avLst>
                <a:gd name="adj1" fmla="val 50000"/>
                <a:gd name="adj2" fmla="val 422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6" name="ïṩḻíḑe"/>
            <p:cNvSpPr/>
            <p:nvPr/>
          </p:nvSpPr>
          <p:spPr>
            <a:xfrm rot="2700000">
              <a:off x="1148317" y="2189617"/>
              <a:ext cx="1605516" cy="1605516"/>
            </a:xfrm>
            <a:custGeom>
              <a:avLst/>
              <a:gdLst>
                <a:gd name="connsiteX0" fmla="*/ 135628 w 1605516"/>
                <a:gd name="connsiteY0" fmla="*/ 135628 h 1605516"/>
                <a:gd name="connsiteX1" fmla="*/ 463063 w 1605516"/>
                <a:gd name="connsiteY1" fmla="*/ 0 h 1605516"/>
                <a:gd name="connsiteX2" fmla="*/ 1142453 w 1605516"/>
                <a:gd name="connsiteY2" fmla="*/ 0 h 1605516"/>
                <a:gd name="connsiteX3" fmla="*/ 1605516 w 1605516"/>
                <a:gd name="connsiteY3" fmla="*/ 463063 h 1605516"/>
                <a:gd name="connsiteX4" fmla="*/ 1605516 w 1605516"/>
                <a:gd name="connsiteY4" fmla="*/ 1142453 h 1605516"/>
                <a:gd name="connsiteX5" fmla="*/ 1142453 w 1605516"/>
                <a:gd name="connsiteY5" fmla="*/ 1605516 h 1605516"/>
                <a:gd name="connsiteX6" fmla="*/ 463063 w 1605516"/>
                <a:gd name="connsiteY6" fmla="*/ 1605516 h 1605516"/>
                <a:gd name="connsiteX7" fmla="*/ 282818 w 1605516"/>
                <a:gd name="connsiteY7" fmla="*/ 1569126 h 1605516"/>
                <a:gd name="connsiteX8" fmla="*/ 247355 w 1605516"/>
                <a:gd name="connsiteY8" fmla="*/ 1549878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637 w 1605516"/>
                <a:gd name="connsiteY14" fmla="*/ 1358159 h 1605516"/>
                <a:gd name="connsiteX15" fmla="*/ 36390 w 1605516"/>
                <a:gd name="connsiteY15" fmla="*/ 1322698 h 1605516"/>
                <a:gd name="connsiteX16" fmla="*/ 0 w 1605516"/>
                <a:gd name="connsiteY16" fmla="*/ 1142453 h 1605516"/>
                <a:gd name="connsiteX17" fmla="*/ 0 w 1605516"/>
                <a:gd name="connsiteY17" fmla="*/ 463063 h 1605516"/>
                <a:gd name="connsiteX18" fmla="*/ 135628 w 1605516"/>
                <a:gd name="connsiteY18" fmla="*/ 135628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628" y="135628"/>
                  </a:moveTo>
                  <a:cubicBezTo>
                    <a:pt x="219426" y="51830"/>
                    <a:pt x="335192" y="0"/>
                    <a:pt x="463063" y="0"/>
                  </a:cubicBezTo>
                  <a:lnTo>
                    <a:pt x="1142453" y="0"/>
                  </a:lnTo>
                  <a:cubicBezTo>
                    <a:pt x="1398196" y="0"/>
                    <a:pt x="1605516" y="207320"/>
                    <a:pt x="1605516" y="463063"/>
                  </a:cubicBezTo>
                  <a:lnTo>
                    <a:pt x="1605516" y="1142453"/>
                  </a:lnTo>
                  <a:cubicBezTo>
                    <a:pt x="1605516" y="1398196"/>
                    <a:pt x="1398196" y="1605516"/>
                    <a:pt x="1142453" y="1605516"/>
                  </a:cubicBezTo>
                  <a:lnTo>
                    <a:pt x="463063" y="1605516"/>
                  </a:lnTo>
                  <a:cubicBezTo>
                    <a:pt x="399127" y="1605516"/>
                    <a:pt x="338218" y="1592559"/>
                    <a:pt x="282818" y="1569126"/>
                  </a:cubicBezTo>
                  <a:lnTo>
                    <a:pt x="247355" y="1549878"/>
                  </a:lnTo>
                  <a:lnTo>
                    <a:pt x="706898" y="1090334"/>
                  </a:lnTo>
                  <a:lnTo>
                    <a:pt x="802757" y="1186193"/>
                  </a:lnTo>
                  <a:lnTo>
                    <a:pt x="802757" y="802757"/>
                  </a:lnTo>
                  <a:lnTo>
                    <a:pt x="419322" y="802757"/>
                  </a:lnTo>
                  <a:lnTo>
                    <a:pt x="515181" y="898616"/>
                  </a:lnTo>
                  <a:lnTo>
                    <a:pt x="55637" y="1358159"/>
                  </a:lnTo>
                  <a:lnTo>
                    <a:pt x="36390" y="1322698"/>
                  </a:lnTo>
                  <a:cubicBezTo>
                    <a:pt x="12957" y="1267298"/>
                    <a:pt x="0" y="1206389"/>
                    <a:pt x="0" y="1142453"/>
                  </a:cubicBezTo>
                  <a:lnTo>
                    <a:pt x="0" y="463063"/>
                  </a:lnTo>
                  <a:cubicBezTo>
                    <a:pt x="0" y="335192"/>
                    <a:pt x="51830" y="219426"/>
                    <a:pt x="135628" y="1356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7" name="is1íḑe"/>
            <p:cNvSpPr/>
            <p:nvPr/>
          </p:nvSpPr>
          <p:spPr>
            <a:xfrm rot="2700000">
              <a:off x="3911600" y="2189617"/>
              <a:ext cx="1605516" cy="1605516"/>
            </a:xfrm>
            <a:custGeom>
              <a:avLst/>
              <a:gdLst>
                <a:gd name="connsiteX0" fmla="*/ 135459 w 1605516"/>
                <a:gd name="connsiteY0" fmla="*/ 135459 h 1605516"/>
                <a:gd name="connsiteX1" fmla="*/ 462485 w 1605516"/>
                <a:gd name="connsiteY1" fmla="*/ 0 h 1605516"/>
                <a:gd name="connsiteX2" fmla="*/ 1143031 w 1605516"/>
                <a:gd name="connsiteY2" fmla="*/ 0 h 1605516"/>
                <a:gd name="connsiteX3" fmla="*/ 1605516 w 1605516"/>
                <a:gd name="connsiteY3" fmla="*/ 462485 h 1605516"/>
                <a:gd name="connsiteX4" fmla="*/ 1605516 w 1605516"/>
                <a:gd name="connsiteY4" fmla="*/ 1143031 h 1605516"/>
                <a:gd name="connsiteX5" fmla="*/ 1143031 w 1605516"/>
                <a:gd name="connsiteY5" fmla="*/ 1605516 h 1605516"/>
                <a:gd name="connsiteX6" fmla="*/ 462485 w 1605516"/>
                <a:gd name="connsiteY6" fmla="*/ 1605516 h 1605516"/>
                <a:gd name="connsiteX7" fmla="*/ 282465 w 1605516"/>
                <a:gd name="connsiteY7" fmla="*/ 1569172 h 1605516"/>
                <a:gd name="connsiteX8" fmla="*/ 247202 w 1605516"/>
                <a:gd name="connsiteY8" fmla="*/ 1550031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84 w 1605516"/>
                <a:gd name="connsiteY14" fmla="*/ 1358313 h 1605516"/>
                <a:gd name="connsiteX15" fmla="*/ 36345 w 1605516"/>
                <a:gd name="connsiteY15" fmla="*/ 1323051 h 1605516"/>
                <a:gd name="connsiteX16" fmla="*/ 0 w 1605516"/>
                <a:gd name="connsiteY16" fmla="*/ 1143031 h 1605516"/>
                <a:gd name="connsiteX17" fmla="*/ 0 w 1605516"/>
                <a:gd name="connsiteY17" fmla="*/ 462485 h 1605516"/>
                <a:gd name="connsiteX18" fmla="*/ 135459 w 1605516"/>
                <a:gd name="connsiteY18" fmla="*/ 135459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59" y="135459"/>
                  </a:moveTo>
                  <a:cubicBezTo>
                    <a:pt x="219152" y="51765"/>
                    <a:pt x="334773" y="0"/>
                    <a:pt x="462485" y="0"/>
                  </a:cubicBezTo>
                  <a:lnTo>
                    <a:pt x="1143031" y="0"/>
                  </a:lnTo>
                  <a:cubicBezTo>
                    <a:pt x="1398454" y="0"/>
                    <a:pt x="1605516" y="207062"/>
                    <a:pt x="1605516" y="462485"/>
                  </a:cubicBezTo>
                  <a:lnTo>
                    <a:pt x="1605516" y="1143031"/>
                  </a:lnTo>
                  <a:cubicBezTo>
                    <a:pt x="1605516" y="1398454"/>
                    <a:pt x="1398454" y="1605516"/>
                    <a:pt x="1143031" y="1605516"/>
                  </a:cubicBezTo>
                  <a:lnTo>
                    <a:pt x="462485" y="1605516"/>
                  </a:lnTo>
                  <a:cubicBezTo>
                    <a:pt x="398629" y="1605516"/>
                    <a:pt x="337796" y="1592575"/>
                    <a:pt x="282465" y="1569172"/>
                  </a:cubicBezTo>
                  <a:lnTo>
                    <a:pt x="247202" y="1550031"/>
                  </a:lnTo>
                  <a:lnTo>
                    <a:pt x="706898" y="1090334"/>
                  </a:lnTo>
                  <a:lnTo>
                    <a:pt x="802757" y="1186193"/>
                  </a:lnTo>
                  <a:lnTo>
                    <a:pt x="802757" y="802757"/>
                  </a:lnTo>
                  <a:lnTo>
                    <a:pt x="419322" y="802757"/>
                  </a:lnTo>
                  <a:lnTo>
                    <a:pt x="515181" y="898616"/>
                  </a:lnTo>
                  <a:lnTo>
                    <a:pt x="55484" y="1358313"/>
                  </a:lnTo>
                  <a:lnTo>
                    <a:pt x="36345" y="1323051"/>
                  </a:lnTo>
                  <a:cubicBezTo>
                    <a:pt x="12941" y="1267720"/>
                    <a:pt x="0" y="1206887"/>
                    <a:pt x="0" y="1143031"/>
                  </a:cubicBezTo>
                  <a:lnTo>
                    <a:pt x="0" y="462485"/>
                  </a:lnTo>
                  <a:cubicBezTo>
                    <a:pt x="0" y="334773"/>
                    <a:pt x="51765" y="219152"/>
                    <a:pt x="135459" y="135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a:p>
          </p:txBody>
        </p:sp>
        <p:sp>
          <p:nvSpPr>
            <p:cNvPr id="8" name="íṡ1ïḋé"/>
            <p:cNvSpPr/>
            <p:nvPr/>
          </p:nvSpPr>
          <p:spPr>
            <a:xfrm rot="2700000">
              <a:off x="6674883"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7 w 1605516"/>
                <a:gd name="connsiteY7" fmla="*/ 1569179 h 1605516"/>
                <a:gd name="connsiteX8" fmla="*/ 247177 w 1605516"/>
                <a:gd name="connsiteY8" fmla="*/ 1550057 h 1605516"/>
                <a:gd name="connsiteX9" fmla="*/ 706899 w 1605516"/>
                <a:gd name="connsiteY9" fmla="*/ 1090335 h 1605516"/>
                <a:gd name="connsiteX10" fmla="*/ 802758 w 1605516"/>
                <a:gd name="connsiteY10" fmla="*/ 1186194 h 1605516"/>
                <a:gd name="connsiteX11" fmla="*/ 802758 w 1605516"/>
                <a:gd name="connsiteY11" fmla="*/ 802758 h 1605516"/>
                <a:gd name="connsiteX12" fmla="*/ 419322 w 1605516"/>
                <a:gd name="connsiteY12" fmla="*/ 802758 h 1605516"/>
                <a:gd name="connsiteX13" fmla="*/ 515181 w 1605516"/>
                <a:gd name="connsiteY13" fmla="*/ 898617 h 1605516"/>
                <a:gd name="connsiteX14" fmla="*/ 55459 w 1605516"/>
                <a:gd name="connsiteY14" fmla="*/ 1358339 h 1605516"/>
                <a:gd name="connsiteX15" fmla="*/ 36337 w 1605516"/>
                <a:gd name="connsiteY15" fmla="*/ 1323109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6" y="1605516"/>
                    <a:pt x="337726" y="1592577"/>
                    <a:pt x="282407" y="1569179"/>
                  </a:cubicBezTo>
                  <a:lnTo>
                    <a:pt x="247177" y="1550057"/>
                  </a:lnTo>
                  <a:lnTo>
                    <a:pt x="706899" y="1090335"/>
                  </a:lnTo>
                  <a:lnTo>
                    <a:pt x="802758" y="1186194"/>
                  </a:lnTo>
                  <a:lnTo>
                    <a:pt x="802758" y="802758"/>
                  </a:lnTo>
                  <a:lnTo>
                    <a:pt x="419322" y="802758"/>
                  </a:lnTo>
                  <a:lnTo>
                    <a:pt x="515181" y="898617"/>
                  </a:lnTo>
                  <a:lnTo>
                    <a:pt x="55459" y="1358339"/>
                  </a:lnTo>
                  <a:lnTo>
                    <a:pt x="36337" y="1323109"/>
                  </a:lnTo>
                  <a:cubicBezTo>
                    <a:pt x="12939" y="1267790"/>
                    <a:pt x="0" y="1206970"/>
                    <a:pt x="0" y="1143127"/>
                  </a:cubicBezTo>
                  <a:lnTo>
                    <a:pt x="0" y="462389"/>
                  </a:lnTo>
                  <a:cubicBezTo>
                    <a:pt x="0" y="334704"/>
                    <a:pt x="51755" y="219107"/>
                    <a:pt x="135431" y="13543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9" name="îṡlíḓè"/>
            <p:cNvSpPr/>
            <p:nvPr/>
          </p:nvSpPr>
          <p:spPr>
            <a:xfrm rot="2700000">
              <a:off x="9438167"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6 w 1605516"/>
                <a:gd name="connsiteY7" fmla="*/ 1569179 h 1605516"/>
                <a:gd name="connsiteX8" fmla="*/ 247176 w 1605516"/>
                <a:gd name="connsiteY8" fmla="*/ 1550057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59 w 1605516"/>
                <a:gd name="connsiteY14" fmla="*/ 1358338 h 1605516"/>
                <a:gd name="connsiteX15" fmla="*/ 36337 w 1605516"/>
                <a:gd name="connsiteY15" fmla="*/ 1323110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7" y="1605516"/>
                    <a:pt x="337726" y="1592577"/>
                    <a:pt x="282406" y="1569179"/>
                  </a:cubicBezTo>
                  <a:lnTo>
                    <a:pt x="247176" y="1550057"/>
                  </a:lnTo>
                  <a:lnTo>
                    <a:pt x="706898" y="1090334"/>
                  </a:lnTo>
                  <a:lnTo>
                    <a:pt x="802757" y="1186193"/>
                  </a:lnTo>
                  <a:lnTo>
                    <a:pt x="802757" y="802757"/>
                  </a:lnTo>
                  <a:lnTo>
                    <a:pt x="419322" y="802757"/>
                  </a:lnTo>
                  <a:lnTo>
                    <a:pt x="515181" y="898616"/>
                  </a:lnTo>
                  <a:lnTo>
                    <a:pt x="55459" y="1358338"/>
                  </a:lnTo>
                  <a:lnTo>
                    <a:pt x="36337" y="1323110"/>
                  </a:lnTo>
                  <a:cubicBezTo>
                    <a:pt x="12939" y="1267790"/>
                    <a:pt x="0" y="1206969"/>
                    <a:pt x="0" y="1143127"/>
                  </a:cubicBezTo>
                  <a:lnTo>
                    <a:pt x="0" y="462389"/>
                  </a:lnTo>
                  <a:cubicBezTo>
                    <a:pt x="0" y="334704"/>
                    <a:pt x="51755" y="219107"/>
                    <a:pt x="135431" y="13543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endParaRPr lang="zh-CN" altLang="en-US" sz="100" dirty="0"/>
            </a:p>
          </p:txBody>
        </p:sp>
        <p:sp>
          <p:nvSpPr>
            <p:cNvPr id="10" name="ï$1iḍe"/>
            <p:cNvSpPr txBox="1"/>
            <p:nvPr/>
          </p:nvSpPr>
          <p:spPr>
            <a:xfrm>
              <a:off x="542846" y="1491721"/>
              <a:ext cx="2687137" cy="392512"/>
            </a:xfrm>
            <a:prstGeom prst="rect">
              <a:avLst/>
            </a:prstGeom>
            <a:noFill/>
            <a:ln>
              <a:noFill/>
            </a:ln>
          </p:spPr>
          <p:txBody>
            <a:bodyPr wrap="square" lIns="68580" tIns="34290" rIns="68580" bIns="34290" anchor="t" anchorCtr="0">
              <a:noAutofit/>
            </a:bodyPr>
            <a:lstStyle/>
            <a:p>
              <a:pPr algn="ctr"/>
              <a:r>
                <a:rPr lang="zh-CN" altLang="en-US" sz="1800" b="1" dirty="0">
                  <a:solidFill>
                    <a:srgbClr val="FF0000"/>
                  </a:solidFill>
                </a:rPr>
                <a:t>预防死锁</a:t>
              </a:r>
            </a:p>
          </p:txBody>
        </p:sp>
        <p:sp>
          <p:nvSpPr>
            <p:cNvPr id="11" name="isľîdê"/>
            <p:cNvSpPr txBox="1"/>
            <p:nvPr/>
          </p:nvSpPr>
          <p:spPr>
            <a:xfrm>
              <a:off x="837271" y="4127645"/>
              <a:ext cx="2270544" cy="1461716"/>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800" dirty="0"/>
                <a:t>破坏死锁的四个必要条件中一个或几个</a:t>
              </a:r>
            </a:p>
          </p:txBody>
        </p:sp>
        <p:sp>
          <p:nvSpPr>
            <p:cNvPr id="12" name="íṩ1ïḑe"/>
            <p:cNvSpPr txBox="1"/>
            <p:nvPr/>
          </p:nvSpPr>
          <p:spPr>
            <a:xfrm>
              <a:off x="3077666" y="1464590"/>
              <a:ext cx="3316591" cy="392512"/>
            </a:xfrm>
            <a:prstGeom prst="rect">
              <a:avLst/>
            </a:prstGeom>
            <a:noFill/>
            <a:ln>
              <a:noFill/>
            </a:ln>
          </p:spPr>
          <p:txBody>
            <a:bodyPr wrap="square" lIns="68580" tIns="34290" rIns="68580" bIns="34290" anchor="t" anchorCtr="0">
              <a:noAutofit/>
            </a:bodyPr>
            <a:lstStyle/>
            <a:p>
              <a:pPr algn="ctr">
                <a:lnSpc>
                  <a:spcPct val="110000"/>
                </a:lnSpc>
              </a:pPr>
              <a:r>
                <a:rPr lang="zh-CN" altLang="en-US" sz="1800" b="1" dirty="0">
                  <a:solidFill>
                    <a:srgbClr val="FF0000"/>
                  </a:solidFill>
                </a:rPr>
                <a:t>避免死锁</a:t>
              </a:r>
              <a:endParaRPr lang="zh-CN" altLang="en-US" sz="1800" b="1" dirty="0"/>
            </a:p>
          </p:txBody>
        </p:sp>
        <p:sp>
          <p:nvSpPr>
            <p:cNvPr id="13" name="ïsḻiďê"/>
            <p:cNvSpPr txBox="1"/>
            <p:nvPr/>
          </p:nvSpPr>
          <p:spPr>
            <a:xfrm>
              <a:off x="6366706" y="1478156"/>
              <a:ext cx="2356280" cy="392512"/>
            </a:xfrm>
            <a:prstGeom prst="rect">
              <a:avLst/>
            </a:prstGeom>
            <a:noFill/>
            <a:ln>
              <a:noFill/>
            </a:ln>
          </p:spPr>
          <p:txBody>
            <a:bodyPr wrap="square" lIns="68580" tIns="34290" rIns="68580" bIns="34290" anchor="t" anchorCtr="0">
              <a:noAutofit/>
            </a:bodyPr>
            <a:lstStyle/>
            <a:p>
              <a:pPr algn="ctr"/>
              <a:r>
                <a:rPr lang="zh-CN" altLang="en-US" sz="1800" b="1" dirty="0">
                  <a:solidFill>
                    <a:srgbClr val="0000FF"/>
                  </a:solidFill>
                </a:rPr>
                <a:t>检测死锁</a:t>
              </a:r>
            </a:p>
          </p:txBody>
        </p:sp>
        <p:sp>
          <p:nvSpPr>
            <p:cNvPr id="14" name="isḷiḋé"/>
            <p:cNvSpPr txBox="1"/>
            <p:nvPr/>
          </p:nvSpPr>
          <p:spPr>
            <a:xfrm>
              <a:off x="8833059" y="1491721"/>
              <a:ext cx="3087022" cy="392512"/>
            </a:xfrm>
            <a:prstGeom prst="rect">
              <a:avLst/>
            </a:prstGeom>
            <a:noFill/>
            <a:ln>
              <a:noFill/>
            </a:ln>
          </p:spPr>
          <p:txBody>
            <a:bodyPr wrap="square" lIns="68580" tIns="34290" rIns="68580" bIns="34290" anchor="t" anchorCtr="0">
              <a:noAutofit/>
            </a:bodyPr>
            <a:lstStyle/>
            <a:p>
              <a:pPr algn="ctr"/>
              <a:r>
                <a:rPr lang="zh-CN" altLang="en-US" sz="1800" b="1" dirty="0">
                  <a:solidFill>
                    <a:srgbClr val="0000FF"/>
                  </a:solidFill>
                </a:rPr>
                <a:t>解除死锁</a:t>
              </a:r>
            </a:p>
          </p:txBody>
        </p:sp>
        <p:sp>
          <p:nvSpPr>
            <p:cNvPr id="15" name="îṣḻidé"/>
            <p:cNvSpPr txBox="1"/>
            <p:nvPr/>
          </p:nvSpPr>
          <p:spPr>
            <a:xfrm>
              <a:off x="19606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01</a:t>
              </a:r>
              <a:endParaRPr lang="zh-CN" altLang="en-US" sz="2400" b="1" i="1" dirty="0">
                <a:solidFill>
                  <a:schemeClr val="bg1"/>
                </a:solidFill>
              </a:endParaRPr>
            </a:p>
          </p:txBody>
        </p:sp>
        <p:sp>
          <p:nvSpPr>
            <p:cNvPr id="16" name="ïŝ1ïḋè"/>
            <p:cNvSpPr txBox="1"/>
            <p:nvPr/>
          </p:nvSpPr>
          <p:spPr>
            <a:xfrm>
              <a:off x="4741597"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02</a:t>
              </a:r>
              <a:endParaRPr lang="zh-CN" altLang="en-US" sz="2400" b="1" i="1" dirty="0">
                <a:solidFill>
                  <a:schemeClr val="bg1"/>
                </a:solidFill>
              </a:endParaRPr>
            </a:p>
          </p:txBody>
        </p:sp>
        <p:sp>
          <p:nvSpPr>
            <p:cNvPr id="17" name="í$lîdé"/>
            <p:cNvSpPr txBox="1"/>
            <p:nvPr/>
          </p:nvSpPr>
          <p:spPr>
            <a:xfrm>
              <a:off x="7522530"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03</a:t>
              </a:r>
              <a:endParaRPr lang="zh-CN" altLang="en-US" sz="2400" b="1" i="1" dirty="0">
                <a:solidFill>
                  <a:schemeClr val="bg1"/>
                </a:solidFill>
              </a:endParaRPr>
            </a:p>
          </p:txBody>
        </p:sp>
        <p:sp>
          <p:nvSpPr>
            <p:cNvPr id="18" name="išḻïďè"/>
            <p:cNvSpPr txBox="1"/>
            <p:nvPr/>
          </p:nvSpPr>
          <p:spPr>
            <a:xfrm>
              <a:off x="10303464" y="2605404"/>
              <a:ext cx="708108" cy="678249"/>
            </a:xfrm>
            <a:prstGeom prst="rect">
              <a:avLst/>
            </a:prstGeom>
            <a:noFill/>
          </p:spPr>
          <p:txBody>
            <a:bodyPr wrap="square" lIns="68580" tIns="34290" rIns="68580" bIns="34290" rtlCol="0" anchor="ctr">
              <a:normAutofit/>
            </a:bodyPr>
            <a:lstStyle/>
            <a:p>
              <a:pPr algn="ctr"/>
              <a:r>
                <a:rPr lang="en-US" altLang="zh-CN" sz="2400" b="1" i="1" dirty="0">
                  <a:solidFill>
                    <a:schemeClr val="bg1"/>
                  </a:solidFill>
                </a:rPr>
                <a:t>04</a:t>
              </a:r>
              <a:endParaRPr lang="zh-CN" altLang="en-US" sz="2400" b="1" i="1" dirty="0">
                <a:solidFill>
                  <a:schemeClr val="bg1"/>
                </a:solidFill>
              </a:endParaRPr>
            </a:p>
          </p:txBody>
        </p:sp>
        <p:sp>
          <p:nvSpPr>
            <p:cNvPr id="19" name="isľîdê"/>
            <p:cNvSpPr txBox="1"/>
            <p:nvPr/>
          </p:nvSpPr>
          <p:spPr>
            <a:xfrm>
              <a:off x="3578146" y="4127357"/>
              <a:ext cx="2512907" cy="2125980"/>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800" dirty="0"/>
                <a:t>在资源动态分配时，防止系统进入不安全状态</a:t>
              </a:r>
            </a:p>
          </p:txBody>
        </p:sp>
        <p:sp>
          <p:nvSpPr>
            <p:cNvPr id="21" name="isľîdê"/>
            <p:cNvSpPr txBox="1"/>
            <p:nvPr/>
          </p:nvSpPr>
          <p:spPr>
            <a:xfrm>
              <a:off x="6342369" y="4139390"/>
              <a:ext cx="2558606" cy="2102483"/>
            </a:xfrm>
            <a:prstGeom prst="rect">
              <a:avLst/>
            </a:prstGeom>
            <a:noFill/>
            <a:ln>
              <a:noFill/>
            </a:ln>
          </p:spPr>
          <p:txBody>
            <a:bodyPr wrap="square" lIns="68580" tIns="34290" rIns="68580" bIns="34290" anchor="t" anchorCtr="0">
              <a:noAutofit/>
            </a:bodyPr>
            <a:lstStyle/>
            <a:p>
              <a:pPr marL="342900" indent="-342900">
                <a:lnSpc>
                  <a:spcPct val="120000"/>
                </a:lnSpc>
                <a:buClr>
                  <a:srgbClr val="0000FF"/>
                </a:buClr>
                <a:buFont typeface="Wingdings" panose="05000000000000000000" pitchFamily="2" charset="2"/>
                <a:buChar char="Ø"/>
              </a:pPr>
              <a:r>
                <a:rPr lang="zh-CN" altLang="en-US" sz="1800" dirty="0"/>
                <a:t>事先不采取任何措施，允许死锁发生，但及时检测死锁发发生。</a:t>
              </a:r>
            </a:p>
          </p:txBody>
        </p:sp>
        <p:sp>
          <p:nvSpPr>
            <p:cNvPr id="22" name="isľîdê"/>
            <p:cNvSpPr txBox="1"/>
            <p:nvPr/>
          </p:nvSpPr>
          <p:spPr>
            <a:xfrm>
              <a:off x="9105653" y="4151140"/>
              <a:ext cx="2733831" cy="1461716"/>
            </a:xfrm>
            <a:prstGeom prst="rect">
              <a:avLst/>
            </a:prstGeom>
            <a:noFill/>
            <a:ln>
              <a:noFill/>
            </a:ln>
          </p:spPr>
          <p:txBody>
            <a:bodyPr wrap="square" lIns="68580" tIns="34290" rIns="68580" bIns="34290" anchor="t" anchorCtr="0">
              <a:noAutofit/>
            </a:bodyPr>
            <a:lstStyle/>
            <a:p>
              <a:pPr marL="342900" indent="-342900">
                <a:lnSpc>
                  <a:spcPct val="120000"/>
                </a:lnSpc>
                <a:buClr>
                  <a:srgbClr val="0000FF"/>
                </a:buClr>
                <a:buFont typeface="Wingdings" panose="05000000000000000000" pitchFamily="2" charset="2"/>
                <a:buChar char="Ø"/>
              </a:pPr>
              <a:r>
                <a:rPr lang="zh-CN" altLang="en-US" sz="1800" dirty="0"/>
                <a:t>检测到死锁发生时，采取相应措施，将进程从死锁状态中解脱出来。</a:t>
              </a:r>
            </a:p>
          </p:txBody>
        </p:sp>
      </p:grpSp>
      <p:cxnSp>
        <p:nvCxnSpPr>
          <p:cNvPr id="3" name="直接箭头连接符 2">
            <a:extLst>
              <a:ext uri="{FF2B5EF4-FFF2-40B4-BE49-F238E27FC236}">
                <a16:creationId xmlns:a16="http://schemas.microsoft.com/office/drawing/2014/main" id="{09BCAF0F-A55F-4EC9-9E16-BE1B54F484E9}"/>
              </a:ext>
            </a:extLst>
          </p:cNvPr>
          <p:cNvCxnSpPr/>
          <p:nvPr/>
        </p:nvCxnSpPr>
        <p:spPr>
          <a:xfrm>
            <a:off x="762000" y="4933950"/>
            <a:ext cx="8077200" cy="0"/>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6A0A1E6-3BA7-4554-B284-8D85BDEA9B9D}"/>
              </a:ext>
            </a:extLst>
          </p:cNvPr>
          <p:cNvSpPr txBox="1"/>
          <p:nvPr/>
        </p:nvSpPr>
        <p:spPr>
          <a:xfrm>
            <a:off x="4094946" y="4656951"/>
            <a:ext cx="954107" cy="276999"/>
          </a:xfrm>
          <a:prstGeom prst="rect">
            <a:avLst/>
          </a:prstGeom>
          <a:noFill/>
        </p:spPr>
        <p:txBody>
          <a:bodyPr wrap="none" rtlCol="0">
            <a:spAutoFit/>
          </a:bodyPr>
          <a:lstStyle/>
          <a:p>
            <a:r>
              <a:rPr lang="zh-CN" altLang="en-US" sz="1200" dirty="0">
                <a:solidFill>
                  <a:srgbClr val="FF0000"/>
                </a:solidFill>
              </a:rPr>
              <a:t>资源利用率</a:t>
            </a:r>
          </a:p>
        </p:txBody>
      </p:sp>
      <p:sp>
        <p:nvSpPr>
          <p:cNvPr id="24" name="文本框 23">
            <a:extLst>
              <a:ext uri="{FF2B5EF4-FFF2-40B4-BE49-F238E27FC236}">
                <a16:creationId xmlns:a16="http://schemas.microsoft.com/office/drawing/2014/main" id="{7E36259A-F787-483F-B5C8-4F8461CD7472}"/>
              </a:ext>
            </a:extLst>
          </p:cNvPr>
          <p:cNvSpPr txBox="1"/>
          <p:nvPr/>
        </p:nvSpPr>
        <p:spPr>
          <a:xfrm>
            <a:off x="7538568" y="4650370"/>
            <a:ext cx="338554" cy="276999"/>
          </a:xfrm>
          <a:prstGeom prst="rect">
            <a:avLst/>
          </a:prstGeom>
          <a:noFill/>
        </p:spPr>
        <p:txBody>
          <a:bodyPr wrap="none" rtlCol="0">
            <a:spAutoFit/>
          </a:bodyPr>
          <a:lstStyle/>
          <a:p>
            <a:r>
              <a:rPr lang="zh-CN" altLang="en-US" sz="1200" dirty="0">
                <a:solidFill>
                  <a:srgbClr val="FF0000"/>
                </a:solidFill>
              </a:rPr>
              <a:t>高</a:t>
            </a:r>
          </a:p>
        </p:txBody>
      </p:sp>
      <p:sp>
        <p:nvSpPr>
          <p:cNvPr id="25" name="文本框 24">
            <a:extLst>
              <a:ext uri="{FF2B5EF4-FFF2-40B4-BE49-F238E27FC236}">
                <a16:creationId xmlns:a16="http://schemas.microsoft.com/office/drawing/2014/main" id="{3FAD2681-FA92-42ED-AAD1-7103E4CC0355}"/>
              </a:ext>
            </a:extLst>
          </p:cNvPr>
          <p:cNvSpPr txBox="1"/>
          <p:nvPr/>
        </p:nvSpPr>
        <p:spPr>
          <a:xfrm>
            <a:off x="1371600" y="4656951"/>
            <a:ext cx="338554" cy="276999"/>
          </a:xfrm>
          <a:prstGeom prst="rect">
            <a:avLst/>
          </a:prstGeom>
          <a:noFill/>
        </p:spPr>
        <p:txBody>
          <a:bodyPr wrap="none" rtlCol="0">
            <a:spAutoFit/>
          </a:bodyPr>
          <a:lstStyle/>
          <a:p>
            <a:r>
              <a:rPr lang="zh-CN" altLang="en-US" sz="1200" dirty="0">
                <a:solidFill>
                  <a:srgbClr val="FF0000"/>
                </a:solidFill>
              </a:rPr>
              <a:t>低</a:t>
            </a:r>
          </a:p>
        </p:txBody>
      </p:sp>
      <p:sp>
        <p:nvSpPr>
          <p:cNvPr id="26" name="文本框 25">
            <a:extLst>
              <a:ext uri="{FF2B5EF4-FFF2-40B4-BE49-F238E27FC236}">
                <a16:creationId xmlns:a16="http://schemas.microsoft.com/office/drawing/2014/main" id="{8C3335BF-3A20-4826-9DD5-6721014CA190}"/>
              </a:ext>
            </a:extLst>
          </p:cNvPr>
          <p:cNvSpPr txBox="1"/>
          <p:nvPr/>
        </p:nvSpPr>
        <p:spPr>
          <a:xfrm>
            <a:off x="3920891" y="4907942"/>
            <a:ext cx="1261884" cy="276999"/>
          </a:xfrm>
          <a:prstGeom prst="rect">
            <a:avLst/>
          </a:prstGeom>
          <a:noFill/>
        </p:spPr>
        <p:txBody>
          <a:bodyPr wrap="none" rtlCol="0">
            <a:spAutoFit/>
          </a:bodyPr>
          <a:lstStyle/>
          <a:p>
            <a:r>
              <a:rPr lang="zh-CN" altLang="en-US" sz="1200" dirty="0">
                <a:solidFill>
                  <a:srgbClr val="FF0000"/>
                </a:solidFill>
              </a:rPr>
              <a:t>死锁发生可能性</a:t>
            </a:r>
          </a:p>
        </p:txBody>
      </p:sp>
      <p:sp>
        <p:nvSpPr>
          <p:cNvPr id="27" name="文本框 26">
            <a:extLst>
              <a:ext uri="{FF2B5EF4-FFF2-40B4-BE49-F238E27FC236}">
                <a16:creationId xmlns:a16="http://schemas.microsoft.com/office/drawing/2014/main" id="{4308CAC0-DDC4-4C6C-B949-4FE95F521B17}"/>
              </a:ext>
            </a:extLst>
          </p:cNvPr>
          <p:cNvSpPr txBox="1"/>
          <p:nvPr/>
        </p:nvSpPr>
        <p:spPr>
          <a:xfrm>
            <a:off x="1371600" y="4907942"/>
            <a:ext cx="338554" cy="276999"/>
          </a:xfrm>
          <a:prstGeom prst="rect">
            <a:avLst/>
          </a:prstGeom>
          <a:noFill/>
        </p:spPr>
        <p:txBody>
          <a:bodyPr wrap="none" rtlCol="0">
            <a:spAutoFit/>
          </a:bodyPr>
          <a:lstStyle/>
          <a:p>
            <a:r>
              <a:rPr lang="zh-CN" altLang="en-US" sz="1200" dirty="0">
                <a:solidFill>
                  <a:srgbClr val="FF0000"/>
                </a:solidFill>
              </a:rPr>
              <a:t>低</a:t>
            </a:r>
          </a:p>
        </p:txBody>
      </p:sp>
      <p:sp>
        <p:nvSpPr>
          <p:cNvPr id="28" name="文本框 27">
            <a:extLst>
              <a:ext uri="{FF2B5EF4-FFF2-40B4-BE49-F238E27FC236}">
                <a16:creationId xmlns:a16="http://schemas.microsoft.com/office/drawing/2014/main" id="{95E6CD87-72AC-425A-8592-417AA47F1460}"/>
              </a:ext>
            </a:extLst>
          </p:cNvPr>
          <p:cNvSpPr txBox="1"/>
          <p:nvPr/>
        </p:nvSpPr>
        <p:spPr>
          <a:xfrm>
            <a:off x="7538568" y="4907942"/>
            <a:ext cx="338554" cy="276999"/>
          </a:xfrm>
          <a:prstGeom prst="rect">
            <a:avLst/>
          </a:prstGeom>
          <a:noFill/>
        </p:spPr>
        <p:txBody>
          <a:bodyPr wrap="none" rtlCol="0">
            <a:spAutoFit/>
          </a:bodyPr>
          <a:lstStyle/>
          <a:p>
            <a:r>
              <a:rPr lang="zh-CN" altLang="en-US" sz="1200" dirty="0">
                <a:solidFill>
                  <a:srgbClr val="FF0000"/>
                </a:solidFill>
              </a:rPr>
              <a:t>高</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22" name="矩形 21"/>
          <p:cNvSpPr/>
          <p:nvPr/>
        </p:nvSpPr>
        <p:spPr>
          <a:xfrm>
            <a:off x="1272352" y="1107179"/>
            <a:ext cx="3375110" cy="368300"/>
          </a:xfrm>
          <a:prstGeom prst="rect">
            <a:avLst/>
          </a:prstGeom>
        </p:spPr>
        <p:txBody>
          <a:bodyPr wrap="square">
            <a:spAutoFit/>
          </a:bodyPr>
          <a:lstStyle/>
          <a:p>
            <a:r>
              <a:rPr lang="en-US" altLang="zh-CN" sz="1800" dirty="0">
                <a:latin typeface="+mj-ea"/>
                <a:ea typeface="+mj-ea"/>
              </a:rPr>
              <a:t>3.1 </a:t>
            </a:r>
            <a:r>
              <a:rPr lang="zh-CN" altLang="en-US" sz="1800" dirty="0">
                <a:latin typeface="+mj-ea"/>
                <a:ea typeface="+mj-ea"/>
              </a:rPr>
              <a:t>处理机调度概述</a:t>
            </a:r>
          </a:p>
        </p:txBody>
      </p:sp>
      <p:sp>
        <p:nvSpPr>
          <p:cNvPr id="23" name="矩形 22"/>
          <p:cNvSpPr/>
          <p:nvPr/>
        </p:nvSpPr>
        <p:spPr>
          <a:xfrm>
            <a:off x="1272352" y="1585810"/>
            <a:ext cx="2761613" cy="368300"/>
          </a:xfrm>
          <a:prstGeom prst="rect">
            <a:avLst/>
          </a:prstGeom>
        </p:spPr>
        <p:txBody>
          <a:bodyPr wrap="square">
            <a:spAutoFit/>
          </a:bodyPr>
          <a:lstStyle/>
          <a:p>
            <a:r>
              <a:rPr lang="en-US" altLang="zh-CN" sz="1800" dirty="0">
                <a:latin typeface="+mj-ea"/>
              </a:rPr>
              <a:t>3.2 </a:t>
            </a:r>
            <a:r>
              <a:rPr lang="zh-CN" altLang="en-US" sz="1800" dirty="0">
                <a:latin typeface="+mj-ea"/>
              </a:rPr>
              <a:t>调度算法</a:t>
            </a:r>
            <a:endParaRPr lang="en-US" altLang="zh-CN" sz="1800" dirty="0">
              <a:latin typeface="+mj-ea"/>
            </a:endParaRPr>
          </a:p>
        </p:txBody>
      </p:sp>
      <p:sp>
        <p:nvSpPr>
          <p:cNvPr id="24" name="矩形 23"/>
          <p:cNvSpPr/>
          <p:nvPr/>
        </p:nvSpPr>
        <p:spPr>
          <a:xfrm>
            <a:off x="1272351" y="2050153"/>
            <a:ext cx="2616725" cy="368300"/>
          </a:xfrm>
          <a:prstGeom prst="rect">
            <a:avLst/>
          </a:prstGeom>
        </p:spPr>
        <p:txBody>
          <a:bodyPr wrap="square">
            <a:spAutoFit/>
          </a:bodyPr>
          <a:lstStyle/>
          <a:p>
            <a:r>
              <a:rPr lang="en-US" altLang="zh-CN" sz="1800" dirty="0">
                <a:latin typeface="+mj-ea"/>
              </a:rPr>
              <a:t>3.3 </a:t>
            </a:r>
            <a:r>
              <a:rPr lang="zh-CN" altLang="en-US" sz="1800" dirty="0">
                <a:latin typeface="+mj-ea"/>
              </a:rPr>
              <a:t>实时调度</a:t>
            </a:r>
            <a:endParaRPr lang="en-US" altLang="zh-CN" sz="1800" dirty="0">
              <a:latin typeface="+mj-ea"/>
            </a:endParaRPr>
          </a:p>
        </p:txBody>
      </p:sp>
      <p:sp>
        <p:nvSpPr>
          <p:cNvPr id="25" name="矩形 24"/>
          <p:cNvSpPr/>
          <p:nvPr/>
        </p:nvSpPr>
        <p:spPr>
          <a:xfrm>
            <a:off x="1272351" y="2514497"/>
            <a:ext cx="2616725" cy="368300"/>
          </a:xfrm>
          <a:prstGeom prst="rect">
            <a:avLst/>
          </a:prstGeom>
        </p:spPr>
        <p:txBody>
          <a:bodyPr wrap="square">
            <a:spAutoFit/>
          </a:bodyPr>
          <a:lstStyle/>
          <a:p>
            <a:r>
              <a:rPr lang="en-US" altLang="zh-CN" sz="1800" dirty="0">
                <a:latin typeface="+mj-ea"/>
              </a:rPr>
              <a:t>3.4 Linux</a:t>
            </a:r>
            <a:r>
              <a:rPr lang="zh-CN" altLang="en-US" sz="1800" dirty="0">
                <a:latin typeface="+mj-ea"/>
              </a:rPr>
              <a:t>进程调度</a:t>
            </a:r>
            <a:endParaRPr lang="en-US" altLang="zh-CN" sz="1800" dirty="0">
              <a:latin typeface="+mj-ea"/>
            </a:endParaRPr>
          </a:p>
        </p:txBody>
      </p:sp>
      <p:sp>
        <p:nvSpPr>
          <p:cNvPr id="27" name="矩形 26"/>
          <p:cNvSpPr/>
          <p:nvPr/>
        </p:nvSpPr>
        <p:spPr>
          <a:xfrm>
            <a:off x="1272352" y="2978841"/>
            <a:ext cx="4109079" cy="368300"/>
          </a:xfrm>
          <a:prstGeom prst="rect">
            <a:avLst/>
          </a:prstGeom>
        </p:spPr>
        <p:txBody>
          <a:bodyPr wrap="square">
            <a:spAutoFit/>
          </a:bodyPr>
          <a:lstStyle/>
          <a:p>
            <a:r>
              <a:rPr lang="en-US" altLang="zh-CN" sz="1800" dirty="0">
                <a:latin typeface="+mj-ea"/>
              </a:rPr>
              <a:t>3.5 </a:t>
            </a:r>
            <a:r>
              <a:rPr lang="zh-CN" altLang="en-US" sz="1800" dirty="0">
                <a:latin typeface="+mj-ea"/>
              </a:rPr>
              <a:t>死锁概述</a:t>
            </a:r>
          </a:p>
        </p:txBody>
      </p:sp>
      <p:sp>
        <p:nvSpPr>
          <p:cNvPr id="28" name="矩形 27"/>
          <p:cNvSpPr/>
          <p:nvPr/>
        </p:nvSpPr>
        <p:spPr>
          <a:xfrm>
            <a:off x="1272351" y="3443185"/>
            <a:ext cx="2761613" cy="368300"/>
          </a:xfrm>
          <a:prstGeom prst="rect">
            <a:avLst/>
          </a:prstGeom>
        </p:spPr>
        <p:txBody>
          <a:bodyPr wrap="square">
            <a:spAutoFit/>
          </a:bodyPr>
          <a:lstStyle/>
          <a:p>
            <a:r>
              <a:rPr lang="en-US" altLang="zh-CN" sz="1800" b="1" dirty="0">
                <a:solidFill>
                  <a:srgbClr val="0000FF"/>
                </a:solidFill>
                <a:latin typeface="+mj-ea"/>
              </a:rPr>
              <a:t>3.6 </a:t>
            </a:r>
            <a:r>
              <a:rPr lang="zh-CN" altLang="en-US" sz="1800" b="1" dirty="0">
                <a:solidFill>
                  <a:srgbClr val="0000FF"/>
                </a:solidFill>
                <a:latin typeface="+mj-ea"/>
              </a:rPr>
              <a:t>预防死锁</a:t>
            </a:r>
          </a:p>
        </p:txBody>
      </p:sp>
      <p:sp>
        <p:nvSpPr>
          <p:cNvPr id="29" name="矩形 28"/>
          <p:cNvSpPr/>
          <p:nvPr/>
        </p:nvSpPr>
        <p:spPr>
          <a:xfrm>
            <a:off x="1272352" y="3907529"/>
            <a:ext cx="2149650" cy="368300"/>
          </a:xfrm>
          <a:prstGeom prst="rect">
            <a:avLst/>
          </a:prstGeom>
        </p:spPr>
        <p:txBody>
          <a:bodyPr wrap="square">
            <a:spAutoFit/>
          </a:bodyPr>
          <a:lstStyle/>
          <a:p>
            <a:r>
              <a:rPr lang="en-US" altLang="zh-CN" sz="1800" dirty="0">
                <a:latin typeface="+mj-ea"/>
              </a:rPr>
              <a:t>3.7 </a:t>
            </a:r>
            <a:r>
              <a:rPr lang="zh-CN" altLang="en-US" sz="1800" dirty="0">
                <a:latin typeface="+mj-ea"/>
              </a:rPr>
              <a:t>避免死锁</a:t>
            </a:r>
          </a:p>
        </p:txBody>
      </p:sp>
      <p:sp>
        <p:nvSpPr>
          <p:cNvPr id="3" name="矩形 2"/>
          <p:cNvSpPr/>
          <p:nvPr/>
        </p:nvSpPr>
        <p:spPr>
          <a:xfrm>
            <a:off x="4849495" y="1790065"/>
            <a:ext cx="4161790" cy="506730"/>
          </a:xfrm>
          <a:prstGeom prst="rect">
            <a:avLst/>
          </a:prstGeom>
        </p:spPr>
        <p:txBody>
          <a:bodyPr wrap="square">
            <a:spAutoFit/>
          </a:bodyPr>
          <a:lstStyle/>
          <a:p>
            <a:r>
              <a:rPr lang="zh-CN" altLang="en-US" sz="2700" dirty="0">
                <a:solidFill>
                  <a:srgbClr val="000000"/>
                </a:solidFill>
              </a:rPr>
              <a:t>第</a:t>
            </a:r>
            <a:r>
              <a:rPr lang="en-US" altLang="zh-CN" sz="2700" dirty="0">
                <a:solidFill>
                  <a:srgbClr val="000000"/>
                </a:solidFill>
              </a:rPr>
              <a:t>3</a:t>
            </a:r>
            <a:r>
              <a:rPr lang="zh-CN" altLang="en-US" sz="2700" dirty="0">
                <a:solidFill>
                  <a:srgbClr val="000000"/>
                </a:solidFill>
              </a:rPr>
              <a:t>章 处理机调度与死锁</a:t>
            </a:r>
            <a:endParaRPr lang="zh-CN" altLang="en-US" sz="2700" dirty="0"/>
          </a:p>
        </p:txBody>
      </p:sp>
      <p:cxnSp>
        <p:nvCxnSpPr>
          <p:cNvPr id="5" name="直接连接符 4"/>
          <p:cNvCxnSpPr/>
          <p:nvPr/>
        </p:nvCxnSpPr>
        <p:spPr>
          <a:xfrm>
            <a:off x="4980373" y="2392853"/>
            <a:ext cx="367996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07942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1827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00987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373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4329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21577"/>
            <a:ext cx="395288" cy="395288"/>
          </a:xfrm>
          <a:prstGeom prst="rect">
            <a:avLst/>
          </a:prstGeom>
          <a:ln>
            <a:noFill/>
          </a:ln>
          <a:effectLst>
            <a:softEdge rad="0"/>
          </a:effectLst>
        </p:spPr>
      </p:pic>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72115"/>
            <a:ext cx="395288" cy="395288"/>
          </a:xfrm>
          <a:prstGeom prst="rect">
            <a:avLst/>
          </a:prstGeom>
          <a:ln>
            <a:noFill/>
          </a:ln>
          <a:effectLst>
            <a:softEdge rad="0"/>
          </a:effectLst>
        </p:spPr>
      </p:pic>
      <p:sp>
        <p:nvSpPr>
          <p:cNvPr id="33" name="矩形 32"/>
          <p:cNvSpPr/>
          <p:nvPr/>
        </p:nvSpPr>
        <p:spPr>
          <a:xfrm>
            <a:off x="1272351" y="4397435"/>
            <a:ext cx="3164355" cy="368300"/>
          </a:xfrm>
          <a:prstGeom prst="rect">
            <a:avLst/>
          </a:prstGeom>
        </p:spPr>
        <p:txBody>
          <a:bodyPr wrap="square">
            <a:spAutoFit/>
          </a:bodyPr>
          <a:lstStyle/>
          <a:p>
            <a:r>
              <a:rPr lang="en-US" altLang="zh-CN" sz="1800" dirty="0">
                <a:latin typeface="+mj-ea"/>
              </a:rPr>
              <a:t>3.8 </a:t>
            </a:r>
            <a:r>
              <a:rPr lang="zh-CN" altLang="en-US" sz="1800" dirty="0">
                <a:latin typeface="+mj-ea"/>
              </a:rPr>
              <a:t>死锁的检测与解除</a:t>
            </a: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3" y="4362021"/>
            <a:ext cx="395288" cy="395288"/>
          </a:xfrm>
          <a:prstGeom prst="rect">
            <a:avLst/>
          </a:prstGeom>
          <a:ln>
            <a:noFill/>
          </a:ln>
          <a:effectLst>
            <a:softEdge rad="0"/>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预防死锁</a:t>
            </a:r>
          </a:p>
        </p:txBody>
      </p:sp>
      <p:sp>
        <p:nvSpPr>
          <p:cNvPr id="29" name="矩形 28"/>
          <p:cNvSpPr/>
          <p:nvPr/>
        </p:nvSpPr>
        <p:spPr>
          <a:xfrm>
            <a:off x="1905159" y="57055"/>
            <a:ext cx="7951492" cy="513428"/>
          </a:xfrm>
          <a:prstGeom prst="rect">
            <a:avLst/>
          </a:prstGeom>
        </p:spPr>
        <p:txBody>
          <a:bodyPr wrap="square">
            <a:noAutofit/>
          </a:bodyPr>
          <a:lstStyle/>
          <a:p>
            <a:pPr indent="457200">
              <a:lnSpc>
                <a:spcPct val="132000"/>
              </a:lnSpc>
              <a:spcBef>
                <a:spcPts val="600"/>
              </a:spcBef>
              <a:spcAft>
                <a:spcPts val="600"/>
              </a:spcAft>
            </a:pPr>
            <a:r>
              <a:rPr lang="zh-CN" altLang="en-US" sz="1950" dirty="0">
                <a:gradFill>
                  <a:gsLst>
                    <a:gs pos="0">
                      <a:srgbClr val="007BD3"/>
                    </a:gs>
                    <a:gs pos="100000">
                      <a:srgbClr val="034373"/>
                    </a:gs>
                  </a:gsLst>
                  <a:lin scaled="0"/>
                </a:gradFill>
                <a:latin typeface="+mn-ea"/>
              </a:rPr>
              <a:t>破坏死锁的四个必要条件中的一个或几个</a:t>
            </a:r>
          </a:p>
        </p:txBody>
      </p:sp>
      <p:sp>
        <p:nvSpPr>
          <p:cNvPr id="36" name="íšḻíḑê"/>
          <p:cNvSpPr/>
          <p:nvPr/>
        </p:nvSpPr>
        <p:spPr>
          <a:xfrm>
            <a:off x="865067" y="870573"/>
            <a:ext cx="7343819" cy="304310"/>
          </a:xfrm>
          <a:prstGeom prst="rect">
            <a:avLst/>
          </a:prstGeom>
          <a:noFill/>
          <a:ln>
            <a:noFill/>
          </a:ln>
        </p:spPr>
        <p:txBody>
          <a:bodyPr wrap="square" lIns="68580" tIns="34290" rIns="68580" bIns="34290" anchor="ctr" anchorCtr="0">
            <a:noAutofit/>
          </a:bodyPr>
          <a:lstStyle/>
          <a:p>
            <a:r>
              <a:rPr lang="zh-CN" altLang="en-US" sz="1950" dirty="0">
                <a:solidFill>
                  <a:srgbClr val="FF0000"/>
                </a:solidFill>
              </a:rPr>
              <a:t>互斥：</a:t>
            </a:r>
            <a:r>
              <a:rPr lang="zh-CN" altLang="en-US" sz="1950" dirty="0"/>
              <a:t>只有对必须互斥使用的资源的争抢才会导致死锁。</a:t>
            </a:r>
          </a:p>
        </p:txBody>
      </p:sp>
      <p:sp>
        <p:nvSpPr>
          <p:cNvPr id="38" name="îSļiḓè"/>
          <p:cNvSpPr/>
          <p:nvPr/>
        </p:nvSpPr>
        <p:spPr>
          <a:xfrm>
            <a:off x="352441" y="771959"/>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40" name="îṡḷíďe"/>
          <p:cNvSpPr/>
          <p:nvPr/>
        </p:nvSpPr>
        <p:spPr>
          <a:xfrm>
            <a:off x="495132" y="919063"/>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2" name="文本框 1"/>
          <p:cNvSpPr txBox="1"/>
          <p:nvPr/>
        </p:nvSpPr>
        <p:spPr>
          <a:xfrm>
            <a:off x="609600" y="1226820"/>
            <a:ext cx="8062595" cy="829945"/>
          </a:xfrm>
          <a:prstGeom prst="rect">
            <a:avLst/>
          </a:prstGeom>
          <a:noFill/>
        </p:spPr>
        <p:txBody>
          <a:bodyPr wrap="square" rtlCol="0" anchor="t">
            <a:spAutoFit/>
          </a:bodyPr>
          <a:lstStyle/>
          <a:p>
            <a:r>
              <a:rPr lang="zh-CN" altLang="en-US" sz="1600">
                <a:solidFill>
                  <a:srgbClr val="FF0000"/>
                </a:solidFill>
              </a:rPr>
              <a:t>设想</a:t>
            </a:r>
            <a:r>
              <a:rPr lang="zh-CN" altLang="en-US" sz="1600"/>
              <a:t>：如果把只能互斥使用的资源改造成允许共享使用，则系统不会进入死锁状态。</a:t>
            </a:r>
          </a:p>
          <a:p>
            <a:r>
              <a:rPr lang="zh-CN" altLang="en-US" sz="1600"/>
              <a:t>例如;SPOOLing技术。操作系统可以采用SPOOLing技术把独占设备在逻辑上改造成共享设备。</a:t>
            </a:r>
          </a:p>
        </p:txBody>
      </p:sp>
      <p:pic>
        <p:nvPicPr>
          <p:cNvPr id="3" name="图片 2"/>
          <p:cNvPicPr>
            <a:picLocks noChangeAspect="1"/>
          </p:cNvPicPr>
          <p:nvPr/>
        </p:nvPicPr>
        <p:blipFill>
          <a:blip r:embed="rId2"/>
          <a:stretch>
            <a:fillRect/>
          </a:stretch>
        </p:blipFill>
        <p:spPr>
          <a:xfrm>
            <a:off x="457200" y="2114550"/>
            <a:ext cx="3547110" cy="2304415"/>
          </a:xfrm>
          <a:prstGeom prst="rect">
            <a:avLst/>
          </a:prstGeom>
        </p:spPr>
      </p:pic>
      <p:pic>
        <p:nvPicPr>
          <p:cNvPr id="4" name="图片 3"/>
          <p:cNvPicPr>
            <a:picLocks noChangeAspect="1"/>
          </p:cNvPicPr>
          <p:nvPr/>
        </p:nvPicPr>
        <p:blipFill>
          <a:blip r:embed="rId3"/>
          <a:stretch>
            <a:fillRect/>
          </a:stretch>
        </p:blipFill>
        <p:spPr>
          <a:xfrm>
            <a:off x="4267200" y="2056765"/>
            <a:ext cx="3893820" cy="2342515"/>
          </a:xfrm>
          <a:prstGeom prst="rect">
            <a:avLst/>
          </a:prstGeom>
        </p:spPr>
      </p:pic>
      <p:sp>
        <p:nvSpPr>
          <p:cNvPr id="5" name="文本框 4"/>
          <p:cNvSpPr txBox="1"/>
          <p:nvPr/>
        </p:nvSpPr>
        <p:spPr>
          <a:xfrm>
            <a:off x="432816" y="4509316"/>
            <a:ext cx="7831455" cy="584775"/>
          </a:xfrm>
          <a:prstGeom prst="rect">
            <a:avLst/>
          </a:prstGeom>
          <a:noFill/>
        </p:spPr>
        <p:txBody>
          <a:bodyPr wrap="square" rtlCol="0" anchor="t">
            <a:spAutoFit/>
          </a:bodyPr>
          <a:lstStyle/>
          <a:p>
            <a:r>
              <a:rPr lang="zh-CN" altLang="en-US" sz="1600" dirty="0"/>
              <a:t>并不是所有的资源都可以改造成共享使用资源。</a:t>
            </a:r>
            <a:endParaRPr lang="en-US" altLang="zh-CN" sz="1600" dirty="0"/>
          </a:p>
          <a:p>
            <a:r>
              <a:rPr lang="zh-CN" altLang="en-US" sz="1600" dirty="0"/>
              <a:t>互斥条件是必须具备的条件，因此很多时候都无法破坏互斥条件，反而要加强</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预防死锁</a:t>
            </a:r>
          </a:p>
        </p:txBody>
      </p:sp>
      <p:sp>
        <p:nvSpPr>
          <p:cNvPr id="31" name="íšḻîḋè"/>
          <p:cNvSpPr/>
          <p:nvPr/>
        </p:nvSpPr>
        <p:spPr>
          <a:xfrm>
            <a:off x="152400" y="1962150"/>
            <a:ext cx="8839200" cy="2742891"/>
          </a:xfrm>
          <a:prstGeom prst="rect">
            <a:avLst/>
          </a:prstGeom>
          <a:noFill/>
          <a:ln>
            <a:noFill/>
          </a:ln>
        </p:spPr>
        <p:txBody>
          <a:bodyPr wrap="square" lIns="68580" tIns="34290" rIns="68580" bIns="34290" anchor="t" anchorCtr="0">
            <a:noAutofit/>
          </a:bodyPr>
          <a:lstStyle/>
          <a:p>
            <a:pPr>
              <a:lnSpc>
                <a:spcPct val="120000"/>
              </a:lnSpc>
              <a:spcBef>
                <a:spcPts val="600"/>
              </a:spcBef>
              <a:buClr>
                <a:srgbClr val="FF0000"/>
              </a:buClr>
            </a:pPr>
            <a:r>
              <a:rPr lang="zh-CN" altLang="en-US" dirty="0">
                <a:solidFill>
                  <a:srgbClr val="FF0000"/>
                </a:solidFill>
              </a:rPr>
              <a:t>第一种协议：</a:t>
            </a:r>
            <a:r>
              <a:rPr lang="zh-CN" altLang="en-US" dirty="0"/>
              <a:t>进程在运行前一次申请完它所需要的全部资源</a:t>
            </a:r>
            <a:r>
              <a:rPr lang="en-US" altLang="zh-CN" dirty="0"/>
              <a:t>——</a:t>
            </a:r>
            <a:r>
              <a:rPr lang="zh-CN" altLang="en-US" dirty="0">
                <a:solidFill>
                  <a:srgbClr val="FF0000"/>
                </a:solidFill>
              </a:rPr>
              <a:t>破坏“请求”条件</a:t>
            </a:r>
            <a:endParaRPr lang="en-US" altLang="zh-CN" dirty="0">
              <a:solidFill>
                <a:srgbClr val="FF0000"/>
              </a:solidFill>
            </a:endParaRPr>
          </a:p>
          <a:p>
            <a:pPr>
              <a:lnSpc>
                <a:spcPct val="120000"/>
              </a:lnSpc>
              <a:spcBef>
                <a:spcPts val="600"/>
              </a:spcBef>
              <a:buClr>
                <a:srgbClr val="FF0000"/>
              </a:buClr>
            </a:pPr>
            <a:r>
              <a:rPr lang="zh-CN" altLang="en-US" dirty="0"/>
              <a:t>       优点：简单、易行、安全；</a:t>
            </a:r>
            <a:endParaRPr lang="en-US" altLang="zh-CN" dirty="0"/>
          </a:p>
          <a:p>
            <a:pPr>
              <a:lnSpc>
                <a:spcPct val="120000"/>
              </a:lnSpc>
              <a:spcBef>
                <a:spcPts val="600"/>
              </a:spcBef>
              <a:buClr>
                <a:srgbClr val="FF0000"/>
              </a:buClr>
            </a:pPr>
            <a:r>
              <a:rPr lang="zh-CN" altLang="en-US" dirty="0"/>
              <a:t>       缺点：</a:t>
            </a:r>
            <a:r>
              <a:rPr lang="en-US" altLang="zh-CN" dirty="0"/>
              <a:t>1.</a:t>
            </a:r>
            <a:r>
              <a:rPr lang="zh-CN" altLang="en-US" dirty="0"/>
              <a:t>资源严重浪费；</a:t>
            </a:r>
            <a:r>
              <a:rPr lang="en-US" altLang="zh-CN" dirty="0"/>
              <a:t>2.</a:t>
            </a:r>
            <a:r>
              <a:rPr lang="zh-CN" altLang="en-US" dirty="0"/>
              <a:t>进程会饥饿</a:t>
            </a:r>
            <a:endParaRPr lang="en-US" altLang="zh-CN" dirty="0"/>
          </a:p>
          <a:p>
            <a:pPr>
              <a:lnSpc>
                <a:spcPct val="120000"/>
              </a:lnSpc>
              <a:spcBef>
                <a:spcPts val="600"/>
              </a:spcBef>
              <a:buClr>
                <a:srgbClr val="FF0000"/>
              </a:buClr>
            </a:pPr>
            <a:r>
              <a:rPr lang="en-US" altLang="zh-CN" dirty="0"/>
              <a:t>       </a:t>
            </a:r>
            <a:r>
              <a:rPr lang="zh-CN" altLang="en-US" dirty="0"/>
              <a:t>例如：打印机仅在最后才需要</a:t>
            </a:r>
            <a:endParaRPr lang="en-US" altLang="zh-CN" dirty="0"/>
          </a:p>
          <a:p>
            <a:pPr>
              <a:lnSpc>
                <a:spcPct val="120000"/>
              </a:lnSpc>
              <a:spcBef>
                <a:spcPts val="600"/>
              </a:spcBef>
              <a:buClr>
                <a:srgbClr val="FF0000"/>
              </a:buClr>
            </a:pPr>
            <a:r>
              <a:rPr lang="zh-CN" altLang="en-US" dirty="0">
                <a:solidFill>
                  <a:srgbClr val="FF0000"/>
                </a:solidFill>
              </a:rPr>
              <a:t>第二种协议：</a:t>
            </a:r>
            <a:r>
              <a:rPr lang="zh-CN" altLang="en-US" dirty="0"/>
              <a:t>进程初期获得少量资源启动，运行过程种逐步释放，再请求所需资源</a:t>
            </a:r>
          </a:p>
          <a:p>
            <a:pPr>
              <a:lnSpc>
                <a:spcPct val="120000"/>
              </a:lnSpc>
              <a:spcBef>
                <a:spcPts val="600"/>
              </a:spcBef>
              <a:buClr>
                <a:srgbClr val="FF0000"/>
              </a:buClr>
            </a:pPr>
            <a:r>
              <a:rPr lang="zh-CN" altLang="en-US" dirty="0">
                <a:solidFill>
                  <a:srgbClr val="FF0000"/>
                </a:solidFill>
              </a:rPr>
              <a:t>       优点</a:t>
            </a:r>
            <a:r>
              <a:rPr lang="zh-CN" altLang="en-US" dirty="0"/>
              <a:t>：提高设备利用率，能更快完成任务；减少进程饥饿现象</a:t>
            </a:r>
          </a:p>
        </p:txBody>
      </p:sp>
      <p:sp>
        <p:nvSpPr>
          <p:cNvPr id="32" name="i$lîďê"/>
          <p:cNvSpPr/>
          <p:nvPr/>
        </p:nvSpPr>
        <p:spPr>
          <a:xfrm>
            <a:off x="1371797" y="895350"/>
            <a:ext cx="7343818" cy="414020"/>
          </a:xfrm>
          <a:prstGeom prst="rect">
            <a:avLst/>
          </a:prstGeom>
          <a:noFill/>
          <a:ln>
            <a:noFill/>
          </a:ln>
        </p:spPr>
        <p:txBody>
          <a:bodyPr wrap="square" lIns="68580" tIns="34290" rIns="68580" bIns="34290" anchor="ctr" anchorCtr="0">
            <a:noAutofit/>
          </a:bodyPr>
          <a:lstStyle/>
          <a:p>
            <a:r>
              <a:rPr lang="zh-CN" altLang="en-US" sz="1950" dirty="0">
                <a:solidFill>
                  <a:srgbClr val="FF0000"/>
                </a:solidFill>
              </a:rPr>
              <a:t>请求和保持：</a:t>
            </a:r>
            <a:r>
              <a:rPr lang="zh-CN" altLang="en-US" sz="1950" dirty="0"/>
              <a:t>进程已经保持了至少一个资源，但又提出了新的资源请求，而该资源又被其他进程占有，此时请求进程被阻塞，但又对自己已有的资源保持不放。</a:t>
            </a:r>
          </a:p>
        </p:txBody>
      </p:sp>
      <p:sp>
        <p:nvSpPr>
          <p:cNvPr id="39" name="îşļiḓè"/>
          <p:cNvSpPr/>
          <p:nvPr/>
        </p:nvSpPr>
        <p:spPr>
          <a:xfrm>
            <a:off x="885841" y="781412"/>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42" name="íSlíḋe"/>
          <p:cNvSpPr/>
          <p:nvPr/>
        </p:nvSpPr>
        <p:spPr>
          <a:xfrm>
            <a:off x="1028531" y="947925"/>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预防死锁</a:t>
            </a:r>
            <a:endParaRPr lang="en-US" altLang="zh-CN" sz="2100" b="1" dirty="0">
              <a:solidFill>
                <a:srgbClr val="7F7F7F"/>
              </a:solidFill>
            </a:endParaRPr>
          </a:p>
        </p:txBody>
      </p:sp>
      <p:sp>
        <p:nvSpPr>
          <p:cNvPr id="36" name="íšḻíḑê"/>
          <p:cNvSpPr/>
          <p:nvPr/>
        </p:nvSpPr>
        <p:spPr>
          <a:xfrm>
            <a:off x="1059815" y="862330"/>
            <a:ext cx="7672070" cy="304165"/>
          </a:xfrm>
          <a:prstGeom prst="rect">
            <a:avLst/>
          </a:prstGeom>
          <a:noFill/>
          <a:ln>
            <a:noFill/>
          </a:ln>
        </p:spPr>
        <p:txBody>
          <a:bodyPr wrap="square" lIns="68580" tIns="34290" rIns="68580" bIns="34290" anchor="ctr" anchorCtr="0">
            <a:noAutofit/>
          </a:bodyPr>
          <a:lstStyle/>
          <a:p>
            <a:r>
              <a:rPr lang="zh-CN" altLang="en-US" sz="1950" dirty="0">
                <a:solidFill>
                  <a:srgbClr val="FF0000"/>
                </a:solidFill>
              </a:rPr>
              <a:t>不可抢占：</a:t>
            </a:r>
            <a:r>
              <a:rPr lang="zh-CN" altLang="en-US" sz="1950" dirty="0"/>
              <a:t>进程所获得的资源在未使用完之前，不能够被其他进程强行夺走，只能主动释放。</a:t>
            </a:r>
          </a:p>
        </p:txBody>
      </p:sp>
      <p:sp>
        <p:nvSpPr>
          <p:cNvPr id="38" name="îSļiḓè"/>
          <p:cNvSpPr/>
          <p:nvPr/>
        </p:nvSpPr>
        <p:spPr>
          <a:xfrm>
            <a:off x="570683" y="687394"/>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40" name="îṡḷíďe"/>
          <p:cNvSpPr/>
          <p:nvPr/>
        </p:nvSpPr>
        <p:spPr>
          <a:xfrm>
            <a:off x="713375" y="834497"/>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2" name="文本框 1"/>
          <p:cNvSpPr txBox="1"/>
          <p:nvPr/>
        </p:nvSpPr>
        <p:spPr>
          <a:xfrm>
            <a:off x="439420" y="1428750"/>
            <a:ext cx="8183880" cy="1277273"/>
          </a:xfrm>
          <a:prstGeom prst="rect">
            <a:avLst/>
          </a:prstGeom>
          <a:noFill/>
        </p:spPr>
        <p:txBody>
          <a:bodyPr wrap="square" rtlCol="0" anchor="t">
            <a:spAutoFit/>
          </a:bodyPr>
          <a:lstStyle/>
          <a:p>
            <a:pPr marL="342900" indent="-342900" algn="l">
              <a:spcBef>
                <a:spcPts val="600"/>
              </a:spcBef>
              <a:buClr>
                <a:srgbClr val="FF0000"/>
              </a:buClr>
              <a:buSzTx/>
              <a:buFont typeface="Wingdings" panose="05000000000000000000" pitchFamily="2" charset="2"/>
              <a:buChar char="Ø"/>
            </a:pPr>
            <a:r>
              <a:rPr lang="zh-CN" altLang="en-US" sz="1800" dirty="0"/>
              <a:t>方案一：当进程请求资源得不到满足时，必须释放保持的所有资源，待以后需要时再重新申请</a:t>
            </a:r>
          </a:p>
          <a:p>
            <a:pPr marL="342900" indent="-342900" algn="l">
              <a:spcBef>
                <a:spcPts val="600"/>
              </a:spcBef>
              <a:buClr>
                <a:srgbClr val="FF0000"/>
              </a:buClr>
              <a:buSzTx/>
              <a:buFont typeface="Wingdings" panose="05000000000000000000" pitchFamily="2" charset="2"/>
              <a:buChar char="Ø"/>
            </a:pPr>
            <a:r>
              <a:rPr lang="zh-CN" altLang="en-US" sz="1800" dirty="0"/>
              <a:t>方案二：当进程需要的资源被其他进程所占有的时候，可以由操作系统协助</a:t>
            </a:r>
            <a:r>
              <a:rPr lang="zh-CN" altLang="en-US" dirty="0"/>
              <a:t>抢占</a:t>
            </a:r>
            <a:endParaRPr lang="zh-CN" altLang="en-US" sz="1800" dirty="0"/>
          </a:p>
        </p:txBody>
      </p:sp>
      <p:sp>
        <p:nvSpPr>
          <p:cNvPr id="3" name="文本框 2"/>
          <p:cNvSpPr txBox="1"/>
          <p:nvPr/>
        </p:nvSpPr>
        <p:spPr>
          <a:xfrm>
            <a:off x="73660" y="2736191"/>
            <a:ext cx="8915400" cy="1974708"/>
          </a:xfrm>
          <a:prstGeom prst="rect">
            <a:avLst/>
          </a:prstGeom>
          <a:noFill/>
        </p:spPr>
        <p:txBody>
          <a:bodyPr wrap="square" rtlCol="0" anchor="t">
            <a:spAutoFit/>
          </a:bodyPr>
          <a:lstStyle/>
          <a:p>
            <a:pPr>
              <a:lnSpc>
                <a:spcPts val="3000"/>
              </a:lnSpc>
            </a:pPr>
            <a:r>
              <a:rPr lang="zh-CN" altLang="en-US" sz="1800" dirty="0">
                <a:solidFill>
                  <a:srgbClr val="FF0000"/>
                </a:solidFill>
              </a:rPr>
              <a:t>缺点：</a:t>
            </a:r>
          </a:p>
          <a:p>
            <a:pPr>
              <a:lnSpc>
                <a:spcPts val="3000"/>
              </a:lnSpc>
            </a:pPr>
            <a:r>
              <a:rPr lang="en-US" altLang="zh-CN" sz="1800" dirty="0"/>
              <a:t>1</a:t>
            </a:r>
            <a:r>
              <a:rPr lang="zh-CN" altLang="en-US" sz="1800" dirty="0"/>
              <a:t>.释放已获得的资源可能造成前一阶段工作的失效，</a:t>
            </a:r>
            <a:r>
              <a:rPr lang="zh-CN" altLang="en-US" sz="1800" dirty="0">
                <a:solidFill>
                  <a:srgbClr val="FF0000"/>
                </a:solidFill>
              </a:rPr>
              <a:t>实现复杂、代价大</a:t>
            </a:r>
          </a:p>
          <a:p>
            <a:pPr>
              <a:lnSpc>
                <a:spcPts val="3000"/>
              </a:lnSpc>
            </a:pPr>
            <a:r>
              <a:rPr lang="en-US" altLang="zh-CN" sz="1800" dirty="0"/>
              <a:t>2</a:t>
            </a:r>
            <a:r>
              <a:rPr lang="zh-CN" altLang="en-US" sz="1800" dirty="0"/>
              <a:t>.反复地申请和释放资源会增加进程</a:t>
            </a:r>
            <a:r>
              <a:rPr lang="zh-CN" altLang="en-US" sz="1800" dirty="0">
                <a:solidFill>
                  <a:srgbClr val="FF0000"/>
                </a:solidFill>
              </a:rPr>
              <a:t>周转时间</a:t>
            </a:r>
            <a:r>
              <a:rPr lang="zh-CN" altLang="en-US" sz="1800" dirty="0"/>
              <a:t>；增加</a:t>
            </a:r>
            <a:r>
              <a:rPr lang="zh-CN" altLang="en-US" sz="1800" dirty="0">
                <a:solidFill>
                  <a:srgbClr val="FF0000"/>
                </a:solidFill>
              </a:rPr>
              <a:t>系统开销</a:t>
            </a:r>
            <a:r>
              <a:rPr lang="zh-CN" altLang="en-US" dirty="0"/>
              <a:t>；</a:t>
            </a:r>
            <a:r>
              <a:rPr lang="zh-CN" altLang="en-US" sz="1800" dirty="0"/>
              <a:t>降低系统</a:t>
            </a:r>
            <a:r>
              <a:rPr lang="zh-CN" altLang="en-US" sz="1800" dirty="0">
                <a:solidFill>
                  <a:srgbClr val="FF0000"/>
                </a:solidFill>
              </a:rPr>
              <a:t>吞吐量</a:t>
            </a:r>
          </a:p>
          <a:p>
            <a:pPr>
              <a:lnSpc>
                <a:spcPts val="3000"/>
              </a:lnSpc>
            </a:pPr>
            <a:r>
              <a:rPr lang="en-US" altLang="zh-CN" sz="1800" dirty="0"/>
              <a:t>3</a:t>
            </a:r>
            <a:r>
              <a:rPr lang="zh-CN" altLang="en-US" sz="1800" dirty="0"/>
              <a:t>.</a:t>
            </a:r>
            <a:r>
              <a:rPr lang="zh-CN" altLang="en-US" dirty="0"/>
              <a:t>若</a:t>
            </a:r>
            <a:r>
              <a:rPr lang="zh-CN" altLang="en-US" sz="1800" dirty="0"/>
              <a:t>暂时得不到某个资源，已获得的资源就都需要放弃，以后再重新申请。如一直发生这样的情况，就会导致进程饥饿</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预防死锁</a:t>
            </a:r>
            <a:endParaRPr lang="en-US" altLang="zh-CN" sz="2100" b="1" dirty="0">
              <a:solidFill>
                <a:srgbClr val="7F7F7F"/>
              </a:solidFill>
            </a:endParaRPr>
          </a:p>
        </p:txBody>
      </p:sp>
      <p:sp>
        <p:nvSpPr>
          <p:cNvPr id="31" name="íšḻîḋè"/>
          <p:cNvSpPr/>
          <p:nvPr/>
        </p:nvSpPr>
        <p:spPr>
          <a:xfrm>
            <a:off x="762000" y="1504950"/>
            <a:ext cx="8096250" cy="1752600"/>
          </a:xfrm>
          <a:prstGeom prst="rect">
            <a:avLst/>
          </a:prstGeom>
          <a:noFill/>
          <a:ln>
            <a:noFill/>
          </a:ln>
        </p:spPr>
        <p:txBody>
          <a:bodyPr wrap="square" lIns="68580" tIns="34290" rIns="68580" bIns="34290" anchor="t" anchorCtr="0">
            <a:noAutofit/>
          </a:bodyPr>
          <a:lstStyle/>
          <a:p>
            <a:pPr marL="342900" indent="-342900">
              <a:spcBef>
                <a:spcPts val="600"/>
              </a:spcBef>
              <a:buClr>
                <a:srgbClr val="FF0000"/>
              </a:buClr>
              <a:buFont typeface="Wingdings" panose="05000000000000000000" pitchFamily="2" charset="2"/>
              <a:buChar char="Ø"/>
            </a:pPr>
            <a:r>
              <a:rPr lang="zh-CN" altLang="en-US" sz="1600" dirty="0">
                <a:solidFill>
                  <a:srgbClr val="FF0000"/>
                </a:solidFill>
              </a:rPr>
              <a:t>破坏循环等待条件</a:t>
            </a:r>
            <a:endParaRPr lang="en-US" altLang="zh-CN" sz="1600" dirty="0">
              <a:solidFill>
                <a:srgbClr val="FF0000"/>
              </a:solidFill>
            </a:endParaRPr>
          </a:p>
          <a:p>
            <a:pPr>
              <a:spcBef>
                <a:spcPts val="600"/>
              </a:spcBef>
              <a:buClr>
                <a:srgbClr val="FF0000"/>
              </a:buClr>
            </a:pPr>
            <a:r>
              <a:rPr lang="en-US" altLang="zh-CN" sz="1600" dirty="0">
                <a:solidFill>
                  <a:srgbClr val="FF0000"/>
                </a:solidFill>
              </a:rPr>
              <a:t>     </a:t>
            </a:r>
            <a:r>
              <a:rPr lang="en-US" altLang="zh-CN" sz="1600" dirty="0"/>
              <a:t>1. </a:t>
            </a:r>
            <a:r>
              <a:rPr lang="zh-CN" altLang="en-US" sz="1600" dirty="0"/>
              <a:t>对系统所有资源类型进行线性排序，并赋予不同的序号</a:t>
            </a:r>
            <a:endParaRPr lang="en-US" altLang="zh-CN" sz="1600" dirty="0"/>
          </a:p>
          <a:p>
            <a:pPr>
              <a:spcBef>
                <a:spcPts val="600"/>
              </a:spcBef>
              <a:buClr>
                <a:srgbClr val="FF0000"/>
              </a:buClr>
            </a:pPr>
            <a:r>
              <a:rPr lang="en-US" altLang="zh-CN" sz="1600" dirty="0"/>
              <a:t>     2.</a:t>
            </a:r>
            <a:r>
              <a:rPr lang="zh-CN" altLang="en-US" sz="1600" dirty="0"/>
              <a:t>进程按序号递增顺序请求资源，多个同类资源必须一起请求</a:t>
            </a:r>
            <a:endParaRPr lang="en-US" altLang="zh-CN" sz="1600" dirty="0"/>
          </a:p>
          <a:p>
            <a:pPr>
              <a:spcBef>
                <a:spcPts val="600"/>
              </a:spcBef>
              <a:buClr>
                <a:srgbClr val="FF0000"/>
              </a:buClr>
            </a:pPr>
            <a:r>
              <a:rPr lang="en-US" altLang="zh-CN" sz="1600" dirty="0"/>
              <a:t>     3.</a:t>
            </a:r>
            <a:r>
              <a:rPr lang="zh-CN" altLang="en-US" sz="1600" dirty="0"/>
              <a:t>申请序号</a:t>
            </a:r>
            <a:r>
              <a:rPr lang="en-US" altLang="zh-CN" sz="1600" dirty="0"/>
              <a:t>N</a:t>
            </a:r>
            <a:r>
              <a:rPr lang="zh-CN" altLang="en-US" sz="1600" dirty="0"/>
              <a:t>资源，必须先释放</a:t>
            </a:r>
            <a:r>
              <a:rPr lang="en-US" altLang="zh-CN" sz="1600" dirty="0"/>
              <a:t>&gt;=N</a:t>
            </a:r>
            <a:r>
              <a:rPr lang="zh-CN" altLang="en-US" sz="1600" dirty="0"/>
              <a:t>的资源，再申请资源</a:t>
            </a:r>
            <a:r>
              <a:rPr lang="en-US" altLang="zh-CN" sz="1600" dirty="0"/>
              <a:t>N</a:t>
            </a:r>
          </a:p>
          <a:p>
            <a:pPr>
              <a:spcBef>
                <a:spcPts val="600"/>
              </a:spcBef>
              <a:buClr>
                <a:srgbClr val="FF0000"/>
              </a:buClr>
            </a:pPr>
            <a:r>
              <a:rPr lang="en-US" altLang="zh-CN" sz="1600" dirty="0"/>
              <a:t>     4.</a:t>
            </a:r>
            <a:r>
              <a:rPr lang="zh-CN" altLang="en-US" sz="1600" dirty="0"/>
              <a:t>通常按照进程使用资源的顺序确定序号</a:t>
            </a:r>
            <a:endParaRPr lang="en-US" altLang="zh-CN" sz="1600" dirty="0"/>
          </a:p>
          <a:p>
            <a:pPr marL="342900" indent="-342900">
              <a:spcBef>
                <a:spcPts val="600"/>
              </a:spcBef>
              <a:buClr>
                <a:srgbClr val="FF0000"/>
              </a:buClr>
              <a:buFont typeface="Wingdings" panose="05000000000000000000" pitchFamily="2" charset="2"/>
              <a:buChar char="Ø"/>
            </a:pPr>
            <a:r>
              <a:rPr lang="zh-CN" altLang="en-US" sz="1600" dirty="0">
                <a:solidFill>
                  <a:srgbClr val="FF0000"/>
                </a:solidFill>
                <a:sym typeface="+mn-ea"/>
              </a:rPr>
              <a:t>优点：</a:t>
            </a:r>
            <a:r>
              <a:rPr lang="zh-CN" altLang="en-US" sz="1600" dirty="0">
                <a:sym typeface="+mn-ea"/>
              </a:rPr>
              <a:t>比破坏“请求保持”和“不可抢占”，资源利用率、系统吞吐量有</a:t>
            </a:r>
            <a:r>
              <a:rPr lang="zh-CN" altLang="en-US" sz="1600" dirty="0">
                <a:solidFill>
                  <a:srgbClr val="FF0000"/>
                </a:solidFill>
                <a:sym typeface="+mn-ea"/>
              </a:rPr>
              <a:t>明显改善</a:t>
            </a:r>
            <a:endParaRPr lang="en-US" altLang="zh-CN" sz="1600" dirty="0">
              <a:solidFill>
                <a:srgbClr val="FF0000"/>
              </a:solidFill>
              <a:sym typeface="+mn-ea"/>
            </a:endParaRPr>
          </a:p>
          <a:p>
            <a:pPr marL="342900" indent="-342900">
              <a:spcBef>
                <a:spcPts val="600"/>
              </a:spcBef>
              <a:buClr>
                <a:srgbClr val="FF0000"/>
              </a:buClr>
              <a:buFont typeface="Wingdings" panose="05000000000000000000" pitchFamily="2" charset="2"/>
              <a:buChar char="Ø"/>
            </a:pPr>
            <a:r>
              <a:rPr lang="zh-CN" altLang="en-US" sz="1600" dirty="0">
                <a:solidFill>
                  <a:srgbClr val="FF0000"/>
                </a:solidFill>
                <a:sym typeface="+mn-ea"/>
              </a:rPr>
              <a:t>缺点：</a:t>
            </a:r>
            <a:endParaRPr lang="zh-CN" altLang="en-US" sz="1600" dirty="0">
              <a:sym typeface="+mn-ea"/>
            </a:endParaRPr>
          </a:p>
          <a:p>
            <a:pPr>
              <a:spcBef>
                <a:spcPts val="600"/>
              </a:spcBef>
              <a:buClr>
                <a:srgbClr val="FF0000"/>
              </a:buClr>
              <a:buFont typeface="Wingdings" panose="05000000000000000000" pitchFamily="2" charset="2"/>
            </a:pPr>
            <a:r>
              <a:rPr lang="zh-CN" altLang="en-US" sz="1600" dirty="0">
                <a:sym typeface="+mn-ea"/>
              </a:rPr>
              <a:t>1. 不方便增加新的设备</a:t>
            </a:r>
            <a:endParaRPr lang="en-US" altLang="zh-CN" sz="1600" dirty="0">
              <a:sym typeface="+mn-ea"/>
            </a:endParaRPr>
          </a:p>
          <a:p>
            <a:pPr>
              <a:spcBef>
                <a:spcPts val="600"/>
              </a:spcBef>
              <a:buClr>
                <a:srgbClr val="FF0000"/>
              </a:buClr>
              <a:buFont typeface="Wingdings" panose="05000000000000000000" pitchFamily="2" charset="2"/>
            </a:pPr>
            <a:r>
              <a:rPr lang="en-US" altLang="zh-CN" sz="1600" dirty="0">
                <a:sym typeface="+mn-ea"/>
              </a:rPr>
              <a:t>2.</a:t>
            </a:r>
            <a:r>
              <a:rPr lang="zh-CN" altLang="en-US" sz="1600" dirty="0">
                <a:sym typeface="+mn-ea"/>
              </a:rPr>
              <a:t> </a:t>
            </a:r>
            <a:r>
              <a:rPr lang="zh-CN" altLang="en-US" sz="1600" dirty="0">
                <a:solidFill>
                  <a:srgbClr val="FF0000"/>
                </a:solidFill>
                <a:sym typeface="+mn-ea"/>
              </a:rPr>
              <a:t>进程实际使用资源的顺序</a:t>
            </a:r>
            <a:r>
              <a:rPr lang="zh-CN" altLang="en-US" sz="1600" dirty="0">
                <a:sym typeface="+mn-ea"/>
              </a:rPr>
              <a:t>可能和</a:t>
            </a:r>
            <a:r>
              <a:rPr lang="zh-CN" altLang="en-US" sz="1600" dirty="0">
                <a:solidFill>
                  <a:srgbClr val="FF0000"/>
                </a:solidFill>
                <a:sym typeface="+mn-ea"/>
              </a:rPr>
              <a:t>编号</a:t>
            </a:r>
            <a:r>
              <a:rPr lang="zh-CN" altLang="en-US" sz="1600" dirty="0">
                <a:sym typeface="+mn-ea"/>
              </a:rPr>
              <a:t>递增</a:t>
            </a:r>
            <a:r>
              <a:rPr lang="zh-CN" altLang="en-US" sz="1600" dirty="0">
                <a:solidFill>
                  <a:srgbClr val="FF0000"/>
                </a:solidFill>
                <a:sym typeface="+mn-ea"/>
              </a:rPr>
              <a:t>顺序</a:t>
            </a:r>
            <a:r>
              <a:rPr lang="zh-CN" altLang="en-US" sz="1600" dirty="0">
                <a:sym typeface="+mn-ea"/>
              </a:rPr>
              <a:t>不一致，会导致资源浪费</a:t>
            </a:r>
          </a:p>
          <a:p>
            <a:pPr>
              <a:spcBef>
                <a:spcPts val="600"/>
              </a:spcBef>
              <a:buClr>
                <a:srgbClr val="FF0000"/>
              </a:buClr>
              <a:buFont typeface="Wingdings" panose="05000000000000000000" pitchFamily="2" charset="2"/>
            </a:pPr>
            <a:r>
              <a:rPr lang="en-US" altLang="zh-CN" sz="1600" dirty="0">
                <a:sym typeface="+mn-ea"/>
              </a:rPr>
              <a:t>3.</a:t>
            </a:r>
            <a:r>
              <a:rPr lang="zh-CN" altLang="en-US" sz="1600" dirty="0">
                <a:sym typeface="+mn-ea"/>
              </a:rPr>
              <a:t> 必须按规定次序申请资源，用户编程麻烦</a:t>
            </a:r>
          </a:p>
        </p:txBody>
      </p:sp>
      <p:sp>
        <p:nvSpPr>
          <p:cNvPr id="32" name="i$lîďê"/>
          <p:cNvSpPr/>
          <p:nvPr/>
        </p:nvSpPr>
        <p:spPr>
          <a:xfrm>
            <a:off x="1007110" y="751205"/>
            <a:ext cx="7607935" cy="656590"/>
          </a:xfrm>
          <a:prstGeom prst="rect">
            <a:avLst/>
          </a:prstGeom>
          <a:noFill/>
          <a:ln>
            <a:noFill/>
          </a:ln>
        </p:spPr>
        <p:txBody>
          <a:bodyPr wrap="square" lIns="68580" tIns="34290" rIns="68580" bIns="34290" anchor="ctr" anchorCtr="0">
            <a:noAutofit/>
          </a:bodyPr>
          <a:lstStyle/>
          <a:p>
            <a:pPr>
              <a:lnSpc>
                <a:spcPct val="120000"/>
              </a:lnSpc>
            </a:pPr>
            <a:r>
              <a:rPr lang="zh-CN" altLang="en-US" sz="1950" dirty="0">
                <a:solidFill>
                  <a:srgbClr val="FF0000"/>
                </a:solidFill>
              </a:rPr>
              <a:t>循环等待：</a:t>
            </a:r>
            <a:r>
              <a:rPr lang="zh-CN" altLang="en-US" sz="1950" dirty="0"/>
              <a:t>存在一种进程资源的循环等待链，链中的每一个进程已获得的资源同时被下一个进程所请求。</a:t>
            </a:r>
          </a:p>
        </p:txBody>
      </p:sp>
      <p:sp>
        <p:nvSpPr>
          <p:cNvPr id="39" name="îşļiḓè"/>
          <p:cNvSpPr/>
          <p:nvPr/>
        </p:nvSpPr>
        <p:spPr>
          <a:xfrm>
            <a:off x="494665" y="676275"/>
            <a:ext cx="487680" cy="47117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42" name="íSlíḋe"/>
          <p:cNvSpPr/>
          <p:nvPr/>
        </p:nvSpPr>
        <p:spPr>
          <a:xfrm>
            <a:off x="636905" y="842645"/>
            <a:ext cx="202565" cy="171450"/>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22" name="矩形 21"/>
          <p:cNvSpPr/>
          <p:nvPr/>
        </p:nvSpPr>
        <p:spPr>
          <a:xfrm>
            <a:off x="1272352" y="1107179"/>
            <a:ext cx="3375110" cy="368300"/>
          </a:xfrm>
          <a:prstGeom prst="rect">
            <a:avLst/>
          </a:prstGeom>
        </p:spPr>
        <p:txBody>
          <a:bodyPr wrap="square">
            <a:spAutoFit/>
          </a:bodyPr>
          <a:lstStyle/>
          <a:p>
            <a:r>
              <a:rPr lang="en-US" altLang="zh-CN" sz="1800" dirty="0">
                <a:latin typeface="+mj-ea"/>
                <a:ea typeface="+mj-ea"/>
              </a:rPr>
              <a:t>3.1 </a:t>
            </a:r>
            <a:r>
              <a:rPr lang="zh-CN" altLang="en-US" sz="1800" dirty="0">
                <a:latin typeface="+mj-ea"/>
                <a:ea typeface="+mj-ea"/>
              </a:rPr>
              <a:t>处理机调度概述</a:t>
            </a:r>
          </a:p>
        </p:txBody>
      </p:sp>
      <p:sp>
        <p:nvSpPr>
          <p:cNvPr id="23" name="矩形 22"/>
          <p:cNvSpPr/>
          <p:nvPr/>
        </p:nvSpPr>
        <p:spPr>
          <a:xfrm>
            <a:off x="1272352" y="1585810"/>
            <a:ext cx="2761613" cy="368300"/>
          </a:xfrm>
          <a:prstGeom prst="rect">
            <a:avLst/>
          </a:prstGeom>
        </p:spPr>
        <p:txBody>
          <a:bodyPr wrap="square">
            <a:spAutoFit/>
          </a:bodyPr>
          <a:lstStyle/>
          <a:p>
            <a:r>
              <a:rPr lang="en-US" altLang="zh-CN" sz="1800" dirty="0">
                <a:latin typeface="+mj-ea"/>
              </a:rPr>
              <a:t>3.2 </a:t>
            </a:r>
            <a:r>
              <a:rPr lang="zh-CN" altLang="en-US" sz="1800" dirty="0">
                <a:latin typeface="+mj-ea"/>
              </a:rPr>
              <a:t>调度算法</a:t>
            </a:r>
            <a:endParaRPr lang="en-US" altLang="zh-CN" sz="1800" dirty="0">
              <a:latin typeface="+mj-ea"/>
            </a:endParaRPr>
          </a:p>
        </p:txBody>
      </p:sp>
      <p:sp>
        <p:nvSpPr>
          <p:cNvPr id="24" name="矩形 23"/>
          <p:cNvSpPr/>
          <p:nvPr/>
        </p:nvSpPr>
        <p:spPr>
          <a:xfrm>
            <a:off x="1272351" y="2050153"/>
            <a:ext cx="2616725" cy="368300"/>
          </a:xfrm>
          <a:prstGeom prst="rect">
            <a:avLst/>
          </a:prstGeom>
        </p:spPr>
        <p:txBody>
          <a:bodyPr wrap="square">
            <a:spAutoFit/>
          </a:bodyPr>
          <a:lstStyle/>
          <a:p>
            <a:r>
              <a:rPr lang="en-US" altLang="zh-CN" sz="1800" dirty="0">
                <a:latin typeface="+mj-ea"/>
              </a:rPr>
              <a:t>3.3 </a:t>
            </a:r>
            <a:r>
              <a:rPr lang="zh-CN" altLang="en-US" sz="1800" dirty="0">
                <a:latin typeface="+mj-ea"/>
              </a:rPr>
              <a:t>实时调度</a:t>
            </a:r>
            <a:endParaRPr lang="en-US" altLang="zh-CN" sz="1800" dirty="0">
              <a:latin typeface="+mj-ea"/>
            </a:endParaRPr>
          </a:p>
        </p:txBody>
      </p:sp>
      <p:sp>
        <p:nvSpPr>
          <p:cNvPr id="25" name="矩形 24"/>
          <p:cNvSpPr/>
          <p:nvPr/>
        </p:nvSpPr>
        <p:spPr>
          <a:xfrm>
            <a:off x="1272351" y="2514497"/>
            <a:ext cx="2616725" cy="368300"/>
          </a:xfrm>
          <a:prstGeom prst="rect">
            <a:avLst/>
          </a:prstGeom>
        </p:spPr>
        <p:txBody>
          <a:bodyPr wrap="square">
            <a:spAutoFit/>
          </a:bodyPr>
          <a:lstStyle/>
          <a:p>
            <a:r>
              <a:rPr lang="en-US" altLang="zh-CN" sz="1800" dirty="0">
                <a:latin typeface="+mj-ea"/>
              </a:rPr>
              <a:t>3.4 Linux</a:t>
            </a:r>
            <a:r>
              <a:rPr lang="zh-CN" altLang="en-US" sz="1800" dirty="0">
                <a:latin typeface="+mj-ea"/>
              </a:rPr>
              <a:t>进程调度</a:t>
            </a:r>
            <a:endParaRPr lang="en-US" altLang="zh-CN" sz="1800" dirty="0">
              <a:latin typeface="+mj-ea"/>
            </a:endParaRPr>
          </a:p>
        </p:txBody>
      </p:sp>
      <p:sp>
        <p:nvSpPr>
          <p:cNvPr id="27" name="矩形 26"/>
          <p:cNvSpPr/>
          <p:nvPr/>
        </p:nvSpPr>
        <p:spPr>
          <a:xfrm>
            <a:off x="1272352" y="2978841"/>
            <a:ext cx="4109079" cy="368300"/>
          </a:xfrm>
          <a:prstGeom prst="rect">
            <a:avLst/>
          </a:prstGeom>
        </p:spPr>
        <p:txBody>
          <a:bodyPr wrap="square">
            <a:spAutoFit/>
          </a:bodyPr>
          <a:lstStyle/>
          <a:p>
            <a:r>
              <a:rPr lang="en-US" altLang="zh-CN" sz="1800" dirty="0">
                <a:latin typeface="+mj-ea"/>
              </a:rPr>
              <a:t>3.5 </a:t>
            </a:r>
            <a:r>
              <a:rPr lang="zh-CN" altLang="en-US" sz="1800" dirty="0">
                <a:latin typeface="+mj-ea"/>
              </a:rPr>
              <a:t>死锁概述</a:t>
            </a:r>
          </a:p>
        </p:txBody>
      </p:sp>
      <p:sp>
        <p:nvSpPr>
          <p:cNvPr id="28" name="矩形 27"/>
          <p:cNvSpPr/>
          <p:nvPr/>
        </p:nvSpPr>
        <p:spPr>
          <a:xfrm>
            <a:off x="1272351" y="3443185"/>
            <a:ext cx="2761613" cy="368300"/>
          </a:xfrm>
          <a:prstGeom prst="rect">
            <a:avLst/>
          </a:prstGeom>
        </p:spPr>
        <p:txBody>
          <a:bodyPr wrap="square">
            <a:spAutoFit/>
          </a:bodyPr>
          <a:lstStyle/>
          <a:p>
            <a:r>
              <a:rPr lang="en-US" altLang="zh-CN" sz="1800" dirty="0">
                <a:latin typeface="+mj-ea"/>
              </a:rPr>
              <a:t>3.6 </a:t>
            </a:r>
            <a:r>
              <a:rPr lang="zh-CN" altLang="en-US" sz="1800" dirty="0">
                <a:latin typeface="+mj-ea"/>
              </a:rPr>
              <a:t>预防死锁</a:t>
            </a:r>
          </a:p>
        </p:txBody>
      </p:sp>
      <p:sp>
        <p:nvSpPr>
          <p:cNvPr id="29" name="矩形 28"/>
          <p:cNvSpPr/>
          <p:nvPr/>
        </p:nvSpPr>
        <p:spPr>
          <a:xfrm>
            <a:off x="1272352" y="3907529"/>
            <a:ext cx="2149650" cy="368300"/>
          </a:xfrm>
          <a:prstGeom prst="rect">
            <a:avLst/>
          </a:prstGeom>
        </p:spPr>
        <p:txBody>
          <a:bodyPr wrap="square">
            <a:spAutoFit/>
          </a:bodyPr>
          <a:lstStyle/>
          <a:p>
            <a:r>
              <a:rPr lang="en-US" altLang="zh-CN" sz="1800" b="1" dirty="0">
                <a:solidFill>
                  <a:srgbClr val="0000FF"/>
                </a:solidFill>
                <a:latin typeface="+mj-ea"/>
              </a:rPr>
              <a:t>3.7 </a:t>
            </a:r>
            <a:r>
              <a:rPr lang="zh-CN" altLang="en-US" sz="1800" b="1" dirty="0">
                <a:solidFill>
                  <a:srgbClr val="0000FF"/>
                </a:solidFill>
                <a:latin typeface="+mj-ea"/>
              </a:rPr>
              <a:t>避免死锁</a:t>
            </a:r>
          </a:p>
        </p:txBody>
      </p:sp>
      <p:sp>
        <p:nvSpPr>
          <p:cNvPr id="3" name="矩形 2"/>
          <p:cNvSpPr/>
          <p:nvPr/>
        </p:nvSpPr>
        <p:spPr>
          <a:xfrm>
            <a:off x="4849495" y="1790065"/>
            <a:ext cx="4222115" cy="506730"/>
          </a:xfrm>
          <a:prstGeom prst="rect">
            <a:avLst/>
          </a:prstGeom>
        </p:spPr>
        <p:txBody>
          <a:bodyPr wrap="square">
            <a:spAutoFit/>
          </a:bodyPr>
          <a:lstStyle/>
          <a:p>
            <a:r>
              <a:rPr lang="zh-CN" altLang="en-US" sz="2700" dirty="0">
                <a:solidFill>
                  <a:srgbClr val="000000"/>
                </a:solidFill>
              </a:rPr>
              <a:t>第</a:t>
            </a:r>
            <a:r>
              <a:rPr lang="en-US" altLang="zh-CN" sz="2700" dirty="0">
                <a:solidFill>
                  <a:srgbClr val="000000"/>
                </a:solidFill>
              </a:rPr>
              <a:t>3</a:t>
            </a:r>
            <a:r>
              <a:rPr lang="zh-CN" altLang="en-US" sz="2700" dirty="0">
                <a:solidFill>
                  <a:srgbClr val="000000"/>
                </a:solidFill>
              </a:rPr>
              <a:t>章 处理机调度与死锁</a:t>
            </a:r>
            <a:endParaRPr lang="zh-CN" altLang="en-US" sz="2700" dirty="0"/>
          </a:p>
        </p:txBody>
      </p:sp>
      <p:cxnSp>
        <p:nvCxnSpPr>
          <p:cNvPr id="5" name="直接连接符 4"/>
          <p:cNvCxnSpPr/>
          <p:nvPr/>
        </p:nvCxnSpPr>
        <p:spPr>
          <a:xfrm>
            <a:off x="4980373" y="2392853"/>
            <a:ext cx="367996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07942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1827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00987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373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4329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21577"/>
            <a:ext cx="395288" cy="395288"/>
          </a:xfrm>
          <a:prstGeom prst="rect">
            <a:avLst/>
          </a:prstGeom>
          <a:ln>
            <a:noFill/>
          </a:ln>
          <a:effectLst>
            <a:softEdge rad="0"/>
          </a:effectLst>
        </p:spPr>
      </p:pic>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72115"/>
            <a:ext cx="395288" cy="395288"/>
          </a:xfrm>
          <a:prstGeom prst="rect">
            <a:avLst/>
          </a:prstGeom>
          <a:ln>
            <a:noFill/>
          </a:ln>
          <a:effectLst>
            <a:softEdge rad="0"/>
          </a:effectLst>
        </p:spPr>
      </p:pic>
      <p:sp>
        <p:nvSpPr>
          <p:cNvPr id="33" name="矩形 32"/>
          <p:cNvSpPr/>
          <p:nvPr/>
        </p:nvSpPr>
        <p:spPr>
          <a:xfrm>
            <a:off x="1272351" y="4397435"/>
            <a:ext cx="3164355" cy="368300"/>
          </a:xfrm>
          <a:prstGeom prst="rect">
            <a:avLst/>
          </a:prstGeom>
        </p:spPr>
        <p:txBody>
          <a:bodyPr wrap="square">
            <a:spAutoFit/>
          </a:bodyPr>
          <a:lstStyle/>
          <a:p>
            <a:r>
              <a:rPr lang="en-US" altLang="zh-CN" sz="1800" dirty="0">
                <a:latin typeface="+mj-ea"/>
              </a:rPr>
              <a:t>3.8 </a:t>
            </a:r>
            <a:r>
              <a:rPr lang="zh-CN" altLang="en-US" sz="1800" dirty="0">
                <a:latin typeface="+mj-ea"/>
              </a:rPr>
              <a:t>死锁的检测与解除</a:t>
            </a: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3" y="4362021"/>
            <a:ext cx="395288" cy="395288"/>
          </a:xfrm>
          <a:prstGeom prst="rect">
            <a:avLst/>
          </a:prstGeom>
          <a:ln>
            <a:noFill/>
          </a:ln>
          <a:effectLst>
            <a:softEdge rad="0"/>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标题 801793"/>
          <p:cNvSpPr>
            <a:spLocks noGrp="1"/>
          </p:cNvSpPr>
          <p:nvPr>
            <p:ph type="title"/>
            <p:custDataLst>
              <p:tags r:id="rId2"/>
            </p:custDataLst>
          </p:nvPr>
        </p:nvSpPr>
        <p:spPr>
          <a:xfrm>
            <a:off x="628650" y="133652"/>
            <a:ext cx="7886700" cy="457199"/>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en-US" altLang="zh-CN" dirty="0">
                <a:solidFill>
                  <a:schemeClr val="dk2">
                    <a:lumMod val="25000"/>
                  </a:schemeClr>
                </a:solidFill>
                <a:latin typeface="汉仪旗黑-85S" charset="0"/>
                <a:ea typeface="黑体" panose="02010609060101010101" charset="-122"/>
                <a:cs typeface="汉仪旗黑-85S" charset="0"/>
                <a:sym typeface="+mn-ea"/>
              </a:rPr>
              <a:t> </a:t>
            </a:r>
            <a:r>
              <a:rPr lang="zh-CN" altLang="en-US" b="1" dirty="0">
                <a:solidFill>
                  <a:srgbClr val="7F7F7F"/>
                </a:solidFill>
                <a:sym typeface="+mn-ea"/>
              </a:rPr>
              <a:t>避免死锁</a:t>
            </a:r>
            <a:br>
              <a:rPr lang="en-US" altLang="zh-CN" dirty="0">
                <a:solidFill>
                  <a:schemeClr val="dk2">
                    <a:lumMod val="25000"/>
                  </a:schemeClr>
                </a:solidFill>
                <a:latin typeface="汉仪旗黑-85S" charset="0"/>
                <a:ea typeface="黑体" panose="02010609060101010101" charset="-122"/>
                <a:cs typeface="汉仪旗黑-85S" charset="0"/>
                <a:sym typeface="+mn-ea"/>
              </a:rPr>
            </a:br>
            <a:r>
              <a:rPr lang="en-US" altLang="zh-CN" dirty="0">
                <a:solidFill>
                  <a:schemeClr val="dk2">
                    <a:lumMod val="25000"/>
                  </a:schemeClr>
                </a:solidFill>
                <a:latin typeface="汉仪旗黑-85S" charset="0"/>
                <a:ea typeface="黑体" panose="02010609060101010101" charset="-122"/>
                <a:cs typeface="汉仪旗黑-85S" charset="0"/>
                <a:sym typeface="+mn-ea"/>
              </a:rPr>
              <a:t>　　</a:t>
            </a:r>
            <a:br>
              <a:rPr lang="en-US" altLang="zh-CN" dirty="0">
                <a:solidFill>
                  <a:schemeClr val="dk2">
                    <a:lumMod val="25000"/>
                  </a:schemeClr>
                </a:solidFill>
                <a:latin typeface="汉仪旗黑-85S" charset="0"/>
                <a:ea typeface="黑体" panose="02010609060101010101" charset="-122"/>
                <a:cs typeface="汉仪旗黑-85S" charset="0"/>
                <a:sym typeface="+mn-ea"/>
              </a:rPr>
            </a:br>
            <a:br>
              <a:rPr lang="en-US" altLang="zh-CN" dirty="0">
                <a:solidFill>
                  <a:schemeClr val="dk2">
                    <a:lumMod val="25000"/>
                  </a:schemeClr>
                </a:solidFill>
                <a:latin typeface="汉仪旗黑-85S" charset="0"/>
                <a:ea typeface="黑体" panose="02010609060101010101" charset="-122"/>
                <a:cs typeface="汉仪旗黑-85S" charset="0"/>
                <a:sym typeface="+mn-ea"/>
              </a:rPr>
            </a:br>
            <a:endParaRPr lang="zh-CN" altLang="en-US" sz="1800" dirty="0">
              <a:solidFill>
                <a:schemeClr val="dk2">
                  <a:lumMod val="25000"/>
                </a:schemeClr>
              </a:solidFill>
              <a:ea typeface="+mj-lt"/>
              <a:cs typeface="+mj-lt"/>
              <a:sym typeface="+mn-ea"/>
            </a:endParaRPr>
          </a:p>
        </p:txBody>
      </p:sp>
      <p:sp>
        <p:nvSpPr>
          <p:cNvPr id="8" name="文本框 7">
            <a:extLst>
              <a:ext uri="{FF2B5EF4-FFF2-40B4-BE49-F238E27FC236}">
                <a16:creationId xmlns:a16="http://schemas.microsoft.com/office/drawing/2014/main" id="{8B4C29DD-EF72-4C56-8049-9DA4795DFB4C}"/>
              </a:ext>
            </a:extLst>
          </p:cNvPr>
          <p:cNvSpPr txBox="1"/>
          <p:nvPr/>
        </p:nvSpPr>
        <p:spPr>
          <a:xfrm>
            <a:off x="533400" y="1352550"/>
            <a:ext cx="7467600" cy="1686167"/>
          </a:xfrm>
          <a:prstGeom prst="rect">
            <a:avLst/>
          </a:prstGeom>
          <a:noFill/>
        </p:spPr>
        <p:txBody>
          <a:bodyPr wrap="square">
            <a:spAutoFit/>
          </a:bodyPr>
          <a:lstStyle/>
          <a:p>
            <a:pPr marL="285750" indent="-285750">
              <a:lnSpc>
                <a:spcPts val="3200"/>
              </a:lnSpc>
              <a:buFont typeface="Wingdings" panose="05000000000000000000" pitchFamily="2" charset="2"/>
              <a:buChar char="n"/>
            </a:pPr>
            <a:r>
              <a:rPr lang="zh-CN" altLang="en-US" sz="1800" b="1" dirty="0">
                <a:solidFill>
                  <a:srgbClr val="FF0000"/>
                </a:solidFill>
                <a:ea typeface="+mj-lt"/>
                <a:cs typeface="+mj-lt"/>
                <a:sym typeface="+mn-ea"/>
              </a:rPr>
              <a:t>“安全状态”</a:t>
            </a:r>
            <a:r>
              <a:rPr lang="zh-CN" altLang="en-US" sz="1800" dirty="0">
                <a:ea typeface="+mj-lt"/>
                <a:cs typeface="+mj-lt"/>
                <a:sym typeface="+mn-ea"/>
              </a:rPr>
              <a:t>可以避免发生死锁</a:t>
            </a:r>
            <a:endParaRPr lang="en-US" altLang="zh-CN" sz="1800" dirty="0">
              <a:ea typeface="+mj-lt"/>
              <a:cs typeface="+mj-lt"/>
              <a:sym typeface="+mn-ea"/>
            </a:endParaRPr>
          </a:p>
          <a:p>
            <a:pPr marL="285750" indent="-285750">
              <a:lnSpc>
                <a:spcPts val="3200"/>
              </a:lnSpc>
              <a:buFont typeface="Wingdings" panose="05000000000000000000" pitchFamily="2" charset="2"/>
              <a:buChar char="n"/>
            </a:pPr>
            <a:r>
              <a:rPr lang="en-US" altLang="zh-CN" sz="1800" b="1" dirty="0">
                <a:solidFill>
                  <a:srgbClr val="FF0000"/>
                </a:solidFill>
                <a:ea typeface="+mj-lt"/>
                <a:cs typeface="+mj-lt"/>
                <a:sym typeface="+mn-ea"/>
              </a:rPr>
              <a:t>“</a:t>
            </a:r>
            <a:r>
              <a:rPr lang="en-US" altLang="zh-CN" sz="1800" b="1" dirty="0" err="1">
                <a:solidFill>
                  <a:srgbClr val="FF0000"/>
                </a:solidFill>
                <a:ea typeface="+mj-lt"/>
                <a:cs typeface="+mj-lt"/>
                <a:sym typeface="+mn-ea"/>
              </a:rPr>
              <a:t>避免死锁”</a:t>
            </a:r>
            <a:r>
              <a:rPr lang="en-US" altLang="zh-CN" sz="1800" dirty="0" err="1">
                <a:solidFill>
                  <a:schemeClr val="dk2">
                    <a:lumMod val="25000"/>
                  </a:schemeClr>
                </a:solidFill>
                <a:ea typeface="+mj-lt"/>
                <a:cs typeface="+mj-lt"/>
                <a:sym typeface="+mn-ea"/>
              </a:rPr>
              <a:t>同样是属于</a:t>
            </a:r>
            <a:r>
              <a:rPr lang="en-US" altLang="zh-CN" sz="1800" dirty="0">
                <a:solidFill>
                  <a:schemeClr val="dk2">
                    <a:lumMod val="25000"/>
                  </a:schemeClr>
                </a:solidFill>
                <a:ea typeface="+mj-lt"/>
                <a:cs typeface="+mj-lt"/>
                <a:sym typeface="+mn-ea"/>
              </a:rPr>
              <a:t>  </a:t>
            </a:r>
            <a:r>
              <a:rPr lang="en-US" altLang="zh-CN" sz="1800" b="1" dirty="0" err="1">
                <a:solidFill>
                  <a:srgbClr val="FF0000"/>
                </a:solidFill>
                <a:ea typeface="+mj-lt"/>
                <a:cs typeface="+mj-lt"/>
                <a:sym typeface="+mn-ea"/>
              </a:rPr>
              <a:t>事先预防</a:t>
            </a:r>
            <a:r>
              <a:rPr lang="en-US" altLang="zh-CN" sz="1800" dirty="0" err="1">
                <a:solidFill>
                  <a:schemeClr val="dk2">
                    <a:lumMod val="25000"/>
                  </a:schemeClr>
                </a:solidFill>
                <a:ea typeface="+mj-lt"/>
                <a:cs typeface="+mj-lt"/>
                <a:sym typeface="+mn-ea"/>
              </a:rPr>
              <a:t>的策略</a:t>
            </a:r>
            <a:r>
              <a:rPr lang="en-US" altLang="zh-CN" sz="1800" dirty="0">
                <a:solidFill>
                  <a:schemeClr val="dk2">
                    <a:lumMod val="25000"/>
                  </a:schemeClr>
                </a:solidFill>
                <a:ea typeface="+mj-lt"/>
                <a:cs typeface="+mj-lt"/>
                <a:sym typeface="+mn-ea"/>
              </a:rPr>
              <a:t> </a:t>
            </a:r>
            <a:r>
              <a:rPr lang="en-US" altLang="zh-CN" sz="1800" dirty="0" err="1">
                <a:solidFill>
                  <a:schemeClr val="dk2">
                    <a:lumMod val="25000"/>
                  </a:schemeClr>
                </a:solidFill>
                <a:ea typeface="+mj-lt"/>
                <a:cs typeface="+mj-lt"/>
                <a:sym typeface="+mn-ea"/>
              </a:rPr>
              <a:t>但不是</a:t>
            </a:r>
            <a:r>
              <a:rPr lang="en-US" altLang="zh-CN" sz="1800" dirty="0">
                <a:solidFill>
                  <a:schemeClr val="dk2">
                    <a:lumMod val="25000"/>
                  </a:schemeClr>
                </a:solidFill>
                <a:ea typeface="+mj-lt"/>
                <a:cs typeface="+mj-lt"/>
                <a:sym typeface="+mn-ea"/>
              </a:rPr>
              <a:t>“</a:t>
            </a:r>
            <a:r>
              <a:rPr lang="zh-CN" altLang="en-US" sz="1800" dirty="0">
                <a:solidFill>
                  <a:schemeClr val="dk2">
                    <a:lumMod val="25000"/>
                  </a:schemeClr>
                </a:solidFill>
                <a:ea typeface="+mj-lt"/>
                <a:cs typeface="+mj-lt"/>
                <a:sym typeface="+mn-ea"/>
              </a:rPr>
              <a:t>死锁预防</a:t>
            </a:r>
            <a:r>
              <a:rPr lang="en-US" altLang="zh-CN" sz="1800" dirty="0">
                <a:solidFill>
                  <a:schemeClr val="dk2">
                    <a:lumMod val="25000"/>
                  </a:schemeClr>
                </a:solidFill>
                <a:ea typeface="+mj-lt"/>
                <a:cs typeface="+mj-lt"/>
                <a:sym typeface="+mn-ea"/>
              </a:rPr>
              <a:t>”</a:t>
            </a:r>
          </a:p>
          <a:p>
            <a:pPr marL="285750" indent="-285750">
              <a:lnSpc>
                <a:spcPts val="3200"/>
              </a:lnSpc>
              <a:buFont typeface="Wingdings" panose="05000000000000000000" pitchFamily="2" charset="2"/>
              <a:buChar char="n"/>
            </a:pPr>
            <a:r>
              <a:rPr lang="en-US" altLang="zh-CN" b="1" dirty="0">
                <a:solidFill>
                  <a:schemeClr val="dk2">
                    <a:lumMod val="25000"/>
                  </a:schemeClr>
                </a:solidFill>
                <a:ea typeface="+mj-lt"/>
                <a:cs typeface="+mj-lt"/>
                <a:sym typeface="+mn-ea"/>
              </a:rPr>
              <a:t>  </a:t>
            </a:r>
            <a:r>
              <a:rPr lang="en-US" altLang="zh-CN" sz="1800" b="1" dirty="0" err="1">
                <a:solidFill>
                  <a:srgbClr val="FF0000"/>
                </a:solidFill>
                <a:ea typeface="+mj-lt"/>
                <a:cs typeface="+mj-lt"/>
                <a:sym typeface="+mn-ea"/>
              </a:rPr>
              <a:t>在资源动态分配过程中</a:t>
            </a:r>
            <a:r>
              <a:rPr lang="en-US" altLang="zh-CN" sz="1800" dirty="0" err="1">
                <a:solidFill>
                  <a:schemeClr val="dk2">
                    <a:lumMod val="25000"/>
                  </a:schemeClr>
                </a:solidFill>
                <a:ea typeface="+mj-lt"/>
                <a:cs typeface="+mj-lt"/>
                <a:sym typeface="+mn-ea"/>
              </a:rPr>
              <a:t>防止系统进入不安全状态，以避免发生死锁</a:t>
            </a:r>
            <a:endParaRPr lang="en-US" altLang="zh-CN" sz="1800" dirty="0">
              <a:solidFill>
                <a:schemeClr val="dk2">
                  <a:lumMod val="25000"/>
                </a:schemeClr>
              </a:solidFill>
              <a:ea typeface="+mj-lt"/>
              <a:cs typeface="+mj-lt"/>
              <a:sym typeface="+mn-ea"/>
            </a:endParaRPr>
          </a:p>
          <a:p>
            <a:pPr marL="285750" indent="-285750">
              <a:lnSpc>
                <a:spcPts val="3200"/>
              </a:lnSpc>
              <a:buFont typeface="Wingdings" panose="05000000000000000000" pitchFamily="2" charset="2"/>
              <a:buChar char="n"/>
            </a:pPr>
            <a:r>
              <a:rPr lang="en-US" altLang="zh-CN" sz="1800" dirty="0" err="1">
                <a:solidFill>
                  <a:schemeClr val="dk2">
                    <a:lumMod val="25000"/>
                  </a:schemeClr>
                </a:solidFill>
                <a:ea typeface="+mj-lt"/>
                <a:cs typeface="+mj-lt"/>
                <a:sym typeface="+mn-ea"/>
              </a:rPr>
              <a:t>施加的限制条件较弱，系统性能</a:t>
            </a:r>
            <a:r>
              <a:rPr lang="zh-CN" altLang="en-US" dirty="0">
                <a:solidFill>
                  <a:schemeClr val="dk2">
                    <a:lumMod val="25000"/>
                  </a:schemeClr>
                </a:solidFill>
                <a:ea typeface="+mj-lt"/>
                <a:cs typeface="+mj-lt"/>
                <a:sym typeface="+mn-ea"/>
              </a:rPr>
              <a:t>好</a:t>
            </a:r>
            <a:endParaRPr lang="en-US" altLang="zh-CN" dirty="0">
              <a:solidFill>
                <a:schemeClr val="dk2">
                  <a:lumMod val="25000"/>
                </a:schemeClr>
              </a:solidFill>
              <a:ea typeface="+mj-lt"/>
              <a:cs typeface="+mj-lt"/>
              <a:sym typeface="+mn-ea"/>
            </a:endParaRPr>
          </a:p>
        </p:txBody>
      </p:sp>
      <p:sp>
        <p:nvSpPr>
          <p:cNvPr id="2" name="文本框 1">
            <a:extLst>
              <a:ext uri="{FF2B5EF4-FFF2-40B4-BE49-F238E27FC236}">
                <a16:creationId xmlns:a16="http://schemas.microsoft.com/office/drawing/2014/main" id="{DED58AAF-8E01-DC42-084B-F41B5A623259}"/>
              </a:ext>
            </a:extLst>
          </p:cNvPr>
          <p:cNvSpPr txBox="1"/>
          <p:nvPr/>
        </p:nvSpPr>
        <p:spPr>
          <a:xfrm>
            <a:off x="628650" y="895350"/>
            <a:ext cx="1467068" cy="400110"/>
          </a:xfrm>
          <a:prstGeom prst="rect">
            <a:avLst/>
          </a:prstGeom>
          <a:noFill/>
        </p:spPr>
        <p:txBody>
          <a:bodyPr wrap="none" rtlCol="0">
            <a:spAutoFit/>
          </a:bodyPr>
          <a:lstStyle/>
          <a:p>
            <a:r>
              <a:rPr lang="zh-CN" altLang="en-US" sz="2000" dirty="0"/>
              <a:t>安全状态：</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914400" y="144463"/>
            <a:ext cx="321945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调度层次：总结</a:t>
            </a:r>
            <a:endPar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graphicFrame>
        <p:nvGraphicFramePr>
          <p:cNvPr id="2" name="表格 1"/>
          <p:cNvGraphicFramePr>
            <a:graphicFrameLocks noGrp="1"/>
          </p:cNvGraphicFramePr>
          <p:nvPr/>
        </p:nvGraphicFramePr>
        <p:xfrm>
          <a:off x="381000" y="1047750"/>
          <a:ext cx="8458200" cy="3276599"/>
        </p:xfrm>
        <a:graphic>
          <a:graphicData uri="http://schemas.openxmlformats.org/drawingml/2006/table">
            <a:tbl>
              <a:tblPr>
                <a:tableStyleId>{5C22544A-7EE6-4342-B048-85BDC9FD1C3A}</a:tableStyleId>
              </a:tblPr>
              <a:tblGrid>
                <a:gridCol w="1631700">
                  <a:extLst>
                    <a:ext uri="{9D8B030D-6E8A-4147-A177-3AD203B41FA5}">
                      <a16:colId xmlns:a16="http://schemas.microsoft.com/office/drawing/2014/main" val="20000"/>
                    </a:ext>
                  </a:extLst>
                </a:gridCol>
                <a:gridCol w="2447550">
                  <a:extLst>
                    <a:ext uri="{9D8B030D-6E8A-4147-A177-3AD203B41FA5}">
                      <a16:colId xmlns:a16="http://schemas.microsoft.com/office/drawing/2014/main" val="20001"/>
                    </a:ext>
                  </a:extLst>
                </a:gridCol>
                <a:gridCol w="1748250">
                  <a:extLst>
                    <a:ext uri="{9D8B030D-6E8A-4147-A177-3AD203B41FA5}">
                      <a16:colId xmlns:a16="http://schemas.microsoft.com/office/drawing/2014/main" val="20002"/>
                    </a:ext>
                  </a:extLst>
                </a:gridCol>
                <a:gridCol w="865800">
                  <a:extLst>
                    <a:ext uri="{9D8B030D-6E8A-4147-A177-3AD203B41FA5}">
                      <a16:colId xmlns:a16="http://schemas.microsoft.com/office/drawing/2014/main" val="20003"/>
                    </a:ext>
                  </a:extLst>
                </a:gridCol>
                <a:gridCol w="1764900">
                  <a:extLst>
                    <a:ext uri="{9D8B030D-6E8A-4147-A177-3AD203B41FA5}">
                      <a16:colId xmlns:a16="http://schemas.microsoft.com/office/drawing/2014/main" val="20004"/>
                    </a:ext>
                  </a:extLst>
                </a:gridCol>
              </a:tblGrid>
              <a:tr h="299631">
                <a:tc>
                  <a:txBody>
                    <a:bodyPr/>
                    <a:lstStyle/>
                    <a:p>
                      <a:pPr algn="ctr" fontAlgn="ctr"/>
                      <a:r>
                        <a:rPr lang="zh-CN" altLang="en-US" sz="1200" u="none" strike="noStrike" dirty="0">
                          <a:solidFill>
                            <a:srgbClr val="C00000"/>
                          </a:solidFill>
                          <a:effectLst/>
                        </a:rPr>
                        <a:t>层次</a:t>
                      </a:r>
                      <a:endParaRPr lang="zh-CN" altLang="en-US" sz="12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200" u="none" strike="noStrike" dirty="0">
                          <a:solidFill>
                            <a:srgbClr val="C00000"/>
                          </a:solidFill>
                          <a:effectLst/>
                        </a:rPr>
                        <a:t>描述</a:t>
                      </a:r>
                      <a:endParaRPr lang="zh-CN" altLang="en-US" sz="12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200" u="none" strike="noStrike" dirty="0">
                          <a:solidFill>
                            <a:srgbClr val="C00000"/>
                          </a:solidFill>
                          <a:effectLst/>
                        </a:rPr>
                        <a:t>发生位置</a:t>
                      </a:r>
                      <a:endParaRPr lang="zh-CN" altLang="en-US" sz="12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200" u="none" strike="noStrike" dirty="0">
                          <a:solidFill>
                            <a:srgbClr val="C00000"/>
                          </a:solidFill>
                          <a:effectLst/>
                        </a:rPr>
                        <a:t>发生频率</a:t>
                      </a:r>
                      <a:endParaRPr lang="zh-CN" altLang="en-US" sz="12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200" u="none" strike="noStrike" dirty="0">
                          <a:solidFill>
                            <a:srgbClr val="C00000"/>
                          </a:solidFill>
                          <a:effectLst/>
                        </a:rPr>
                        <a:t>进程状态变化</a:t>
                      </a:r>
                      <a:endParaRPr lang="zh-CN" altLang="en-US" sz="12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0000"/>
                  </a:ext>
                </a:extLst>
              </a:tr>
              <a:tr h="1237182">
                <a:tc>
                  <a:txBody>
                    <a:bodyPr/>
                    <a:lstStyle/>
                    <a:p>
                      <a:pPr algn="ctr" fontAlgn="ctr"/>
                      <a:r>
                        <a:rPr lang="zh-CN" altLang="en-US" sz="1200" u="none" strike="noStrike" dirty="0">
                          <a:effectLst/>
                        </a:rPr>
                        <a:t>高级调度</a:t>
                      </a:r>
                      <a:br>
                        <a:rPr lang="zh-CN" altLang="en-US" sz="1200" u="none" strike="noStrike" dirty="0">
                          <a:effectLst/>
                        </a:rPr>
                      </a:br>
                      <a:r>
                        <a:rPr lang="zh-CN" altLang="en-US" sz="1200" u="none" strike="noStrike" dirty="0">
                          <a:effectLst/>
                        </a:rPr>
                        <a:t>（作业调度）</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200" u="none" strike="noStrike">
                          <a:effectLst/>
                        </a:rPr>
                        <a:t>按照某种规则， 从后备队列中选择合适的作业将其调入内存， 并为其创建进程。</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200" u="none" strike="noStrike">
                          <a:effectLst/>
                        </a:rPr>
                        <a:t>外存</a:t>
                      </a:r>
                      <a:r>
                        <a:rPr lang="en-US" altLang="zh-CN" sz="1200" u="none" strike="noStrike">
                          <a:effectLst/>
                        </a:rPr>
                        <a:t>-&gt;</a:t>
                      </a:r>
                      <a:r>
                        <a:rPr lang="zh-CN" altLang="en-US" sz="1200" u="none" strike="noStrike">
                          <a:effectLst/>
                        </a:rPr>
                        <a:t>内存</a:t>
                      </a:r>
                      <a:br>
                        <a:rPr lang="zh-CN" altLang="en-US" sz="1200" u="none" strike="noStrike">
                          <a:effectLst/>
                        </a:rPr>
                      </a:br>
                      <a:r>
                        <a:rPr lang="zh-CN" altLang="en-US" sz="1200" u="none" strike="noStrike">
                          <a:effectLst/>
                        </a:rPr>
                        <a:t>（面向作业）</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200" u="none" strike="noStrike">
                          <a:effectLst/>
                        </a:rPr>
                        <a:t>最低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200" u="none" strike="noStrike">
                          <a:effectLst/>
                        </a:rPr>
                        <a:t>无</a:t>
                      </a:r>
                      <a:r>
                        <a:rPr lang="en-US" altLang="zh-CN" sz="1200" u="none" strike="noStrike">
                          <a:effectLst/>
                        </a:rPr>
                        <a:t>-&gt;</a:t>
                      </a:r>
                      <a:r>
                        <a:rPr lang="zh-CN" altLang="en-US" sz="1200" u="none" strike="noStrike">
                          <a:effectLst/>
                        </a:rPr>
                        <a:t>创建态</a:t>
                      </a:r>
                      <a:r>
                        <a:rPr lang="en-US" altLang="zh-CN" sz="1200" u="none" strike="noStrike">
                          <a:effectLst/>
                        </a:rPr>
                        <a:t>-&gt;</a:t>
                      </a:r>
                      <a:r>
                        <a:rPr lang="zh-CN" altLang="en-US" sz="1200" u="none" strike="noStrike">
                          <a:effectLst/>
                        </a:rPr>
                        <a:t>就绪态</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0001"/>
                  </a:ext>
                </a:extLst>
              </a:tr>
              <a:tr h="869893">
                <a:tc>
                  <a:txBody>
                    <a:bodyPr/>
                    <a:lstStyle/>
                    <a:p>
                      <a:pPr algn="ctr" fontAlgn="ctr"/>
                      <a:r>
                        <a:rPr lang="zh-CN" altLang="en-US" sz="1200" u="none" strike="noStrike">
                          <a:effectLst/>
                        </a:rPr>
                        <a:t>中级调度</a:t>
                      </a:r>
                      <a:br>
                        <a:rPr lang="zh-CN" altLang="en-US" sz="1200" u="none" strike="noStrike">
                          <a:effectLst/>
                        </a:rPr>
                      </a:br>
                      <a:r>
                        <a:rPr lang="zh-CN" altLang="en-US" sz="1200" u="none" strike="noStrike">
                          <a:effectLst/>
                        </a:rPr>
                        <a:t>（内存调度）</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200" u="none" strike="noStrike">
                          <a:effectLst/>
                        </a:rPr>
                        <a:t>按照某种规则， 从挂起队列中选择合适的进程将其数据调回内存。</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200" u="none" strike="noStrike">
                          <a:effectLst/>
                        </a:rPr>
                        <a:t>外存</a:t>
                      </a:r>
                      <a:r>
                        <a:rPr lang="en-US" altLang="zh-CN" sz="1200" u="none" strike="noStrike">
                          <a:effectLst/>
                        </a:rPr>
                        <a:t>-&gt;</a:t>
                      </a:r>
                      <a:r>
                        <a:rPr lang="zh-CN" altLang="en-US" sz="1200" u="none" strike="noStrike">
                          <a:effectLst/>
                        </a:rPr>
                        <a:t>内存</a:t>
                      </a:r>
                      <a:br>
                        <a:rPr lang="zh-CN" altLang="en-US" sz="1200" u="none" strike="noStrike">
                          <a:effectLst/>
                        </a:rPr>
                      </a:br>
                      <a:r>
                        <a:rPr lang="zh-CN" altLang="en-US" sz="1200" u="none" strike="noStrike">
                          <a:effectLst/>
                        </a:rPr>
                        <a:t>（面向进程）</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200" u="none" strike="noStrike">
                          <a:effectLst/>
                        </a:rPr>
                        <a:t>中等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200" u="none" strike="noStrike">
                          <a:effectLst/>
                        </a:rPr>
                        <a:t>挂起态</a:t>
                      </a:r>
                      <a:r>
                        <a:rPr lang="en-US" altLang="zh-CN" sz="1200" u="none" strike="noStrike">
                          <a:effectLst/>
                        </a:rPr>
                        <a:t>-&gt;</a:t>
                      </a:r>
                      <a:r>
                        <a:rPr lang="zh-CN" altLang="en-US" sz="1200" u="none" strike="noStrike">
                          <a:effectLst/>
                        </a:rPr>
                        <a:t>就绪态</a:t>
                      </a:r>
                      <a:br>
                        <a:rPr lang="zh-CN" altLang="en-US" sz="1200" u="none" strike="noStrike">
                          <a:effectLst/>
                        </a:rPr>
                      </a:br>
                      <a:r>
                        <a:rPr lang="zh-CN" altLang="en-US" sz="1200" u="none" strike="noStrike">
                          <a:effectLst/>
                        </a:rPr>
                        <a:t>（阻塞挂起</a:t>
                      </a:r>
                      <a:r>
                        <a:rPr lang="en-US" altLang="zh-CN" sz="1200" u="none" strike="noStrike">
                          <a:effectLst/>
                        </a:rPr>
                        <a:t>-&gt;</a:t>
                      </a:r>
                      <a:r>
                        <a:rPr lang="zh-CN" altLang="en-US" sz="1200" u="none" strike="noStrike">
                          <a:effectLst/>
                        </a:rPr>
                        <a:t>阻塞态）</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0002"/>
                  </a:ext>
                </a:extLst>
              </a:tr>
              <a:tr h="869893">
                <a:tc>
                  <a:txBody>
                    <a:bodyPr/>
                    <a:lstStyle/>
                    <a:p>
                      <a:pPr algn="ctr" fontAlgn="ctr"/>
                      <a:r>
                        <a:rPr lang="zh-CN" altLang="en-US" sz="1200" u="none" strike="noStrike">
                          <a:effectLst/>
                        </a:rPr>
                        <a:t>低级调度</a:t>
                      </a:r>
                      <a:br>
                        <a:rPr lang="zh-CN" altLang="en-US" sz="1200" u="none" strike="noStrike">
                          <a:effectLst/>
                        </a:rPr>
                      </a:br>
                      <a:r>
                        <a:rPr lang="zh-CN" altLang="en-US" sz="1200" u="none" strike="noStrike">
                          <a:effectLst/>
                        </a:rPr>
                        <a:t>（进程调度）</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200" u="none" strike="noStrike">
                          <a:effectLst/>
                        </a:rPr>
                        <a:t>按照某种规则， 从就绪队列中选择一个进程为其分配处理机</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200" u="none" strike="noStrike">
                          <a:effectLst/>
                        </a:rPr>
                        <a:t>内存</a:t>
                      </a:r>
                      <a:r>
                        <a:rPr lang="en-US" altLang="zh-CN" sz="1200" u="none" strike="noStrike">
                          <a:effectLst/>
                        </a:rPr>
                        <a:t>-&gt;</a:t>
                      </a:r>
                      <a:r>
                        <a:rPr lang="en-US" sz="1200" u="none" strike="noStrike">
                          <a:effectLst/>
                        </a:rPr>
                        <a:t>CPU </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200" u="none" strike="noStrike" dirty="0">
                          <a:effectLst/>
                        </a:rPr>
                        <a:t>最高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200" u="none" strike="noStrike" dirty="0">
                          <a:effectLst/>
                        </a:rPr>
                        <a:t>就绪态</a:t>
                      </a:r>
                      <a:r>
                        <a:rPr lang="en-US" altLang="zh-CN" sz="1200" u="none" strike="noStrike" dirty="0">
                          <a:effectLst/>
                        </a:rPr>
                        <a:t>-&gt;</a:t>
                      </a:r>
                      <a:r>
                        <a:rPr lang="zh-CN" altLang="en-US" sz="1200" u="none" strike="noStrike" dirty="0">
                          <a:effectLst/>
                        </a:rPr>
                        <a:t>运行态</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0003"/>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802818" name="标题 802817"/>
          <p:cNvSpPr>
            <a:spLocks noGrp="1"/>
          </p:cNvSpPr>
          <p:nvPr>
            <p:ph type="title"/>
            <p:custDataLst>
              <p:tags r:id="rId4"/>
            </p:custDataLst>
          </p:nvPr>
        </p:nvSpPr>
        <p:spPr>
          <a:xfrm>
            <a:off x="719455" y="133653"/>
            <a:ext cx="7886700" cy="397896"/>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zh-CN" altLang="en-US" b="1" dirty="0">
                <a:solidFill>
                  <a:srgbClr val="7F7F7F"/>
                </a:solidFill>
                <a:sym typeface="+mn-ea"/>
              </a:rPr>
              <a:t>系统安全状态 </a:t>
            </a:r>
            <a:br>
              <a:rPr lang="zh-CN" altLang="en-US" b="1" dirty="0">
                <a:solidFill>
                  <a:srgbClr val="7F7F7F"/>
                </a:solidFill>
                <a:sym typeface="+mn-ea"/>
              </a:rPr>
            </a:br>
            <a:r>
              <a:rPr lang="en-US" altLang="zh-CN" sz="1800" b="1" dirty="0">
                <a:solidFill>
                  <a:schemeClr val="tx2">
                    <a:lumMod val="50000"/>
                  </a:schemeClr>
                </a:solidFill>
                <a:ea typeface="+mj-lt"/>
                <a:cs typeface="+mj-lt"/>
                <a:sym typeface="+mn-ea"/>
              </a:rPr>
              <a:t>1. </a:t>
            </a:r>
            <a:r>
              <a:rPr lang="en-US" altLang="zh-CN" sz="1800" b="1" dirty="0" err="1">
                <a:solidFill>
                  <a:schemeClr val="tx2">
                    <a:lumMod val="50000"/>
                  </a:schemeClr>
                </a:solidFill>
                <a:ea typeface="+mj-lt"/>
                <a:cs typeface="+mj-lt"/>
                <a:sym typeface="+mn-ea"/>
              </a:rPr>
              <a:t>安全状态相关概念</a:t>
            </a:r>
            <a:br>
              <a:rPr lang="en-US" altLang="zh-CN" sz="1800" b="1" dirty="0">
                <a:solidFill>
                  <a:schemeClr val="tx2">
                    <a:lumMod val="50000"/>
                  </a:schemeClr>
                </a:solidFill>
                <a:ea typeface="+mj-lt"/>
                <a:cs typeface="+mj-lt"/>
                <a:sym typeface="+mn-ea"/>
              </a:rPr>
            </a:br>
            <a:r>
              <a:rPr lang="zh-CN" altLang="en-US" sz="1800" dirty="0">
                <a:solidFill>
                  <a:schemeClr val="dk2">
                    <a:lumMod val="25000"/>
                  </a:schemeClr>
                </a:solidFill>
                <a:ea typeface="+mj-lt"/>
                <a:cs typeface="+mj-lt"/>
                <a:sym typeface="+mn-ea"/>
              </a:rPr>
              <a:t>①把系统的状态分为</a:t>
            </a:r>
            <a:r>
              <a:rPr lang="zh-CN" altLang="en-US" sz="1800" dirty="0">
                <a:solidFill>
                  <a:srgbClr val="FF0000"/>
                </a:solidFill>
                <a:ea typeface="+mj-lt"/>
                <a:cs typeface="+mj-lt"/>
                <a:sym typeface="+mn-ea"/>
              </a:rPr>
              <a:t>安全状态</a:t>
            </a:r>
            <a:r>
              <a:rPr lang="zh-CN" altLang="en-US" sz="1800" dirty="0">
                <a:solidFill>
                  <a:schemeClr val="dk2">
                    <a:lumMod val="25000"/>
                  </a:schemeClr>
                </a:solidFill>
                <a:ea typeface="+mj-lt"/>
                <a:cs typeface="+mj-lt"/>
                <a:sym typeface="+mn-ea"/>
              </a:rPr>
              <a:t>和</a:t>
            </a:r>
            <a:r>
              <a:rPr lang="zh-CN" altLang="en-US" sz="1800" dirty="0">
                <a:solidFill>
                  <a:srgbClr val="FF0000"/>
                </a:solidFill>
                <a:ea typeface="+mj-lt"/>
                <a:cs typeface="+mj-lt"/>
                <a:sym typeface="+mn-ea"/>
              </a:rPr>
              <a:t>不安全状态</a:t>
            </a:r>
            <a:br>
              <a:rPr lang="zh-CN" altLang="en-US" dirty="0">
                <a:solidFill>
                  <a:schemeClr val="dk2">
                    <a:lumMod val="25000"/>
                  </a:schemeClr>
                </a:solidFill>
                <a:latin typeface="汉仪旗黑-85S" charset="0"/>
                <a:ea typeface="黑体" panose="02010609060101010101" charset="-122"/>
                <a:cs typeface="汉仪旗黑-85S" charset="0"/>
                <a:sym typeface="+mn-ea"/>
              </a:rPr>
            </a:br>
            <a:r>
              <a:rPr lang="zh-CN" altLang="en-US" sz="1600" dirty="0">
                <a:solidFill>
                  <a:schemeClr val="dk2">
                    <a:lumMod val="25000"/>
                  </a:schemeClr>
                </a:solidFill>
                <a:ea typeface="+mj-lt"/>
                <a:cs typeface="+mj-lt"/>
                <a:sym typeface="+mn-ea"/>
              </a:rPr>
              <a:t>假设你是一位成功的银行家，手里掌握着100个亿的资金...</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有三个企业想找你贷款，分别是企业B、企业A、企业T，为描述方便，简BAT。</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B表示：“大哥，我最多会跟你借70亿...”</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A表示：“大哥，我最多会跟你借40亿.</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T表示：“大哥，我最多会跟你借50亿...”</a:t>
            </a:r>
            <a:br>
              <a:rPr lang="zh-CN" altLang="en-US" sz="2000" dirty="0">
                <a:solidFill>
                  <a:schemeClr val="dk2">
                    <a:lumMod val="25000"/>
                  </a:schemeClr>
                </a:solidFill>
                <a:latin typeface="汉仪旗黑-85S" charset="0"/>
                <a:ea typeface="黑体" panose="02010609060101010101" charset="-122"/>
                <a:cs typeface="汉仪旗黑-85S" charset="0"/>
                <a:sym typeface="+mn-ea"/>
              </a:rPr>
            </a:br>
            <a:br>
              <a:rPr lang="zh-CN" altLang="en-US" sz="2000" dirty="0">
                <a:solidFill>
                  <a:schemeClr val="dk2">
                    <a:lumMod val="25000"/>
                  </a:schemeClr>
                </a:solidFill>
                <a:latin typeface="汉仪旗黑-85S" charset="0"/>
                <a:ea typeface="黑体" panose="02010609060101010101" charset="-122"/>
                <a:cs typeface="汉仪旗黑-85S" charset="0"/>
                <a:sym typeface="+mn-ea"/>
              </a:rPr>
            </a:br>
            <a:br>
              <a:rPr lang="zh-CN" altLang="en-US" sz="2000" dirty="0">
                <a:solidFill>
                  <a:schemeClr val="dk2">
                    <a:lumMod val="25000"/>
                  </a:schemeClr>
                </a:solidFill>
                <a:latin typeface="汉仪旗黑-85S" charset="0"/>
                <a:ea typeface="黑体" panose="02010609060101010101" charset="-122"/>
                <a:cs typeface="汉仪旗黑-85S" charset="0"/>
                <a:sym typeface="+mn-ea"/>
              </a:rPr>
            </a:br>
            <a:br>
              <a:rPr lang="zh-CN" altLang="en-US" sz="2000" dirty="0">
                <a:solidFill>
                  <a:schemeClr val="dk2">
                    <a:lumMod val="25000"/>
                  </a:schemeClr>
                </a:solidFill>
                <a:latin typeface="汉仪旗黑-85S" charset="0"/>
                <a:ea typeface="黑体" panose="02010609060101010101" charset="-122"/>
                <a:cs typeface="汉仪旗黑-85S" charset="0"/>
                <a:sym typeface="+mn-ea"/>
              </a:rPr>
            </a:br>
            <a:br>
              <a:rPr lang="zh-CN" altLang="en-US" sz="2000" dirty="0">
                <a:solidFill>
                  <a:schemeClr val="dk2">
                    <a:lumMod val="25000"/>
                  </a:schemeClr>
                </a:solidFill>
                <a:latin typeface="汉仪旗黑-85S" charset="0"/>
                <a:ea typeface="黑体" panose="02010609060101010101" charset="-122"/>
                <a:cs typeface="汉仪旗黑-85S" charset="0"/>
                <a:sym typeface="+mn-ea"/>
              </a:rPr>
            </a:br>
            <a:br>
              <a:rPr lang="zh-CN" altLang="en-US" sz="1600" b="1" dirty="0">
                <a:solidFill>
                  <a:schemeClr val="dk2">
                    <a:lumMod val="25000"/>
                  </a:schemeClr>
                </a:solidFill>
                <a:ea typeface="+mj-lt"/>
                <a:cs typeface="+mj-lt"/>
                <a:sym typeface="+mn-ea"/>
              </a:rPr>
            </a:br>
            <a:br>
              <a:rPr lang="zh-CN" altLang="en-US" sz="1500" dirty="0">
                <a:solidFill>
                  <a:schemeClr val="dk2">
                    <a:lumMod val="25000"/>
                  </a:schemeClr>
                </a:solidFill>
                <a:latin typeface="汉仪旗黑-85S" charset="0"/>
                <a:cs typeface="汉仪旗黑-85S" charset="0"/>
                <a:sym typeface="+mn-ea"/>
              </a:rPr>
            </a:br>
            <a:br>
              <a:rPr lang="zh-CN" altLang="en-US" sz="1500" dirty="0">
                <a:solidFill>
                  <a:schemeClr val="dk2">
                    <a:lumMod val="25000"/>
                  </a:schemeClr>
                </a:solidFill>
                <a:latin typeface="汉仪旗黑-85S" charset="0"/>
                <a:cs typeface="汉仪旗黑-85S" charset="0"/>
                <a:sym typeface="+mn-ea"/>
              </a:rPr>
            </a:br>
            <a:br>
              <a:rPr lang="zh-CN" altLang="en-US" sz="1500" dirty="0">
                <a:solidFill>
                  <a:schemeClr val="dk2">
                    <a:lumMod val="25000"/>
                  </a:schemeClr>
                </a:solidFill>
                <a:latin typeface="汉仪旗黑-85S" charset="0"/>
                <a:cs typeface="汉仪旗黑-85S" charset="0"/>
                <a:sym typeface="+mn-ea"/>
              </a:rPr>
            </a:br>
            <a:br>
              <a:rPr lang="zh-CN" altLang="en-US" sz="1500" dirty="0">
                <a:solidFill>
                  <a:schemeClr val="dk2">
                    <a:lumMod val="25000"/>
                  </a:schemeClr>
                </a:solidFill>
                <a:latin typeface="汉仪旗黑-85S" charset="0"/>
                <a:cs typeface="汉仪旗黑-85S" charset="0"/>
                <a:sym typeface="+mn-ea"/>
              </a:rPr>
            </a:br>
            <a:r>
              <a:rPr lang="en-US" altLang="zh-CN" dirty="0">
                <a:solidFill>
                  <a:schemeClr val="dk2">
                    <a:lumMod val="25000"/>
                  </a:schemeClr>
                </a:solidFill>
                <a:latin typeface="汉仪旗黑-85S" charset="0"/>
                <a:ea typeface="黑体" panose="02010609060101010101" charset="-122"/>
                <a:cs typeface="汉仪旗黑-85S" charset="0"/>
                <a:sym typeface="+mn-ea"/>
              </a:rPr>
              <a:t>　　</a:t>
            </a:r>
            <a:br>
              <a:rPr lang="zh-CN" altLang="en-US" sz="1500" dirty="0">
                <a:solidFill>
                  <a:schemeClr val="dk2">
                    <a:lumMod val="25000"/>
                  </a:schemeClr>
                </a:solidFill>
                <a:latin typeface="汉仪旗黑-85S" charset="0"/>
                <a:cs typeface="汉仪旗黑-85S" charset="0"/>
                <a:sym typeface="+mn-ea"/>
              </a:rPr>
            </a:br>
            <a:r>
              <a:rPr lang="zh-CN" altLang="en-US" sz="1500" dirty="0">
                <a:solidFill>
                  <a:schemeClr val="dk2">
                    <a:lumMod val="25000"/>
                  </a:schemeClr>
                </a:solidFill>
                <a:latin typeface="汉仪旗黑-85S" charset="0"/>
                <a:cs typeface="汉仪旗黑-85S" charset="0"/>
                <a:sym typeface="+mn-ea"/>
              </a:rPr>
              <a:t>　　 </a:t>
            </a:r>
          </a:p>
        </p:txBody>
      </p:sp>
      <p:pic>
        <p:nvPicPr>
          <p:cNvPr id="11" name="图片 10"/>
          <p:cNvPicPr>
            <a:picLocks noChangeAspect="1"/>
          </p:cNvPicPr>
          <p:nvPr/>
        </p:nvPicPr>
        <p:blipFill>
          <a:blip r:embed="rId6"/>
          <a:stretch>
            <a:fillRect/>
          </a:stretch>
        </p:blipFill>
        <p:spPr>
          <a:xfrm>
            <a:off x="4572000" y="2190750"/>
            <a:ext cx="4262120" cy="1377950"/>
          </a:xfrm>
          <a:prstGeom prst="rect">
            <a:avLst/>
          </a:prstGeom>
        </p:spPr>
      </p:pic>
      <p:sp>
        <p:nvSpPr>
          <p:cNvPr id="13" name="文本框 12"/>
          <p:cNvSpPr txBox="1"/>
          <p:nvPr/>
        </p:nvSpPr>
        <p:spPr>
          <a:xfrm>
            <a:off x="685800" y="3550285"/>
            <a:ext cx="8147685" cy="583565"/>
          </a:xfrm>
          <a:prstGeom prst="rect">
            <a:avLst/>
          </a:prstGeom>
          <a:noFill/>
        </p:spPr>
        <p:txBody>
          <a:bodyPr wrap="square" rtlCol="0" anchor="t">
            <a:spAutoFit/>
          </a:bodyPr>
          <a:lstStyle/>
          <a:p>
            <a:r>
              <a:rPr lang="zh-CN" altLang="en-US" sz="1600" b="1">
                <a:solidFill>
                  <a:schemeClr val="dk2">
                    <a:lumMod val="25000"/>
                  </a:schemeClr>
                </a:solidFill>
                <a:ea typeface="+mj-lt"/>
                <a:cs typeface="+mj-lt"/>
                <a:sym typeface="+mn-ea"/>
              </a:rPr>
              <a:t>江湖中有个不成文的规矩：如果你借给企业的钱总数达不到企业提出的最大要求，那么不管你之前给企业借了多少钱，那些钱都拿不回来了。。。</a:t>
            </a:r>
          </a:p>
        </p:txBody>
      </p:sp>
      <p:sp>
        <p:nvSpPr>
          <p:cNvPr id="14" name="文本框 13"/>
          <p:cNvSpPr txBox="1"/>
          <p:nvPr/>
        </p:nvSpPr>
        <p:spPr>
          <a:xfrm>
            <a:off x="719455" y="4133850"/>
            <a:ext cx="7677150" cy="337185"/>
          </a:xfrm>
          <a:prstGeom prst="rect">
            <a:avLst/>
          </a:prstGeom>
          <a:noFill/>
        </p:spPr>
        <p:txBody>
          <a:bodyPr wrap="square" rtlCol="0" anchor="t">
            <a:spAutoFit/>
          </a:bodyPr>
          <a:lstStyle/>
          <a:p>
            <a:r>
              <a:rPr lang="zh-CN" altLang="en-US" sz="1600" b="1">
                <a:solidFill>
                  <a:srgbClr val="0070C0"/>
                </a:solidFill>
                <a:ea typeface="+mj-lt"/>
                <a:cs typeface="+mj-lt"/>
                <a:sym typeface="+mn-ea"/>
              </a:rPr>
              <a:t>BAT三个企业分别从你这儿借了20、10、30亿，</a:t>
            </a:r>
            <a:r>
              <a:rPr lang="en-US" altLang="zh-CN" sz="1600" b="1">
                <a:solidFill>
                  <a:srgbClr val="0070C0"/>
                </a:solidFill>
                <a:ea typeface="+mj-lt"/>
                <a:cs typeface="+mj-lt"/>
                <a:sym typeface="+mn-ea"/>
              </a:rPr>
              <a:t>B想借30亿，你敢借吗?</a:t>
            </a:r>
          </a:p>
        </p:txBody>
      </p:sp>
      <p:sp>
        <p:nvSpPr>
          <p:cNvPr id="15" name="文本框 14"/>
          <p:cNvSpPr txBox="1"/>
          <p:nvPr/>
        </p:nvSpPr>
        <p:spPr>
          <a:xfrm>
            <a:off x="719455" y="4504055"/>
            <a:ext cx="7243445" cy="568325"/>
          </a:xfrm>
          <a:prstGeom prst="rect">
            <a:avLst/>
          </a:prstGeom>
          <a:noFill/>
        </p:spPr>
        <p:txBody>
          <a:bodyPr wrap="square" rtlCol="0" anchor="t">
            <a:spAutoFit/>
          </a:bodyPr>
          <a:lstStyle/>
          <a:p>
            <a:r>
              <a:rPr lang="en-US" altLang="zh-CN" sz="1600" b="1">
                <a:solidFill>
                  <a:srgbClr val="0070C0"/>
                </a:solidFill>
                <a:ea typeface="+mj-lt"/>
                <a:cs typeface="+mj-lt"/>
                <a:sym typeface="+mn-ea"/>
              </a:rPr>
              <a:t>手里还有40亿的时候，如果此时A想借20亿，你敢借吗？</a:t>
            </a:r>
            <a:br>
              <a:rPr lang="zh-CN" altLang="en-US" sz="1500" dirty="0">
                <a:solidFill>
                  <a:srgbClr val="0070C0"/>
                </a:solidFill>
                <a:latin typeface="汉仪旗黑-85S" charset="0"/>
                <a:cs typeface="汉仪旗黑-85S" charset="0"/>
                <a:sym typeface="+mn-ea"/>
              </a:rPr>
            </a:br>
            <a:endParaRPr lang="zh-CN" altLang="en-US" sz="1500" dirty="0">
              <a:solidFill>
                <a:srgbClr val="0070C0"/>
              </a:solidFill>
              <a:latin typeface="汉仪旗黑-85S" charset="0"/>
              <a:cs typeface="汉仪旗黑-85S" charset="0"/>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802818" name="标题 802817"/>
          <p:cNvSpPr>
            <a:spLocks noGrp="1"/>
          </p:cNvSpPr>
          <p:nvPr>
            <p:ph type="title"/>
            <p:custDataLst>
              <p:tags r:id="rId4"/>
            </p:custDataLst>
          </p:nvPr>
        </p:nvSpPr>
        <p:spPr>
          <a:xfrm>
            <a:off x="719455" y="133653"/>
            <a:ext cx="7886700" cy="397896"/>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zh-CN" altLang="en-US" b="1" dirty="0">
                <a:solidFill>
                  <a:srgbClr val="7F7F7F"/>
                </a:solidFill>
                <a:sym typeface="+mn-ea"/>
              </a:rPr>
              <a:t>系统安全状态 </a:t>
            </a:r>
            <a:br>
              <a:rPr lang="zh-CN" altLang="en-US" b="1" dirty="0">
                <a:solidFill>
                  <a:srgbClr val="7F7F7F"/>
                </a:solidFill>
                <a:sym typeface="+mn-ea"/>
              </a:rPr>
            </a:br>
            <a:r>
              <a:rPr lang="en-US" altLang="zh-CN" sz="1800" b="1">
                <a:solidFill>
                  <a:schemeClr val="tx2">
                    <a:lumMod val="50000"/>
                  </a:schemeClr>
                </a:solidFill>
                <a:ea typeface="+mj-lt"/>
                <a:cs typeface="+mj-lt"/>
                <a:sym typeface="+mn-ea"/>
              </a:rPr>
              <a:t>1. 安全状态相关概念</a:t>
            </a:r>
            <a:br>
              <a:rPr lang="en-US" altLang="zh-CN" sz="1800" b="1">
                <a:solidFill>
                  <a:schemeClr val="tx2">
                    <a:lumMod val="50000"/>
                  </a:schemeClr>
                </a:solidFill>
                <a:ea typeface="+mj-lt"/>
                <a:cs typeface="+mj-lt"/>
                <a:sym typeface="+mn-ea"/>
              </a:rPr>
            </a:br>
            <a:br>
              <a:rPr lang="zh-CN" altLang="en-US" sz="1600">
                <a:solidFill>
                  <a:schemeClr val="dk2">
                    <a:lumMod val="25000"/>
                  </a:schemeClr>
                </a:solidFill>
                <a:ea typeface="+mj-lt"/>
                <a:cs typeface="+mj-lt"/>
                <a:sym typeface="+mn-ea"/>
              </a:rPr>
            </a:br>
            <a:br>
              <a:rPr lang="zh-CN" altLang="en-US" sz="2000">
                <a:solidFill>
                  <a:schemeClr val="dk2">
                    <a:lumMod val="25000"/>
                  </a:schemeClr>
                </a:solidFill>
                <a:latin typeface="汉仪旗黑-85S" charset="0"/>
                <a:ea typeface="黑体" panose="02010609060101010101" charset="-122"/>
                <a:cs typeface="汉仪旗黑-85S" charset="0"/>
                <a:sym typeface="+mn-ea"/>
              </a:rPr>
            </a:br>
            <a:br>
              <a:rPr lang="zh-CN" altLang="en-US" sz="2000">
                <a:solidFill>
                  <a:schemeClr val="dk2">
                    <a:lumMod val="25000"/>
                  </a:schemeClr>
                </a:solidFill>
                <a:latin typeface="汉仪旗黑-85S" charset="0"/>
                <a:ea typeface="黑体" panose="02010609060101010101" charset="-122"/>
                <a:cs typeface="汉仪旗黑-85S" charset="0"/>
                <a:sym typeface="+mn-ea"/>
              </a:rPr>
            </a:br>
            <a:br>
              <a:rPr lang="zh-CN" altLang="en-US" sz="1600" b="1">
                <a:solidFill>
                  <a:schemeClr val="dk2">
                    <a:lumMod val="25000"/>
                  </a:schemeClr>
                </a:solidFill>
                <a:ea typeface="+mj-lt"/>
                <a:cs typeface="+mj-lt"/>
                <a:sym typeface="+mn-ea"/>
              </a:rPr>
            </a:br>
            <a:br>
              <a:rPr lang="zh-CN" altLang="en-US" sz="1800">
                <a:solidFill>
                  <a:schemeClr val="dk2">
                    <a:lumMod val="25000"/>
                  </a:schemeClr>
                </a:solidFill>
                <a:ea typeface="+mj-lt"/>
                <a:cs typeface="+mj-lt"/>
                <a:sym typeface="+mn-ea"/>
              </a:rPr>
            </a:br>
            <a:br>
              <a:rPr lang="zh-CN" altLang="en-US" sz="1500" dirty="0">
                <a:solidFill>
                  <a:schemeClr val="dk2">
                    <a:lumMod val="25000"/>
                  </a:schemeClr>
                </a:solidFill>
                <a:latin typeface="汉仪旗黑-85S" charset="0"/>
                <a:cs typeface="汉仪旗黑-85S" charset="0"/>
                <a:sym typeface="+mn-ea"/>
              </a:rPr>
            </a:br>
            <a:br>
              <a:rPr lang="zh-CN" altLang="en-US" sz="1500" dirty="0">
                <a:solidFill>
                  <a:schemeClr val="dk2">
                    <a:lumMod val="25000"/>
                  </a:schemeClr>
                </a:solidFill>
                <a:latin typeface="汉仪旗黑-85S" charset="0"/>
                <a:cs typeface="汉仪旗黑-85S" charset="0"/>
                <a:sym typeface="+mn-ea"/>
              </a:rPr>
            </a:br>
            <a:br>
              <a:rPr lang="zh-CN" altLang="en-US" sz="1500" dirty="0">
                <a:solidFill>
                  <a:schemeClr val="dk2">
                    <a:lumMod val="25000"/>
                  </a:schemeClr>
                </a:solidFill>
                <a:latin typeface="汉仪旗黑-85S" charset="0"/>
                <a:cs typeface="汉仪旗黑-85S" charset="0"/>
                <a:sym typeface="+mn-ea"/>
              </a:rPr>
            </a:br>
            <a:r>
              <a:rPr lang="en-US" altLang="zh-CN" sz="1500" dirty="0">
                <a:solidFill>
                  <a:schemeClr val="dk2">
                    <a:lumMod val="25000"/>
                  </a:schemeClr>
                </a:solidFill>
                <a:latin typeface="汉仪旗黑-85S" charset="0"/>
                <a:cs typeface="汉仪旗黑-85S" charset="0"/>
                <a:sym typeface="+mn-ea"/>
              </a:rPr>
              <a:t>   </a:t>
            </a:r>
            <a:br>
              <a:rPr lang="en-US" altLang="zh-CN" sz="1500" dirty="0">
                <a:solidFill>
                  <a:schemeClr val="dk2">
                    <a:lumMod val="25000"/>
                  </a:schemeClr>
                </a:solidFill>
                <a:latin typeface="汉仪旗黑-85S" charset="0"/>
                <a:cs typeface="汉仪旗黑-85S" charset="0"/>
                <a:sym typeface="+mn-ea"/>
              </a:rPr>
            </a:br>
            <a:r>
              <a:rPr lang="en-US" altLang="zh-CN" sz="1500" dirty="0">
                <a:solidFill>
                  <a:schemeClr val="dk2">
                    <a:lumMod val="25000"/>
                  </a:schemeClr>
                </a:solidFill>
                <a:latin typeface="汉仪旗黑-85S" charset="0"/>
                <a:cs typeface="汉仪旗黑-85S" charset="0"/>
                <a:sym typeface="+mn-ea"/>
              </a:rPr>
              <a:t>  </a:t>
            </a:r>
            <a:br>
              <a:rPr lang="en-US" altLang="zh-CN" sz="1500" dirty="0">
                <a:solidFill>
                  <a:schemeClr val="dk2">
                    <a:lumMod val="25000"/>
                  </a:schemeClr>
                </a:solidFill>
                <a:latin typeface="汉仪旗黑-85S" charset="0"/>
                <a:cs typeface="汉仪旗黑-85S" charset="0"/>
                <a:sym typeface="+mn-ea"/>
              </a:rPr>
            </a:br>
            <a:br>
              <a:rPr lang="zh-CN" altLang="en-US" sz="1500" dirty="0">
                <a:solidFill>
                  <a:schemeClr val="dk2">
                    <a:lumMod val="25000"/>
                  </a:schemeClr>
                </a:solidFill>
                <a:latin typeface="汉仪旗黑-85S" charset="0"/>
                <a:cs typeface="汉仪旗黑-85S" charset="0"/>
                <a:sym typeface="+mn-ea"/>
              </a:rPr>
            </a:br>
            <a:r>
              <a:rPr lang="zh-CN" altLang="en-US" sz="1500" dirty="0">
                <a:solidFill>
                  <a:schemeClr val="dk2">
                    <a:lumMod val="25000"/>
                  </a:schemeClr>
                </a:solidFill>
                <a:latin typeface="汉仪旗黑-85S" charset="0"/>
                <a:cs typeface="汉仪旗黑-85S" charset="0"/>
                <a:sym typeface="+mn-ea"/>
              </a:rPr>
              <a:t>　　 </a:t>
            </a:r>
          </a:p>
        </p:txBody>
      </p:sp>
      <p:sp>
        <p:nvSpPr>
          <p:cNvPr id="3" name="文本框 2"/>
          <p:cNvSpPr txBox="1"/>
          <p:nvPr/>
        </p:nvSpPr>
        <p:spPr>
          <a:xfrm>
            <a:off x="304800" y="2984270"/>
            <a:ext cx="8676005" cy="1200329"/>
          </a:xfrm>
          <a:prstGeom prst="rect">
            <a:avLst/>
          </a:prstGeom>
          <a:noFill/>
        </p:spPr>
        <p:txBody>
          <a:bodyPr wrap="square" rtlCol="0">
            <a:spAutoFit/>
          </a:bodyPr>
          <a:lstStyle/>
          <a:p>
            <a:pPr algn="l"/>
            <a:r>
              <a:rPr lang="zh-CN" altLang="en-US" sz="1800" b="1" spc="200" dirty="0">
                <a:solidFill>
                  <a:srgbClr val="FF0000"/>
                </a:solidFill>
                <a:uFillTx/>
                <a:latin typeface="汉仪旗黑-85S" charset="0"/>
                <a:ea typeface="+mj-ea"/>
                <a:cs typeface="汉仪旗黑-85S" charset="0"/>
                <a:sym typeface="+mn-ea"/>
              </a:rPr>
              <a:t>       安全状态：</a:t>
            </a:r>
            <a:r>
              <a:rPr lang="zh-CN" altLang="en-US" sz="1800" spc="200" dirty="0">
                <a:solidFill>
                  <a:schemeClr val="dk2">
                    <a:lumMod val="25000"/>
                  </a:schemeClr>
                </a:solidFill>
                <a:uFillTx/>
                <a:cs typeface="微软雅黑" panose="020B0503020204020204" pitchFamily="34" charset="-122"/>
                <a:sym typeface="+mn-ea"/>
              </a:rPr>
              <a:t>OS按照某种推进顺序（p1、</a:t>
            </a:r>
            <a:r>
              <a:rPr lang="en-US" altLang="zh-CN" spc="200" dirty="0">
                <a:solidFill>
                  <a:schemeClr val="dk2">
                    <a:lumMod val="25000"/>
                  </a:schemeClr>
                </a:solidFill>
                <a:cs typeface="微软雅黑" panose="020B0503020204020204" pitchFamily="34" charset="-122"/>
                <a:sym typeface="+mn-ea"/>
              </a:rPr>
              <a:t>p2</a:t>
            </a:r>
            <a:r>
              <a:rPr lang="zh-CN" altLang="en-US" spc="200" dirty="0">
                <a:solidFill>
                  <a:schemeClr val="dk2">
                    <a:lumMod val="25000"/>
                  </a:schemeClr>
                </a:solidFill>
                <a:cs typeface="微软雅黑" panose="020B0503020204020204" pitchFamily="34" charset="-122"/>
                <a:sym typeface="+mn-ea"/>
              </a:rPr>
              <a:t>、</a:t>
            </a:r>
            <a:r>
              <a:rPr lang="en-US" altLang="zh-CN" spc="200" dirty="0">
                <a:solidFill>
                  <a:schemeClr val="dk2">
                    <a:lumMod val="25000"/>
                  </a:schemeClr>
                </a:solidFill>
                <a:cs typeface="微软雅黑" panose="020B0503020204020204" pitchFamily="34" charset="-122"/>
                <a:sym typeface="+mn-ea"/>
              </a:rPr>
              <a:t>…</a:t>
            </a:r>
            <a:r>
              <a:rPr lang="zh-CN" altLang="en-US" spc="200" dirty="0">
                <a:solidFill>
                  <a:schemeClr val="dk2">
                    <a:lumMod val="25000"/>
                  </a:schemeClr>
                </a:solidFill>
                <a:cs typeface="微软雅黑" panose="020B0503020204020204" pitchFamily="34" charset="-122"/>
                <a:sym typeface="+mn-ea"/>
              </a:rPr>
              <a:t>、</a:t>
            </a:r>
            <a:r>
              <a:rPr lang="zh-CN" altLang="en-US" sz="1800" spc="200" dirty="0">
                <a:solidFill>
                  <a:schemeClr val="dk2">
                    <a:lumMod val="25000"/>
                  </a:schemeClr>
                </a:solidFill>
                <a:uFillTx/>
                <a:cs typeface="微软雅黑" panose="020B0503020204020204" pitchFamily="34" charset="-122"/>
                <a:sym typeface="+mn-ea"/>
              </a:rPr>
              <a:t>pn）给每个进程分配运行所需的资源，满足每个进程对资源的最大需求，每个进程都可以顺利完成，此时的状态就是安全状态，此时的推进序列也称</a:t>
            </a:r>
            <a:r>
              <a:rPr lang="zh-CN" altLang="en-US" sz="1800" b="1" spc="200" dirty="0">
                <a:solidFill>
                  <a:srgbClr val="FF0000"/>
                </a:solidFill>
                <a:uFillTx/>
                <a:cs typeface="微软雅黑" panose="020B0503020204020204" pitchFamily="34" charset="-122"/>
                <a:sym typeface="+mn-ea"/>
              </a:rPr>
              <a:t>“安全序列”</a:t>
            </a:r>
            <a:endParaRPr lang="en-US" altLang="zh-CN" sz="1800" b="1" spc="200" dirty="0">
              <a:solidFill>
                <a:srgbClr val="FF0000"/>
              </a:solidFill>
              <a:uFillTx/>
              <a:cs typeface="微软雅黑" panose="020B0503020204020204" pitchFamily="34" charset="-122"/>
              <a:sym typeface="+mn-ea"/>
            </a:endParaRPr>
          </a:p>
          <a:p>
            <a:r>
              <a:rPr lang="zh-CN" altLang="en-US" sz="1800" spc="200" dirty="0">
                <a:solidFill>
                  <a:schemeClr val="dk2">
                    <a:lumMod val="25000"/>
                  </a:schemeClr>
                </a:solidFill>
                <a:uFillTx/>
                <a:cs typeface="微软雅黑" panose="020B0503020204020204" pitchFamily="34" charset="-122"/>
                <a:sym typeface="+mn-ea"/>
              </a:rPr>
              <a:t>     如果无法找到</a:t>
            </a:r>
            <a:r>
              <a:rPr lang="zh-CN" altLang="en-US" sz="1800" b="1" spc="200" dirty="0">
                <a:solidFill>
                  <a:srgbClr val="FF0000"/>
                </a:solidFill>
                <a:uFillTx/>
                <a:cs typeface="微软雅黑" panose="020B0503020204020204" pitchFamily="34" charset="-122"/>
                <a:sym typeface="+mn-ea"/>
              </a:rPr>
              <a:t>“</a:t>
            </a:r>
            <a:r>
              <a:rPr lang="zh-CN" altLang="en-US" b="1" spc="200" dirty="0">
                <a:solidFill>
                  <a:srgbClr val="FF0000"/>
                </a:solidFill>
                <a:cs typeface="微软雅黑" panose="020B0503020204020204" pitchFamily="34" charset="-122"/>
                <a:sym typeface="+mn-ea"/>
              </a:rPr>
              <a:t>安全序列”</a:t>
            </a:r>
            <a:r>
              <a:rPr lang="zh-CN" altLang="en-US" spc="200" dirty="0">
                <a:cs typeface="微软雅黑" panose="020B0503020204020204" pitchFamily="34" charset="-122"/>
                <a:sym typeface="+mn-ea"/>
              </a:rPr>
              <a:t>，则称系统处于“不安全状态”</a:t>
            </a:r>
            <a:endParaRPr lang="zh-CN" altLang="en-US" sz="1800" spc="200" dirty="0">
              <a:uFillTx/>
              <a:cs typeface="微软雅黑" panose="020B0503020204020204" pitchFamily="34" charset="-122"/>
              <a:sym typeface="+mn-ea"/>
            </a:endParaRPr>
          </a:p>
        </p:txBody>
      </p:sp>
      <p:pic>
        <p:nvPicPr>
          <p:cNvPr id="11" name="图片 10"/>
          <p:cNvPicPr>
            <a:picLocks noChangeAspect="1"/>
          </p:cNvPicPr>
          <p:nvPr/>
        </p:nvPicPr>
        <p:blipFill>
          <a:blip r:embed="rId6"/>
          <a:stretch>
            <a:fillRect/>
          </a:stretch>
        </p:blipFill>
        <p:spPr>
          <a:xfrm>
            <a:off x="1600200" y="1091274"/>
            <a:ext cx="4262120" cy="1377950"/>
          </a:xfrm>
          <a:prstGeom prst="rect">
            <a:avLst/>
          </a:prstGeom>
        </p:spPr>
      </p:pic>
      <p:sp>
        <p:nvSpPr>
          <p:cNvPr id="2" name="文本框 1"/>
          <p:cNvSpPr txBox="1"/>
          <p:nvPr/>
        </p:nvSpPr>
        <p:spPr>
          <a:xfrm>
            <a:off x="838200" y="2560694"/>
            <a:ext cx="7379970" cy="368300"/>
          </a:xfrm>
          <a:prstGeom prst="rect">
            <a:avLst/>
          </a:prstGeom>
          <a:noFill/>
        </p:spPr>
        <p:txBody>
          <a:bodyPr wrap="square" rtlCol="0">
            <a:spAutoFit/>
          </a:bodyPr>
          <a:lstStyle/>
          <a:p>
            <a:r>
              <a:rPr lang="zh-CN" altLang="en-US" sz="1800" dirty="0">
                <a:solidFill>
                  <a:srgbClr val="FF0000"/>
                </a:solidFill>
                <a:ea typeface="+mj-lt"/>
                <a:cs typeface="+mj-lt"/>
                <a:sym typeface="+mn-ea"/>
              </a:rPr>
              <a:t>给A借20亿是安全的，因为存在T→A→B等这样的安全借钱序列</a:t>
            </a:r>
            <a:r>
              <a:rPr lang="zh-CN" altLang="en-US" sz="1800" dirty="0">
                <a:solidFill>
                  <a:schemeClr val="dk2">
                    <a:lumMod val="25000"/>
                  </a:schemeClr>
                </a:solidFill>
                <a:ea typeface="+mj-lt"/>
                <a:cs typeface="+mj-lt"/>
                <a:sym typeface="+mn-ea"/>
              </a:rPr>
              <a:t>。</a:t>
            </a:r>
          </a:p>
        </p:txBody>
      </p:sp>
      <p:sp>
        <p:nvSpPr>
          <p:cNvPr id="8" name="文本框 7"/>
          <p:cNvSpPr txBox="1"/>
          <p:nvPr/>
        </p:nvSpPr>
        <p:spPr>
          <a:xfrm>
            <a:off x="990600" y="4553585"/>
            <a:ext cx="4572000" cy="368300"/>
          </a:xfrm>
          <a:prstGeom prst="rect">
            <a:avLst/>
          </a:prstGeom>
          <a:noFill/>
        </p:spPr>
        <p:txBody>
          <a:bodyPr wrap="square" rtlCol="0" anchor="t">
            <a:spAutoFit/>
          </a:bodyPr>
          <a:lstStyle/>
          <a:p>
            <a:r>
              <a:rPr lang="en-US" altLang="zh-CN" sz="1800" dirty="0" err="1">
                <a:gradFill>
                  <a:gsLst>
                    <a:gs pos="0">
                      <a:srgbClr val="007BD3"/>
                    </a:gs>
                    <a:gs pos="100000">
                      <a:srgbClr val="034373"/>
                    </a:gs>
                  </a:gsLst>
                  <a:lin scaled="0"/>
                </a:gradFill>
                <a:ea typeface="+mj-lt"/>
                <a:cs typeface="汉仪旗黑-85S" charset="0"/>
                <a:sym typeface="+mn-ea"/>
              </a:rPr>
              <a:t>安全序列可能有多个</a:t>
            </a:r>
            <a:r>
              <a:rPr lang="en-US" altLang="zh-CN" sz="1800" dirty="0">
                <a:gradFill>
                  <a:gsLst>
                    <a:gs pos="0">
                      <a:srgbClr val="007BD3"/>
                    </a:gs>
                    <a:gs pos="100000">
                      <a:srgbClr val="034373"/>
                    </a:gs>
                  </a:gsLst>
                  <a:lin scaled="0"/>
                </a:gradFill>
                <a:ea typeface="+mj-lt"/>
                <a:cs typeface="汉仪旗黑-85S" charset="0"/>
                <a:sym typeface="+mn-ea"/>
              </a:rPr>
              <a:t>。</a:t>
            </a:r>
            <a:endParaRPr lang="en-US" altLang="zh-CN" sz="1800" spc="200" dirty="0">
              <a:gradFill>
                <a:gsLst>
                  <a:gs pos="0">
                    <a:srgbClr val="007BD3"/>
                  </a:gs>
                  <a:gs pos="100000">
                    <a:srgbClr val="034373"/>
                  </a:gs>
                </a:gsLst>
                <a:lin scaled="0"/>
              </a:gradFill>
              <a:uFillTx/>
              <a:latin typeface="汉仪旗黑-85S" charset="0"/>
              <a:ea typeface="+mj-lt"/>
              <a:cs typeface="汉仪旗黑-85S" charset="0"/>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P spid="8" grpId="0"/>
      <p:bldP spid="8" grpId="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803842" name="标题 803841"/>
          <p:cNvSpPr>
            <a:spLocks noGrp="1"/>
          </p:cNvSpPr>
          <p:nvPr>
            <p:ph type="title"/>
            <p:custDataLst>
              <p:tags r:id="rId4"/>
            </p:custDataLst>
          </p:nvPr>
        </p:nvSpPr>
        <p:spPr>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buClrTx/>
              <a:buSzTx/>
              <a:buFontTx/>
            </a:pPr>
            <a:r>
              <a:rPr lang="en-US" altLang="zh-CN" sz="1800" b="1" spc="200" dirty="0">
                <a:solidFill>
                  <a:schemeClr val="tx2">
                    <a:lumMod val="50000"/>
                  </a:schemeClr>
                </a:solidFill>
                <a:uFillTx/>
                <a:ea typeface="+mj-lt"/>
                <a:cs typeface="+mj-lt"/>
                <a:sym typeface="+mn-ea"/>
              </a:rPr>
              <a:t>2. </a:t>
            </a:r>
            <a:r>
              <a:rPr lang="en-US" altLang="zh-CN" sz="1800" b="1" spc="200" dirty="0" err="1">
                <a:solidFill>
                  <a:schemeClr val="tx2">
                    <a:lumMod val="50000"/>
                  </a:schemeClr>
                </a:solidFill>
                <a:uFillTx/>
                <a:ea typeface="+mj-lt"/>
                <a:cs typeface="+mj-lt"/>
                <a:sym typeface="+mn-ea"/>
              </a:rPr>
              <a:t>安全状态举例</a:t>
            </a:r>
            <a:br>
              <a:rPr lang="en-US" altLang="zh-CN" sz="1800" b="1" spc="200" dirty="0">
                <a:solidFill>
                  <a:schemeClr val="tx2">
                    <a:lumMod val="50000"/>
                  </a:schemeClr>
                </a:solidFill>
                <a:uFillTx/>
                <a:ea typeface="+mj-lt"/>
                <a:cs typeface="+mj-lt"/>
                <a:sym typeface="+mn-ea"/>
              </a:rPr>
            </a:br>
            <a:endParaRPr lang="en-US" altLang="zh-CN" sz="1800" dirty="0">
              <a:solidFill>
                <a:schemeClr val="dk2">
                  <a:lumMod val="25000"/>
                </a:schemeClr>
              </a:solidFill>
              <a:ea typeface="+mj-lt"/>
              <a:cs typeface="+mj-lt"/>
              <a:sym typeface="+mn-ea"/>
            </a:endParaRPr>
          </a:p>
        </p:txBody>
      </p:sp>
      <p:pic>
        <p:nvPicPr>
          <p:cNvPr id="803844" name="图片 803843"/>
          <p:cNvPicPr>
            <a:picLocks noChangeAspect="1"/>
          </p:cNvPicPr>
          <p:nvPr/>
        </p:nvPicPr>
        <p:blipFill>
          <a:blip r:embed="rId7"/>
          <a:stretch>
            <a:fillRect/>
          </a:stretch>
        </p:blipFill>
        <p:spPr>
          <a:xfrm>
            <a:off x="380683" y="1809909"/>
            <a:ext cx="8245793" cy="1571149"/>
          </a:xfrm>
          <a:prstGeom prst="rect">
            <a:avLst/>
          </a:prstGeom>
          <a:noFill/>
          <a:ln w="9525">
            <a:noFill/>
          </a:ln>
        </p:spPr>
      </p:pic>
      <p:sp>
        <p:nvSpPr>
          <p:cNvPr id="4" name="文本框 3"/>
          <p:cNvSpPr txBox="1"/>
          <p:nvPr>
            <p:custDataLst>
              <p:tags r:id="rId5"/>
            </p:custDataLst>
          </p:nvPr>
        </p:nvSpPr>
        <p:spPr>
          <a:xfrm>
            <a:off x="1143000" y="3121660"/>
            <a:ext cx="5706110" cy="368300"/>
          </a:xfrm>
          <a:prstGeom prst="rect">
            <a:avLst/>
          </a:prstGeom>
          <a:noFill/>
        </p:spPr>
        <p:txBody>
          <a:bodyPr wrap="square" rtlCol="0">
            <a:spAutoFit/>
          </a:bodyPr>
          <a:lstStyle/>
          <a:p>
            <a:r>
              <a:rPr lang="zh-CN" altLang="en-US" sz="1800" b="1">
                <a:solidFill>
                  <a:srgbClr val="FF0000"/>
                </a:solidFill>
              </a:rPr>
              <a:t>安全序列：（</a:t>
            </a:r>
            <a:r>
              <a:rPr lang="en-US" altLang="zh-CN" sz="1800" b="1">
                <a:solidFill>
                  <a:srgbClr val="FF0000"/>
                </a:solidFill>
              </a:rPr>
              <a:t>p2</a:t>
            </a:r>
            <a:r>
              <a:rPr lang="zh-CN" altLang="en-US" sz="1800" b="1">
                <a:solidFill>
                  <a:srgbClr val="FF0000"/>
                </a:solidFill>
              </a:rPr>
              <a:t>，</a:t>
            </a:r>
            <a:r>
              <a:rPr lang="en-US" altLang="zh-CN" sz="1800" b="1">
                <a:solidFill>
                  <a:srgbClr val="FF0000"/>
                </a:solidFill>
              </a:rPr>
              <a:t>p1</a:t>
            </a:r>
            <a:r>
              <a:rPr lang="zh-CN" altLang="en-US" sz="1800" b="1">
                <a:solidFill>
                  <a:srgbClr val="FF0000"/>
                </a:solidFill>
              </a:rPr>
              <a:t>，</a:t>
            </a:r>
            <a:r>
              <a:rPr lang="en-US" altLang="zh-CN" sz="1800" b="1">
                <a:solidFill>
                  <a:srgbClr val="FF0000"/>
                </a:solidFill>
              </a:rPr>
              <a:t>p3</a:t>
            </a:r>
            <a:r>
              <a:rPr lang="zh-CN" altLang="en-US" sz="1800" b="1">
                <a:solidFill>
                  <a:srgbClr val="FF0000"/>
                </a:solidFill>
              </a:rPr>
              <a:t>）</a:t>
            </a:r>
          </a:p>
        </p:txBody>
      </p:sp>
      <p:sp>
        <p:nvSpPr>
          <p:cNvPr id="5" name="文本框 4"/>
          <p:cNvSpPr txBox="1"/>
          <p:nvPr/>
        </p:nvSpPr>
        <p:spPr>
          <a:xfrm>
            <a:off x="628333" y="3506470"/>
            <a:ext cx="4733925" cy="368300"/>
          </a:xfrm>
          <a:prstGeom prst="rect">
            <a:avLst/>
          </a:prstGeom>
          <a:noFill/>
        </p:spPr>
        <p:txBody>
          <a:bodyPr wrap="square" rtlCol="0">
            <a:spAutoFit/>
          </a:bodyPr>
          <a:lstStyle/>
          <a:p>
            <a:r>
              <a:rPr lang="en-US" altLang="zh-CN" sz="1800" b="1" spc="200">
                <a:solidFill>
                  <a:schemeClr val="tx2">
                    <a:lumMod val="50000"/>
                  </a:schemeClr>
                </a:solidFill>
                <a:uFillTx/>
                <a:latin typeface="+mj-lt"/>
                <a:ea typeface="+mj-lt"/>
                <a:cs typeface="+mj-lt"/>
              </a:rPr>
              <a:t>3.由安全状态进入不安全状态</a:t>
            </a:r>
          </a:p>
        </p:txBody>
      </p:sp>
      <p:sp>
        <p:nvSpPr>
          <p:cNvPr id="9" name="文本框 8"/>
          <p:cNvSpPr txBox="1"/>
          <p:nvPr/>
        </p:nvSpPr>
        <p:spPr>
          <a:xfrm>
            <a:off x="730250" y="3866515"/>
            <a:ext cx="8204200" cy="645160"/>
          </a:xfrm>
          <a:prstGeom prst="rect">
            <a:avLst/>
          </a:prstGeom>
          <a:noFill/>
        </p:spPr>
        <p:txBody>
          <a:bodyPr wrap="square" rtlCol="0">
            <a:spAutoFit/>
          </a:bodyPr>
          <a:lstStyle/>
          <a:p>
            <a:pPr algn="l"/>
            <a:r>
              <a:rPr lang="zh-CN" altLang="en-US" sz="1800" spc="200">
                <a:solidFill>
                  <a:schemeClr val="dk2">
                    <a:lumMod val="25000"/>
                  </a:schemeClr>
                </a:solidFill>
                <a:uFillTx/>
                <a:latin typeface="+mj-lt"/>
                <a:ea typeface="+mj-lt"/>
                <a:cs typeface="汉仪旗黑-85S" charset="0"/>
              </a:rPr>
              <a:t>如果分配了资源之后，系统中找不到任何一个安全序列，系统会由安全状态进入不安全状态，之后可能所有进程都无法顺利地执行下去。</a:t>
            </a:r>
          </a:p>
        </p:txBody>
      </p:sp>
      <p:sp>
        <p:nvSpPr>
          <p:cNvPr id="3" name="文本框 2">
            <a:extLst>
              <a:ext uri="{FF2B5EF4-FFF2-40B4-BE49-F238E27FC236}">
                <a16:creationId xmlns:a16="http://schemas.microsoft.com/office/drawing/2014/main" id="{4E5546C7-E6D9-FE1E-202F-B029D82E08DE}"/>
              </a:ext>
            </a:extLst>
          </p:cNvPr>
          <p:cNvSpPr txBox="1"/>
          <p:nvPr/>
        </p:nvSpPr>
        <p:spPr>
          <a:xfrm>
            <a:off x="533400" y="862787"/>
            <a:ext cx="7772400" cy="923330"/>
          </a:xfrm>
          <a:prstGeom prst="rect">
            <a:avLst/>
          </a:prstGeom>
          <a:noFill/>
        </p:spPr>
        <p:txBody>
          <a:bodyPr wrap="square">
            <a:spAutoFit/>
          </a:bodyPr>
          <a:lstStyle/>
          <a:p>
            <a:r>
              <a:rPr lang="zh-CN" altLang="en-US" sz="1800" dirty="0">
                <a:solidFill>
                  <a:schemeClr val="dk2">
                    <a:lumMod val="25000"/>
                  </a:schemeClr>
                </a:solidFill>
                <a:ea typeface="+mj-lt"/>
                <a:cs typeface="+mj-lt"/>
                <a:sym typeface="+mn-ea"/>
              </a:rPr>
              <a:t>系统中有三个进程，12台磁带机。进程对磁带机的需求如下表。</a:t>
            </a:r>
            <a:endParaRPr lang="en-US" altLang="zh-CN" sz="1800" dirty="0">
              <a:solidFill>
                <a:schemeClr val="dk2">
                  <a:lumMod val="25000"/>
                </a:schemeClr>
              </a:solidFill>
              <a:ea typeface="+mj-lt"/>
              <a:cs typeface="+mj-lt"/>
              <a:sym typeface="+mn-ea"/>
            </a:endParaRPr>
          </a:p>
          <a:p>
            <a:r>
              <a:rPr lang="zh-CN" altLang="en-US" sz="1800" dirty="0">
                <a:solidFill>
                  <a:schemeClr val="dk2">
                    <a:lumMod val="25000"/>
                  </a:schemeClr>
                </a:solidFill>
                <a:ea typeface="+mj-lt"/>
                <a:cs typeface="+mj-lt"/>
                <a:sym typeface="+mn-ea"/>
              </a:rPr>
              <a:t>假设T0时刻，进程P1、P2和P3已分别获得5台、2台和2台磁带机，</a:t>
            </a:r>
            <a:endParaRPr lang="en-US" altLang="zh-CN" sz="1800" dirty="0">
              <a:solidFill>
                <a:schemeClr val="dk2">
                  <a:lumMod val="25000"/>
                </a:schemeClr>
              </a:solidFill>
              <a:ea typeface="+mj-lt"/>
              <a:cs typeface="+mj-lt"/>
              <a:sym typeface="+mn-ea"/>
            </a:endParaRPr>
          </a:p>
          <a:p>
            <a:r>
              <a:rPr lang="zh-CN" altLang="en-US" sz="1800" dirty="0">
                <a:solidFill>
                  <a:schemeClr val="dk2">
                    <a:lumMod val="25000"/>
                  </a:schemeClr>
                </a:solidFill>
                <a:ea typeface="+mj-lt"/>
                <a:cs typeface="+mj-lt"/>
                <a:sym typeface="+mn-ea"/>
              </a:rPr>
              <a:t>尚有3台空闲未分配：</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标题 803841"/>
          <p:cNvSpPr>
            <a:spLocks noGrp="1"/>
          </p:cNvSpPr>
          <p:nvPr>
            <p:ph type="title"/>
            <p:custDataLst>
              <p:tags r:id="rId2"/>
            </p:custDataLst>
          </p:nvPr>
        </p:nvSpPr>
        <p:spPr>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buClrTx/>
              <a:buSzTx/>
              <a:buFontTx/>
            </a:pPr>
            <a:r>
              <a:rPr lang="en-US" altLang="zh-CN" sz="1800" b="1" spc="200" dirty="0">
                <a:solidFill>
                  <a:schemeClr val="tx2">
                    <a:lumMod val="50000"/>
                  </a:schemeClr>
                </a:solidFill>
                <a:uFillTx/>
                <a:ea typeface="+mj-lt"/>
                <a:cs typeface="+mj-lt"/>
                <a:sym typeface="+mn-ea"/>
              </a:rPr>
              <a:t>2. </a:t>
            </a:r>
            <a:r>
              <a:rPr lang="zh-CN" altLang="en-US" sz="1800" b="1" spc="200" dirty="0">
                <a:solidFill>
                  <a:schemeClr val="tx2">
                    <a:lumMod val="50000"/>
                  </a:schemeClr>
                </a:solidFill>
                <a:uFillTx/>
                <a:ea typeface="+mj-lt"/>
                <a:cs typeface="+mj-lt"/>
                <a:sym typeface="+mn-ea"/>
              </a:rPr>
              <a:t>不</a:t>
            </a:r>
            <a:r>
              <a:rPr lang="en-US" altLang="zh-CN" sz="1800" b="1" spc="200" dirty="0" err="1">
                <a:solidFill>
                  <a:schemeClr val="tx2">
                    <a:lumMod val="50000"/>
                  </a:schemeClr>
                </a:solidFill>
                <a:uFillTx/>
                <a:ea typeface="+mj-lt"/>
                <a:cs typeface="+mj-lt"/>
                <a:sym typeface="+mn-ea"/>
              </a:rPr>
              <a:t>安全状态举例</a:t>
            </a:r>
            <a:br>
              <a:rPr lang="en-US" altLang="zh-CN" sz="1800" b="1" spc="200" dirty="0">
                <a:solidFill>
                  <a:schemeClr val="tx2">
                    <a:lumMod val="50000"/>
                  </a:schemeClr>
                </a:solidFill>
                <a:uFillTx/>
                <a:ea typeface="+mj-lt"/>
                <a:cs typeface="+mj-lt"/>
                <a:sym typeface="+mn-ea"/>
              </a:rPr>
            </a:br>
            <a:r>
              <a:rPr lang="zh-CN" altLang="en-US" sz="1800" dirty="0">
                <a:solidFill>
                  <a:schemeClr val="dk2">
                    <a:lumMod val="25000"/>
                  </a:schemeClr>
                </a:solidFill>
                <a:ea typeface="+mj-lt"/>
                <a:cs typeface="+mj-lt"/>
                <a:sym typeface="+mn-ea"/>
              </a:rPr>
              <a:t>系统中有三个进程，12台磁带机。进程对磁带机的需求如下表。假设T0时刻，进程P1、P2和P3已分别获得5台、2台和2台磁带机，尚有3台空闲未分配：</a:t>
            </a:r>
            <a:endParaRPr lang="en-US" altLang="zh-CN" sz="1800" dirty="0">
              <a:solidFill>
                <a:schemeClr val="dk2">
                  <a:lumMod val="25000"/>
                </a:schemeClr>
              </a:solidFill>
              <a:ea typeface="+mj-lt"/>
              <a:cs typeface="+mj-lt"/>
              <a:sym typeface="+mn-ea"/>
            </a:endParaRPr>
          </a:p>
        </p:txBody>
      </p:sp>
      <p:pic>
        <p:nvPicPr>
          <p:cNvPr id="3" name="图片 2">
            <a:extLst>
              <a:ext uri="{FF2B5EF4-FFF2-40B4-BE49-F238E27FC236}">
                <a16:creationId xmlns:a16="http://schemas.microsoft.com/office/drawing/2014/main" id="{ACA5057D-C603-4ED8-A4D0-7E13C440B77B}"/>
              </a:ext>
            </a:extLst>
          </p:cNvPr>
          <p:cNvPicPr>
            <a:picLocks noChangeAspect="1"/>
          </p:cNvPicPr>
          <p:nvPr/>
        </p:nvPicPr>
        <p:blipFill>
          <a:blip r:embed="rId4"/>
          <a:stretch>
            <a:fillRect/>
          </a:stretch>
        </p:blipFill>
        <p:spPr>
          <a:xfrm>
            <a:off x="1447800" y="1644606"/>
            <a:ext cx="6172200" cy="3362489"/>
          </a:xfrm>
          <a:prstGeom prst="rect">
            <a:avLst/>
          </a:prstGeom>
        </p:spPr>
      </p:pic>
      <p:sp>
        <p:nvSpPr>
          <p:cNvPr id="2" name="文本框 1">
            <a:extLst>
              <a:ext uri="{FF2B5EF4-FFF2-40B4-BE49-F238E27FC236}">
                <a16:creationId xmlns:a16="http://schemas.microsoft.com/office/drawing/2014/main" id="{E167D7B8-58D6-4A66-B7DE-6D0EFD29D7D3}"/>
              </a:ext>
            </a:extLst>
          </p:cNvPr>
          <p:cNvSpPr txBox="1"/>
          <p:nvPr/>
        </p:nvSpPr>
        <p:spPr>
          <a:xfrm>
            <a:off x="990600" y="1242379"/>
            <a:ext cx="1467068" cy="400110"/>
          </a:xfrm>
          <a:prstGeom prst="rect">
            <a:avLst/>
          </a:prstGeom>
          <a:noFill/>
        </p:spPr>
        <p:txBody>
          <a:bodyPr wrap="none" rtlCol="0">
            <a:spAutoFit/>
          </a:bodyPr>
          <a:lstStyle/>
          <a:p>
            <a:r>
              <a:rPr lang="zh-CN" altLang="en-US" sz="2000" dirty="0">
                <a:solidFill>
                  <a:srgbClr val="FF0000"/>
                </a:solidFill>
              </a:rPr>
              <a:t>不安全状态</a:t>
            </a:r>
          </a:p>
        </p:txBody>
      </p:sp>
      <p:sp>
        <p:nvSpPr>
          <p:cNvPr id="11" name="文本框 10">
            <a:extLst>
              <a:ext uri="{FF2B5EF4-FFF2-40B4-BE49-F238E27FC236}">
                <a16:creationId xmlns:a16="http://schemas.microsoft.com/office/drawing/2014/main" id="{8C78FF50-402E-46AC-9A8B-4A7AE09F143F}"/>
              </a:ext>
            </a:extLst>
          </p:cNvPr>
          <p:cNvSpPr txBox="1"/>
          <p:nvPr/>
        </p:nvSpPr>
        <p:spPr>
          <a:xfrm>
            <a:off x="6096000" y="3257550"/>
            <a:ext cx="1210588" cy="338554"/>
          </a:xfrm>
          <a:prstGeom prst="rect">
            <a:avLst/>
          </a:prstGeom>
          <a:solidFill>
            <a:schemeClr val="bg1"/>
          </a:solidFill>
          <a:ln w="12700">
            <a:solidFill>
              <a:schemeClr val="tx1"/>
            </a:solidFill>
          </a:ln>
        </p:spPr>
        <p:txBody>
          <a:bodyPr wrap="none" rtlCol="0">
            <a:spAutoFit/>
          </a:bodyPr>
          <a:lstStyle/>
          <a:p>
            <a:r>
              <a:rPr lang="zh-CN" altLang="en-US" sz="1600" dirty="0">
                <a:solidFill>
                  <a:srgbClr val="FF0000"/>
                </a:solidFill>
              </a:rPr>
              <a:t>不安全状态</a:t>
            </a:r>
          </a:p>
        </p:txBody>
      </p:sp>
      <p:sp>
        <p:nvSpPr>
          <p:cNvPr id="12" name="文本框 11">
            <a:extLst>
              <a:ext uri="{FF2B5EF4-FFF2-40B4-BE49-F238E27FC236}">
                <a16:creationId xmlns:a16="http://schemas.microsoft.com/office/drawing/2014/main" id="{636CA035-561B-4250-88F1-DE1FD38F5CB7}"/>
              </a:ext>
            </a:extLst>
          </p:cNvPr>
          <p:cNvSpPr txBox="1"/>
          <p:nvPr/>
        </p:nvSpPr>
        <p:spPr>
          <a:xfrm>
            <a:off x="6198592" y="1451972"/>
            <a:ext cx="1005403" cy="338554"/>
          </a:xfrm>
          <a:prstGeom prst="rect">
            <a:avLst/>
          </a:prstGeom>
          <a:solidFill>
            <a:schemeClr val="bg1"/>
          </a:solidFill>
          <a:ln w="12700">
            <a:solidFill>
              <a:schemeClr val="tx1"/>
            </a:solidFill>
          </a:ln>
        </p:spPr>
        <p:txBody>
          <a:bodyPr wrap="none" rtlCol="0">
            <a:spAutoFit/>
          </a:bodyPr>
          <a:lstStyle/>
          <a:p>
            <a:r>
              <a:rPr lang="zh-CN" altLang="en-US" sz="1600" dirty="0">
                <a:solidFill>
                  <a:srgbClr val="FF0000"/>
                </a:solidFill>
              </a:rPr>
              <a:t>安全状态</a:t>
            </a:r>
          </a:p>
        </p:txBody>
      </p:sp>
    </p:spTree>
    <p:custDataLst>
      <p:tags r:id="rId1"/>
    </p:custDataLst>
    <p:extLst>
      <p:ext uri="{BB962C8B-B14F-4D97-AF65-F5344CB8AC3E}">
        <p14:creationId xmlns:p14="http://schemas.microsoft.com/office/powerpoint/2010/main" val="33497112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805890" name="标题 805889"/>
          <p:cNvSpPr>
            <a:spLocks noGrp="1"/>
          </p:cNvSpPr>
          <p:nvPr>
            <p:ph type="title"/>
            <p:custDataLst>
              <p:tags r:id="rId4"/>
            </p:custDataLst>
          </p:nvPr>
        </p:nvSpPr>
        <p:spPr>
          <a:xfrm>
            <a:off x="685800" y="57150"/>
            <a:ext cx="8458200" cy="4518025"/>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50000"/>
              </a:lnSpc>
              <a:buClrTx/>
              <a:buSzTx/>
              <a:buFontTx/>
            </a:pPr>
            <a:r>
              <a:rPr lang="en-US" altLang="zh-CN">
                <a:solidFill>
                  <a:schemeClr val="dk2">
                    <a:lumMod val="25000"/>
                  </a:schemeClr>
                </a:solidFill>
                <a:latin typeface="汉仪旗黑-85S" charset="0"/>
                <a:ea typeface="黑体" panose="02010609060101010101" charset="-122"/>
                <a:cs typeface="汉仪旗黑-85S" charset="0"/>
                <a:sym typeface="+mn-ea"/>
              </a:rPr>
              <a:t> </a:t>
            </a:r>
            <a:r>
              <a:rPr lang="zh-CN" altLang="en-US" b="1" dirty="0">
                <a:solidFill>
                  <a:srgbClr val="7F7F7F"/>
                </a:solidFill>
                <a:sym typeface="+mn-ea"/>
              </a:rPr>
              <a:t>利用银行家算法避免死锁</a:t>
            </a:r>
            <a:br>
              <a:rPr lang="en-US" altLang="zh-CN">
                <a:solidFill>
                  <a:schemeClr val="dk2">
                    <a:lumMod val="25000"/>
                  </a:schemeClr>
                </a:solidFill>
                <a:latin typeface="汉仪旗黑-85S" charset="0"/>
                <a:ea typeface="黑体" panose="02010609060101010101" charset="-122"/>
                <a:cs typeface="汉仪旗黑-85S" charset="0"/>
                <a:sym typeface="+mn-ea"/>
              </a:rPr>
            </a:br>
            <a:br>
              <a:rPr lang="en-US" altLang="zh-CN">
                <a:solidFill>
                  <a:schemeClr val="dk2">
                    <a:lumMod val="25000"/>
                  </a:schemeClr>
                </a:solidFill>
                <a:latin typeface="汉仪旗黑-85S" charset="0"/>
                <a:ea typeface="黑体" panose="02010609060101010101" charset="-122"/>
                <a:cs typeface="汉仪旗黑-85S" charset="0"/>
                <a:sym typeface="+mn-ea"/>
              </a:rPr>
            </a:br>
            <a:br>
              <a:rPr lang="en-US" altLang="zh-CN">
                <a:solidFill>
                  <a:schemeClr val="dk2">
                    <a:lumMod val="25000"/>
                  </a:schemeClr>
                </a:solidFill>
                <a:latin typeface="汉仪旗黑-85S" charset="0"/>
                <a:ea typeface="黑体" panose="02010609060101010101" charset="-122"/>
                <a:cs typeface="汉仪旗黑-85S" charset="0"/>
                <a:sym typeface="+mn-ea"/>
              </a:rPr>
            </a:br>
            <a:br>
              <a:rPr lang="en-US" altLang="zh-CN" sz="1800" b="1">
                <a:solidFill>
                  <a:schemeClr val="dk2">
                    <a:lumMod val="25000"/>
                  </a:schemeClr>
                </a:solidFill>
                <a:ea typeface="+mj-lt"/>
                <a:cs typeface="+mj-lt"/>
                <a:sym typeface="+mn-ea"/>
              </a:rPr>
            </a:br>
            <a:br>
              <a:rPr lang="en-US" altLang="zh-CN" sz="1800" b="1">
                <a:solidFill>
                  <a:schemeClr val="dk2">
                    <a:lumMod val="25000"/>
                  </a:schemeClr>
                </a:solidFill>
                <a:ea typeface="+mj-lt"/>
                <a:cs typeface="+mj-lt"/>
                <a:sym typeface="+mn-ea"/>
              </a:rPr>
            </a:br>
            <a:endParaRPr lang="zh-CN" altLang="en-US" sz="1800">
              <a:solidFill>
                <a:schemeClr val="dk2">
                  <a:lumMod val="25000"/>
                </a:schemeClr>
              </a:solidFill>
              <a:ea typeface="+mj-lt"/>
              <a:cs typeface="+mj-lt"/>
              <a:sym typeface="+mn-ea"/>
            </a:endParaRPr>
          </a:p>
        </p:txBody>
      </p:sp>
      <p:sp>
        <p:nvSpPr>
          <p:cNvPr id="10" name="文本框 9"/>
          <p:cNvSpPr txBox="1"/>
          <p:nvPr>
            <p:custDataLst>
              <p:tags r:id="rId5"/>
            </p:custDataLst>
          </p:nvPr>
        </p:nvSpPr>
        <p:spPr>
          <a:xfrm>
            <a:off x="731203" y="743109"/>
            <a:ext cx="3840480" cy="368300"/>
          </a:xfrm>
          <a:prstGeom prst="rect">
            <a:avLst/>
          </a:prstGeom>
          <a:noFill/>
        </p:spPr>
        <p:txBody>
          <a:bodyPr wrap="none" rtlCol="0" anchor="t">
            <a:spAutoFit/>
          </a:bodyPr>
          <a:lstStyle/>
          <a:p>
            <a:pPr algn="l"/>
            <a:r>
              <a:rPr sz="1800" b="1" dirty="0">
                <a:solidFill>
                  <a:srgbClr val="FF0000"/>
                </a:solidFill>
                <a:latin typeface="+mj-lt"/>
                <a:ea typeface="+mj-lt"/>
                <a:cs typeface="+mj-lt"/>
              </a:rPr>
              <a:t>安全序列、不安全状态、死锁的联系</a:t>
            </a:r>
          </a:p>
        </p:txBody>
      </p:sp>
      <p:sp>
        <p:nvSpPr>
          <p:cNvPr id="8" name="文本框 7"/>
          <p:cNvSpPr txBox="1"/>
          <p:nvPr/>
        </p:nvSpPr>
        <p:spPr>
          <a:xfrm>
            <a:off x="609600" y="2520315"/>
            <a:ext cx="8433435" cy="645160"/>
          </a:xfrm>
          <a:prstGeom prst="rect">
            <a:avLst/>
          </a:prstGeom>
          <a:noFill/>
        </p:spPr>
        <p:txBody>
          <a:bodyPr wrap="square" rtlCol="0" anchor="t">
            <a:spAutoFit/>
          </a:bodyPr>
          <a:lstStyle/>
          <a:p>
            <a:r>
              <a:rPr lang="en-US" altLang="zh-CN" sz="1800" b="1">
                <a:solidFill>
                  <a:schemeClr val="dk2">
                    <a:lumMod val="25000"/>
                  </a:schemeClr>
                </a:solidFill>
                <a:ea typeface="+mj-lt"/>
                <a:cs typeface="+mj-lt"/>
                <a:sym typeface="+mn-ea"/>
              </a:rPr>
              <a:t>可以在资源分配之前先预先判断这次分配是否会导致系统进入不安全状态，以此决定是否答应资源分配请求。</a:t>
            </a:r>
          </a:p>
        </p:txBody>
      </p:sp>
      <p:sp>
        <p:nvSpPr>
          <p:cNvPr id="9" name="文本框 8"/>
          <p:cNvSpPr txBox="1"/>
          <p:nvPr/>
        </p:nvSpPr>
        <p:spPr>
          <a:xfrm>
            <a:off x="731520" y="1111250"/>
            <a:ext cx="8185785" cy="1198880"/>
          </a:xfrm>
          <a:prstGeom prst="rect">
            <a:avLst/>
          </a:prstGeom>
          <a:noFill/>
        </p:spPr>
        <p:txBody>
          <a:bodyPr wrap="square" rtlCol="0" anchor="t">
            <a:spAutoFit/>
          </a:bodyPr>
          <a:lstStyle/>
          <a:p>
            <a:pPr marL="285750" indent="-285750">
              <a:buFont typeface="Wingdings" panose="05000000000000000000" charset="0"/>
              <a:buChar char="Ø"/>
            </a:pPr>
            <a:r>
              <a:rPr lang="en-US" altLang="zh-CN" sz="1800" dirty="0" err="1">
                <a:solidFill>
                  <a:schemeClr val="dk2">
                    <a:lumMod val="25000"/>
                  </a:schemeClr>
                </a:solidFill>
                <a:ea typeface="+mj-lt"/>
                <a:cs typeface="+mj-lt"/>
                <a:sym typeface="+mn-ea"/>
              </a:rPr>
              <a:t>如果分配了资源之后，系统中找不到任何一个安全序列，系统就会进入不安全状态</a:t>
            </a:r>
            <a:r>
              <a:rPr lang="en-US" altLang="zh-CN" sz="1800" dirty="0">
                <a:solidFill>
                  <a:schemeClr val="dk2">
                    <a:lumMod val="25000"/>
                  </a:schemeClr>
                </a:solidFill>
                <a:ea typeface="+mj-lt"/>
                <a:cs typeface="+mj-lt"/>
                <a:sym typeface="+mn-ea"/>
              </a:rPr>
              <a:t>。</a:t>
            </a:r>
          </a:p>
          <a:p>
            <a:pPr marL="285750" indent="-285750">
              <a:buFont typeface="Wingdings" panose="05000000000000000000" charset="0"/>
              <a:buChar char="Ø"/>
            </a:pPr>
            <a:r>
              <a:rPr lang="en-US" altLang="zh-CN" sz="1800" dirty="0" err="1">
                <a:solidFill>
                  <a:schemeClr val="dk2">
                    <a:lumMod val="25000"/>
                  </a:schemeClr>
                </a:solidFill>
                <a:ea typeface="+mj-lt"/>
                <a:cs typeface="+mj-lt"/>
                <a:sym typeface="+mn-ea"/>
              </a:rPr>
              <a:t>如果系统处于安全状态，就一定不会发生死锁</a:t>
            </a:r>
            <a:endParaRPr lang="en-US" altLang="zh-CN" sz="1800" dirty="0">
              <a:solidFill>
                <a:schemeClr val="dk2">
                  <a:lumMod val="25000"/>
                </a:schemeClr>
              </a:solidFill>
              <a:ea typeface="+mj-lt"/>
              <a:cs typeface="+mj-lt"/>
              <a:sym typeface="+mn-ea"/>
            </a:endParaRPr>
          </a:p>
          <a:p>
            <a:pPr marL="285750" indent="-285750">
              <a:buFont typeface="Wingdings" panose="05000000000000000000" charset="0"/>
              <a:buChar char="Ø"/>
            </a:pPr>
            <a:r>
              <a:rPr lang="en-US" altLang="zh-CN" sz="1800" dirty="0" err="1">
                <a:solidFill>
                  <a:schemeClr val="dk2">
                    <a:lumMod val="25000"/>
                  </a:schemeClr>
                </a:solidFill>
                <a:ea typeface="+mj-lt"/>
                <a:cs typeface="+mj-lt"/>
                <a:sym typeface="+mn-ea"/>
              </a:rPr>
              <a:t>如果系统进入不安全状态，就可能发生死锁</a:t>
            </a:r>
            <a:endParaRPr lang="en-US" altLang="zh-CN" sz="1800" dirty="0">
              <a:solidFill>
                <a:schemeClr val="dk2">
                  <a:lumMod val="25000"/>
                </a:schemeClr>
              </a:solidFill>
              <a:ea typeface="+mj-lt"/>
              <a:cs typeface="+mj-lt"/>
              <a:sym typeface="+mn-ea"/>
            </a:endParaRPr>
          </a:p>
        </p:txBody>
      </p:sp>
      <p:sp>
        <p:nvSpPr>
          <p:cNvPr id="11" name="文本框 10"/>
          <p:cNvSpPr txBox="1"/>
          <p:nvPr/>
        </p:nvSpPr>
        <p:spPr>
          <a:xfrm>
            <a:off x="663575" y="3128645"/>
            <a:ext cx="8379460" cy="1753235"/>
          </a:xfrm>
          <a:prstGeom prst="rect">
            <a:avLst/>
          </a:prstGeom>
          <a:noFill/>
        </p:spPr>
        <p:txBody>
          <a:bodyPr wrap="square" rtlCol="0" anchor="t">
            <a:spAutoFit/>
          </a:bodyPr>
          <a:lstStyle/>
          <a:p>
            <a:pPr lvl="0" algn="l">
              <a:lnSpc>
                <a:spcPct val="150000"/>
              </a:lnSpc>
              <a:buClrTx/>
              <a:buSzTx/>
              <a:buFontTx/>
            </a:pPr>
            <a:r>
              <a:rPr lang="en-US" altLang="zh-CN" sz="1800" dirty="0">
                <a:solidFill>
                  <a:schemeClr val="dk2">
                    <a:lumMod val="25000"/>
                  </a:schemeClr>
                </a:solidFill>
                <a:ea typeface="+mj-lt"/>
                <a:cs typeface="+mj-lt"/>
                <a:sym typeface="+mn-ea"/>
              </a:rPr>
              <a:t>①</a:t>
            </a:r>
            <a:r>
              <a:rPr lang="en-US" altLang="zh-CN" sz="1800" dirty="0" err="1">
                <a:solidFill>
                  <a:schemeClr val="dk2">
                    <a:lumMod val="25000"/>
                  </a:schemeClr>
                </a:solidFill>
                <a:ea typeface="+mj-lt"/>
                <a:cs typeface="+mj-lt"/>
                <a:sym typeface="+mn-ea"/>
              </a:rPr>
              <a:t>最有代表性的</a:t>
            </a:r>
            <a:r>
              <a:rPr lang="en-US" altLang="zh-CN" sz="1800" b="1" dirty="0" err="1">
                <a:solidFill>
                  <a:srgbClr val="FF0000"/>
                </a:solidFill>
                <a:ea typeface="+mj-lt"/>
                <a:cs typeface="+mj-lt"/>
                <a:sym typeface="+mn-ea"/>
              </a:rPr>
              <a:t>避免死锁</a:t>
            </a:r>
            <a:r>
              <a:rPr lang="en-US" altLang="zh-CN" sz="1800" dirty="0" err="1">
                <a:solidFill>
                  <a:schemeClr val="dk2">
                    <a:lumMod val="25000"/>
                  </a:schemeClr>
                </a:solidFill>
                <a:ea typeface="+mj-lt"/>
                <a:cs typeface="+mj-lt"/>
                <a:sym typeface="+mn-ea"/>
              </a:rPr>
              <a:t>的算法</a:t>
            </a:r>
            <a:r>
              <a:rPr lang="en-US" altLang="zh-CN" sz="1800" dirty="0">
                <a:solidFill>
                  <a:schemeClr val="dk2">
                    <a:lumMod val="25000"/>
                  </a:schemeClr>
                </a:solidFill>
                <a:ea typeface="+mj-lt"/>
                <a:cs typeface="+mj-lt"/>
                <a:sym typeface="+mn-ea"/>
              </a:rPr>
              <a:t>“</a:t>
            </a:r>
            <a:r>
              <a:rPr lang="zh-CN" altLang="en-US" sz="1800" dirty="0">
                <a:solidFill>
                  <a:schemeClr val="dk2">
                    <a:lumMod val="25000"/>
                  </a:schemeClr>
                </a:solidFill>
                <a:ea typeface="+mj-lt"/>
                <a:cs typeface="+mj-lt"/>
                <a:sym typeface="+mn-ea"/>
              </a:rPr>
              <a:t>银行家算法</a:t>
            </a:r>
            <a:r>
              <a:rPr lang="en-US" altLang="zh-CN" sz="1800" dirty="0">
                <a:solidFill>
                  <a:schemeClr val="dk2">
                    <a:lumMod val="25000"/>
                  </a:schemeClr>
                </a:solidFill>
                <a:ea typeface="+mj-lt"/>
                <a:cs typeface="+mj-lt"/>
                <a:sym typeface="+mn-ea"/>
              </a:rPr>
              <a:t>”。</a:t>
            </a:r>
            <a:br>
              <a:rPr lang="en-US" altLang="zh-CN" sz="1800" dirty="0">
                <a:solidFill>
                  <a:schemeClr val="dk2">
                    <a:lumMod val="25000"/>
                  </a:schemeClr>
                </a:solidFill>
                <a:ea typeface="+mj-lt"/>
                <a:cs typeface="+mj-lt"/>
                <a:sym typeface="+mn-ea"/>
              </a:rPr>
            </a:br>
            <a:r>
              <a:rPr lang="en-US" altLang="zh-CN" sz="1800" dirty="0">
                <a:solidFill>
                  <a:schemeClr val="dk2">
                    <a:lumMod val="25000"/>
                  </a:schemeClr>
                </a:solidFill>
                <a:ea typeface="+mj-lt"/>
                <a:cs typeface="+mj-lt"/>
                <a:sym typeface="+mn-ea"/>
              </a:rPr>
              <a:t>②</a:t>
            </a:r>
            <a:r>
              <a:rPr lang="zh-CN" altLang="en-US" sz="1800" dirty="0">
                <a:solidFill>
                  <a:schemeClr val="dk2">
                    <a:lumMod val="25000"/>
                  </a:schemeClr>
                </a:solidFill>
                <a:ea typeface="+mj-lt"/>
                <a:cs typeface="+mj-lt"/>
                <a:sym typeface="+mn-ea"/>
              </a:rPr>
              <a:t>实现思路：新进程申明在运行过程中所需每种资源的最大数目。进程请求资源时，系统先预判资源分配后是否会处于不安全状态。如果会，就暂时不答应这次请求，让该进程先阻塞等待。</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8" grpId="1"/>
      <p:bldP spid="9" grpId="0"/>
      <p:bldP spid="9" grpId="1"/>
      <p:bldP spid="11" grpId="0"/>
      <p:bldP spid="11"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标题 806913"/>
          <p:cNvSpPr>
            <a:spLocks noGrp="1"/>
          </p:cNvSpPr>
          <p:nvPr>
            <p:ph type="title"/>
            <p:custDataLst>
              <p:tags r:id="rId2"/>
            </p:custDataLst>
          </p:nvPr>
        </p:nvSpPr>
        <p:spPr>
          <a:xfrm>
            <a:off x="76200" y="133350"/>
            <a:ext cx="8660765" cy="942975"/>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buClrTx/>
              <a:buSzTx/>
              <a:buFontTx/>
            </a:pPr>
            <a:r>
              <a:rPr lang="zh-CN" altLang="en-US" dirty="0">
                <a:solidFill>
                  <a:schemeClr val="dk2">
                    <a:lumMod val="25000"/>
                  </a:schemeClr>
                </a:solidFill>
                <a:latin typeface="汉仪旗黑-85S" charset="0"/>
                <a:cs typeface="汉仪旗黑-85S" charset="0"/>
                <a:sym typeface="+mn-ea"/>
              </a:rPr>
              <a:t>　　</a:t>
            </a:r>
            <a:r>
              <a:rPr lang="en-US" altLang="zh-CN" sz="1800" b="1">
                <a:solidFill>
                  <a:schemeClr val="tx2">
                    <a:lumMod val="50000"/>
                  </a:schemeClr>
                </a:solidFill>
                <a:ea typeface="+mj-lt"/>
                <a:cs typeface="+mj-lt"/>
                <a:sym typeface="+mn-ea"/>
              </a:rPr>
              <a:t>1. 银行家算法中的数据结构</a:t>
            </a:r>
            <a:br>
              <a:rPr lang="en-US" altLang="zh-CN" sz="1800" b="1">
                <a:solidFill>
                  <a:schemeClr val="tx2">
                    <a:lumMod val="50000"/>
                  </a:schemeClr>
                </a:solidFill>
                <a:ea typeface="+mj-lt"/>
                <a:cs typeface="+mj-lt"/>
                <a:sym typeface="+mn-ea"/>
              </a:rPr>
            </a:br>
            <a:r>
              <a:rPr lang="zh-CN" altLang="en-US" sz="1800" dirty="0">
                <a:solidFill>
                  <a:schemeClr val="dk2">
                    <a:lumMod val="25000"/>
                  </a:schemeClr>
                </a:solidFill>
                <a:ea typeface="+mj-lt"/>
                <a:cs typeface="+mj-lt"/>
                <a:sym typeface="+mn-ea"/>
              </a:rPr>
              <a:t>　　</a:t>
            </a:r>
            <a:r>
              <a:rPr lang="en-US" altLang="zh-CN" sz="1800" dirty="0">
                <a:solidFill>
                  <a:schemeClr val="dk2">
                    <a:lumMod val="25000"/>
                  </a:schemeClr>
                </a:solidFill>
                <a:ea typeface="+mj-lt"/>
                <a:cs typeface="+mj-lt"/>
                <a:sym typeface="+mn-ea"/>
              </a:rPr>
              <a:t>  </a:t>
            </a:r>
            <a:r>
              <a:rPr lang="zh-CN" altLang="en-US" sz="1800">
                <a:solidFill>
                  <a:schemeClr val="dk2">
                    <a:lumMod val="25000"/>
                  </a:schemeClr>
                </a:solidFill>
                <a:ea typeface="+mj-lt"/>
                <a:cs typeface="+mj-lt"/>
                <a:sym typeface="+mn-ea"/>
              </a:rPr>
              <a:t>在系统中四个数据结构，用来描述系统中资源和进程对资源的最大需求等信息。</a:t>
            </a:r>
            <a:br>
              <a:rPr lang="zh-CN" altLang="en-US" sz="1800">
                <a:solidFill>
                  <a:schemeClr val="dk2">
                    <a:lumMod val="25000"/>
                  </a:schemeClr>
                </a:solidFill>
                <a:ea typeface="+mj-lt"/>
                <a:cs typeface="+mj-lt"/>
                <a:sym typeface="+mn-ea"/>
              </a:rPr>
            </a:br>
            <a:r>
              <a:rPr lang="zh-CN" altLang="en-US" sz="1800" dirty="0">
                <a:solidFill>
                  <a:schemeClr val="dk2">
                    <a:lumMod val="25000"/>
                  </a:schemeClr>
                </a:solidFill>
                <a:ea typeface="+mj-lt"/>
                <a:cs typeface="+mj-lt"/>
                <a:sym typeface="+mn-ea"/>
              </a:rPr>
              <a:t>　　</a:t>
            </a:r>
          </a:p>
        </p:txBody>
      </p:sp>
      <p:sp>
        <p:nvSpPr>
          <p:cNvPr id="31" name="文本框 30"/>
          <p:cNvSpPr txBox="1"/>
          <p:nvPr/>
        </p:nvSpPr>
        <p:spPr>
          <a:xfrm>
            <a:off x="999750" y="1417791"/>
            <a:ext cx="6574155" cy="1823320"/>
          </a:xfrm>
          <a:prstGeom prst="rect">
            <a:avLst/>
          </a:prstGeom>
          <a:noFill/>
        </p:spPr>
        <p:txBody>
          <a:bodyPr wrap="square">
            <a:spAutoFit/>
          </a:bodyPr>
          <a:lstStyle/>
          <a:p>
            <a:pPr algn="l">
              <a:lnSpc>
                <a:spcPct val="123000"/>
              </a:lnSpc>
              <a:spcBef>
                <a:spcPts val="600"/>
              </a:spcBef>
              <a:spcAft>
                <a:spcPts val="600"/>
              </a:spcAft>
            </a:pPr>
            <a:r>
              <a:rPr lang="en-US" altLang="zh-CN" sz="1200" b="1" dirty="0">
                <a:solidFill>
                  <a:srgbClr val="864300"/>
                </a:solidFill>
                <a:highlight>
                  <a:srgbClr val="FFFF00"/>
                </a:highlight>
              </a:rPr>
              <a:t>Available</a:t>
            </a:r>
            <a:r>
              <a:rPr lang="en-US" altLang="zh-CN" sz="1200" dirty="0">
                <a:solidFill>
                  <a:srgbClr val="864300"/>
                </a:solidFill>
                <a:highlight>
                  <a:srgbClr val="FFFF00"/>
                </a:highlight>
              </a:rPr>
              <a:t>:</a:t>
            </a:r>
            <a:r>
              <a:rPr lang="en-US" altLang="zh-CN" sz="1200" dirty="0">
                <a:solidFill>
                  <a:schemeClr val="tx1"/>
                </a:solidFill>
                <a:highlight>
                  <a:srgbClr val="FFFF00"/>
                </a:highlight>
              </a:rPr>
              <a:t> </a:t>
            </a:r>
            <a:r>
              <a:rPr lang="en-US" altLang="zh-CN" sz="1200" dirty="0">
                <a:solidFill>
                  <a:schemeClr val="tx1"/>
                </a:solidFill>
              </a:rPr>
              <a:t> </a:t>
            </a:r>
            <a:r>
              <a:rPr lang="zh-CN" altLang="en-US" sz="1200" dirty="0">
                <a:solidFill>
                  <a:schemeClr val="tx1"/>
                </a:solidFill>
              </a:rPr>
              <a:t>长度为 </a:t>
            </a:r>
            <a:r>
              <a:rPr lang="en-US" altLang="zh-CN" sz="1200" dirty="0">
                <a:solidFill>
                  <a:schemeClr val="tx1"/>
                </a:solidFill>
              </a:rPr>
              <a:t>m</a:t>
            </a:r>
            <a:r>
              <a:rPr lang="zh-CN" altLang="en-US" sz="1200" dirty="0">
                <a:solidFill>
                  <a:schemeClr val="tx1"/>
                </a:solidFill>
              </a:rPr>
              <a:t>的向量，动态改变。</a:t>
            </a:r>
            <a:r>
              <a:rPr lang="zh-CN" altLang="en-US" sz="1200" b="1" dirty="0">
                <a:solidFill>
                  <a:srgbClr val="864300"/>
                </a:solidFill>
              </a:rPr>
              <a:t>如果available[j]=k,那么系统中还有Rj类</a:t>
            </a:r>
            <a:r>
              <a:rPr lang="zh-CN" altLang="en-US" sz="1200" b="1" dirty="0">
                <a:solidFill>
                  <a:srgbClr val="864300"/>
                </a:solidFill>
                <a:sym typeface="+mn-ea"/>
              </a:rPr>
              <a:t>资源</a:t>
            </a:r>
            <a:r>
              <a:rPr lang="zh-CN" altLang="en-US" sz="1200" b="1" dirty="0">
                <a:solidFill>
                  <a:srgbClr val="864300"/>
                </a:solidFill>
              </a:rPr>
              <a:t>k个</a:t>
            </a:r>
          </a:p>
          <a:p>
            <a:pPr algn="l">
              <a:lnSpc>
                <a:spcPct val="123000"/>
              </a:lnSpc>
              <a:spcBef>
                <a:spcPts val="600"/>
              </a:spcBef>
              <a:spcAft>
                <a:spcPts val="600"/>
              </a:spcAft>
            </a:pPr>
            <a:r>
              <a:rPr lang="zh-CN" altLang="en-US" sz="1200" b="1" dirty="0">
                <a:solidFill>
                  <a:srgbClr val="864300"/>
                </a:solidFill>
                <a:highlight>
                  <a:srgbClr val="FFFF00"/>
                </a:highlight>
              </a:rPr>
              <a:t>Max</a:t>
            </a:r>
            <a:r>
              <a:rPr lang="en-US" altLang="zh-CN" sz="1200" dirty="0">
                <a:solidFill>
                  <a:schemeClr val="tx1"/>
                </a:solidFill>
                <a:highlight>
                  <a:srgbClr val="FFFF00"/>
                </a:highlight>
              </a:rPr>
              <a:t>: </a:t>
            </a:r>
            <a:r>
              <a:rPr lang="en-US" altLang="zh-CN" sz="1200" dirty="0">
                <a:solidFill>
                  <a:schemeClr val="tx1"/>
                </a:solidFill>
              </a:rPr>
              <a:t>  n *m </a:t>
            </a:r>
            <a:r>
              <a:rPr lang="zh-CN" altLang="en-US" sz="1200" dirty="0">
                <a:solidFill>
                  <a:schemeClr val="tx1"/>
                </a:solidFill>
              </a:rPr>
              <a:t>矩阵。 </a:t>
            </a:r>
            <a:r>
              <a:rPr lang="zh-CN" altLang="en-US" sz="1200" b="1" dirty="0">
                <a:solidFill>
                  <a:srgbClr val="864300"/>
                </a:solidFill>
              </a:rPr>
              <a:t>如果Max[i,j]=k,那么进程Pi可以最多请求资源Rj的k个</a:t>
            </a:r>
          </a:p>
          <a:p>
            <a:pPr algn="l">
              <a:lnSpc>
                <a:spcPct val="123000"/>
              </a:lnSpc>
              <a:spcBef>
                <a:spcPts val="600"/>
              </a:spcBef>
              <a:spcAft>
                <a:spcPts val="600"/>
              </a:spcAft>
            </a:pPr>
            <a:r>
              <a:rPr lang="en-US" altLang="zh-CN" sz="1200" b="1" dirty="0">
                <a:solidFill>
                  <a:srgbClr val="864300"/>
                </a:solidFill>
                <a:highlight>
                  <a:srgbClr val="FFFF00"/>
                </a:highlight>
              </a:rPr>
              <a:t>Allocation</a:t>
            </a:r>
            <a:r>
              <a:rPr lang="en-US" altLang="zh-CN" sz="1200" dirty="0">
                <a:solidFill>
                  <a:schemeClr val="tx1"/>
                </a:solidFill>
                <a:highlight>
                  <a:srgbClr val="FFFF00"/>
                </a:highlight>
              </a:rPr>
              <a:t>:</a:t>
            </a:r>
            <a:r>
              <a:rPr lang="en-US" altLang="zh-CN" sz="1200" dirty="0">
                <a:solidFill>
                  <a:schemeClr val="tx1"/>
                </a:solidFill>
              </a:rPr>
              <a:t>  n </a:t>
            </a:r>
            <a:r>
              <a:rPr lang="en-US" altLang="zh-CN" sz="1200" dirty="0">
                <a:solidFill>
                  <a:schemeClr val="tx1"/>
                </a:solidFill>
                <a:sym typeface="+mn-ea"/>
              </a:rPr>
              <a:t>*</a:t>
            </a:r>
            <a:r>
              <a:rPr lang="en-US" altLang="zh-CN" sz="1200" dirty="0">
                <a:solidFill>
                  <a:schemeClr val="tx1"/>
                </a:solidFill>
              </a:rPr>
              <a:t> m </a:t>
            </a:r>
            <a:r>
              <a:rPr lang="zh-CN" altLang="en-US" sz="1200" dirty="0">
                <a:solidFill>
                  <a:schemeClr val="tx1"/>
                </a:solidFill>
              </a:rPr>
              <a:t>矩阵。</a:t>
            </a:r>
            <a:r>
              <a:rPr lang="zh-CN" altLang="en-US" sz="1200" b="1" dirty="0">
                <a:solidFill>
                  <a:srgbClr val="864300"/>
                </a:solidFill>
              </a:rPr>
              <a:t>如果Allocation[i,j]=k,进程Pj当前分配了k个资源Rj的数目</a:t>
            </a:r>
            <a:endParaRPr lang="zh-CN" altLang="en-US" sz="1200" dirty="0">
              <a:solidFill>
                <a:schemeClr val="tx1"/>
              </a:solidFill>
            </a:endParaRPr>
          </a:p>
          <a:p>
            <a:pPr algn="l">
              <a:lnSpc>
                <a:spcPct val="123000"/>
              </a:lnSpc>
              <a:spcBef>
                <a:spcPts val="600"/>
              </a:spcBef>
              <a:spcAft>
                <a:spcPts val="600"/>
              </a:spcAft>
            </a:pPr>
            <a:r>
              <a:rPr lang="en-US" altLang="zh-CN" sz="1200" b="1" dirty="0">
                <a:solidFill>
                  <a:srgbClr val="864300"/>
                </a:solidFill>
                <a:highlight>
                  <a:srgbClr val="FFFF00"/>
                </a:highlight>
              </a:rPr>
              <a:t>Need</a:t>
            </a:r>
            <a:r>
              <a:rPr lang="en-US" altLang="zh-CN" sz="1200" dirty="0">
                <a:solidFill>
                  <a:schemeClr val="tx1"/>
                </a:solidFill>
                <a:highlight>
                  <a:srgbClr val="FFFF00"/>
                </a:highlight>
              </a:rPr>
              <a:t>: </a:t>
            </a:r>
            <a:r>
              <a:rPr lang="en-US" altLang="zh-CN" sz="1200" dirty="0">
                <a:solidFill>
                  <a:schemeClr val="tx1"/>
                </a:solidFill>
              </a:rPr>
              <a:t> n </a:t>
            </a:r>
            <a:r>
              <a:rPr lang="en-US" altLang="zh-CN" sz="1200" dirty="0">
                <a:solidFill>
                  <a:schemeClr val="tx1"/>
                </a:solidFill>
                <a:sym typeface="+mn-ea"/>
              </a:rPr>
              <a:t>*</a:t>
            </a:r>
            <a:r>
              <a:rPr lang="en-US" altLang="zh-CN" sz="1200" dirty="0">
                <a:solidFill>
                  <a:schemeClr val="tx1"/>
                </a:solidFill>
              </a:rPr>
              <a:t> m </a:t>
            </a:r>
            <a:r>
              <a:rPr lang="zh-CN" altLang="en-US" sz="1200" dirty="0">
                <a:solidFill>
                  <a:schemeClr val="tx1"/>
                </a:solidFill>
              </a:rPr>
              <a:t>矩阵。</a:t>
            </a:r>
            <a:r>
              <a:rPr lang="en-US" altLang="zh-CN" sz="1200" dirty="0">
                <a:solidFill>
                  <a:schemeClr val="tx1"/>
                </a:solidFill>
              </a:rPr>
              <a:t> </a:t>
            </a:r>
            <a:r>
              <a:rPr lang="zh-CN" altLang="en-US" sz="1200" b="1" dirty="0">
                <a:solidFill>
                  <a:srgbClr val="864300"/>
                </a:solidFill>
              </a:rPr>
              <a:t>如果Need[i,j]=k,那么进程Pj还需要k个资源Rj才能完成任务</a:t>
            </a:r>
          </a:p>
          <a:p>
            <a:pPr algn="l">
              <a:lnSpc>
                <a:spcPct val="123000"/>
              </a:lnSpc>
              <a:spcBef>
                <a:spcPts val="600"/>
              </a:spcBef>
              <a:spcAft>
                <a:spcPts val="600"/>
              </a:spcAft>
            </a:pPr>
            <a:r>
              <a:rPr lang="zh-CN" altLang="en-US" sz="1200" dirty="0">
                <a:solidFill>
                  <a:schemeClr val="tx1"/>
                </a:solidFill>
              </a:rPr>
              <a:t>		</a:t>
            </a:r>
            <a:endParaRPr lang="en-US" altLang="zh-CN" sz="1200" b="1" dirty="0">
              <a:solidFill>
                <a:srgbClr val="FF0000"/>
              </a:solidFill>
            </a:endParaRPr>
          </a:p>
        </p:txBody>
      </p:sp>
      <p:sp>
        <p:nvSpPr>
          <p:cNvPr id="5" name="文本框 4"/>
          <p:cNvSpPr txBox="1"/>
          <p:nvPr/>
        </p:nvSpPr>
        <p:spPr>
          <a:xfrm>
            <a:off x="1152151" y="1036693"/>
            <a:ext cx="3838902" cy="307777"/>
          </a:xfrm>
          <a:prstGeom prst="rect">
            <a:avLst/>
          </a:prstGeom>
          <a:noFill/>
        </p:spPr>
        <p:txBody>
          <a:bodyPr wrap="square">
            <a:spAutoFit/>
          </a:bodyPr>
          <a:lstStyle/>
          <a:p>
            <a:pPr>
              <a:spcBef>
                <a:spcPct val="50000"/>
              </a:spcBef>
            </a:pPr>
            <a:r>
              <a:rPr lang="en-US" altLang="zh-CN" sz="1400" b="1" dirty="0">
                <a:solidFill>
                  <a:srgbClr val="FF0000"/>
                </a:solidFill>
              </a:rPr>
              <a:t>n</a:t>
            </a:r>
            <a:r>
              <a:rPr lang="zh-CN" altLang="en-US" sz="1400" b="1" dirty="0">
                <a:solidFill>
                  <a:srgbClr val="FF0000"/>
                </a:solidFill>
              </a:rPr>
              <a:t>为进程的数目，</a:t>
            </a:r>
            <a:r>
              <a:rPr lang="en-US" altLang="zh-CN" sz="1400" b="1" dirty="0">
                <a:solidFill>
                  <a:srgbClr val="FF0000"/>
                </a:solidFill>
              </a:rPr>
              <a:t>m</a:t>
            </a:r>
            <a:r>
              <a:rPr lang="zh-CN" altLang="en-US" sz="1400" b="1" dirty="0">
                <a:solidFill>
                  <a:srgbClr val="FF0000"/>
                </a:solidFill>
              </a:rPr>
              <a:t>为资源类型的数目</a:t>
            </a:r>
          </a:p>
        </p:txBody>
      </p:sp>
      <p:sp>
        <p:nvSpPr>
          <p:cNvPr id="3" name="文本框 2"/>
          <p:cNvSpPr txBox="1"/>
          <p:nvPr/>
        </p:nvSpPr>
        <p:spPr>
          <a:xfrm>
            <a:off x="1037850" y="2876550"/>
            <a:ext cx="5040297" cy="299313"/>
          </a:xfrm>
          <a:prstGeom prst="rect">
            <a:avLst/>
          </a:prstGeom>
          <a:noFill/>
        </p:spPr>
        <p:txBody>
          <a:bodyPr wrap="square">
            <a:spAutoFit/>
          </a:bodyPr>
          <a:lstStyle/>
          <a:p>
            <a:pPr algn="l">
              <a:lnSpc>
                <a:spcPct val="123000"/>
              </a:lnSpc>
              <a:spcBef>
                <a:spcPts val="600"/>
              </a:spcBef>
              <a:spcAft>
                <a:spcPts val="600"/>
              </a:spcAft>
            </a:pPr>
            <a:r>
              <a:rPr lang="en-US" altLang="zh-CN" sz="1200" b="1" dirty="0">
                <a:solidFill>
                  <a:srgbClr val="FF0000"/>
                </a:solidFill>
                <a:sym typeface="+mn-ea"/>
              </a:rPr>
              <a:t>Need [</a:t>
            </a:r>
            <a:r>
              <a:rPr lang="en-US" altLang="zh-CN" sz="1200" b="1" dirty="0" err="1">
                <a:solidFill>
                  <a:srgbClr val="FF0000"/>
                </a:solidFill>
                <a:sym typeface="+mn-ea"/>
              </a:rPr>
              <a:t>i,j</a:t>
            </a:r>
            <a:r>
              <a:rPr lang="en-US" altLang="zh-CN" sz="1200" b="1" dirty="0">
                <a:solidFill>
                  <a:srgbClr val="FF0000"/>
                </a:solidFill>
                <a:sym typeface="+mn-ea"/>
              </a:rPr>
              <a:t>] = Max[</a:t>
            </a:r>
            <a:r>
              <a:rPr lang="en-US" altLang="zh-CN" sz="1200" b="1" dirty="0" err="1">
                <a:solidFill>
                  <a:srgbClr val="FF0000"/>
                </a:solidFill>
                <a:sym typeface="+mn-ea"/>
              </a:rPr>
              <a:t>i,j</a:t>
            </a:r>
            <a:r>
              <a:rPr lang="en-US" altLang="zh-CN" sz="1200" b="1" dirty="0">
                <a:solidFill>
                  <a:srgbClr val="FF0000"/>
                </a:solidFill>
                <a:sym typeface="+mn-ea"/>
              </a:rPr>
              <a:t>] – Allocation [</a:t>
            </a:r>
            <a:r>
              <a:rPr lang="en-US" altLang="zh-CN" sz="1200" b="1" dirty="0" err="1">
                <a:solidFill>
                  <a:srgbClr val="FF0000"/>
                </a:solidFill>
                <a:sym typeface="+mn-ea"/>
              </a:rPr>
              <a:t>i,j</a:t>
            </a:r>
            <a:r>
              <a:rPr lang="en-US" altLang="zh-CN" sz="1200" b="1" dirty="0">
                <a:solidFill>
                  <a:srgbClr val="FF0000"/>
                </a:solidFill>
                <a:sym typeface="+mn-ea"/>
              </a:rPr>
              <a:t>].</a:t>
            </a:r>
          </a:p>
        </p:txBody>
      </p:sp>
      <p:pic>
        <p:nvPicPr>
          <p:cNvPr id="4" name="图片 3">
            <a:extLst>
              <a:ext uri="{FF2B5EF4-FFF2-40B4-BE49-F238E27FC236}">
                <a16:creationId xmlns:a16="http://schemas.microsoft.com/office/drawing/2014/main" id="{E91F9B34-2A6F-4091-AE90-A58616AD4B84}"/>
              </a:ext>
            </a:extLst>
          </p:cNvPr>
          <p:cNvPicPr>
            <a:picLocks noChangeAspect="1"/>
          </p:cNvPicPr>
          <p:nvPr/>
        </p:nvPicPr>
        <p:blipFill>
          <a:blip r:embed="rId4"/>
          <a:stretch>
            <a:fillRect/>
          </a:stretch>
        </p:blipFill>
        <p:spPr>
          <a:xfrm>
            <a:off x="4114800" y="2904067"/>
            <a:ext cx="4532037" cy="2190958"/>
          </a:xfrm>
          <a:prstGeom prst="rect">
            <a:avLst/>
          </a:prstGeom>
        </p:spPr>
      </p:pic>
      <p:sp>
        <p:nvSpPr>
          <p:cNvPr id="8" name="文本框 7">
            <a:extLst>
              <a:ext uri="{FF2B5EF4-FFF2-40B4-BE49-F238E27FC236}">
                <a16:creationId xmlns:a16="http://schemas.microsoft.com/office/drawing/2014/main" id="{8BD4B3B6-676F-48F1-85C9-E09057D39D13}"/>
              </a:ext>
            </a:extLst>
          </p:cNvPr>
          <p:cNvSpPr txBox="1"/>
          <p:nvPr/>
        </p:nvSpPr>
        <p:spPr>
          <a:xfrm>
            <a:off x="457200" y="3311813"/>
            <a:ext cx="3300904" cy="1589987"/>
          </a:xfrm>
          <a:prstGeom prst="rect">
            <a:avLst/>
          </a:prstGeom>
          <a:noFill/>
          <a:ln>
            <a:solidFill>
              <a:schemeClr val="tx1"/>
            </a:solidFill>
          </a:ln>
        </p:spPr>
        <p:txBody>
          <a:bodyPr wrap="none" rtlCol="0">
            <a:spAutoFit/>
          </a:bodyPr>
          <a:lstStyle/>
          <a:p>
            <a:pPr marL="342900" indent="-342900">
              <a:lnSpc>
                <a:spcPts val="3000"/>
              </a:lnSpc>
              <a:buFont typeface="Wingdings" panose="05000000000000000000" pitchFamily="2" charset="2"/>
              <a:buChar char="n"/>
            </a:pPr>
            <a:r>
              <a:rPr lang="zh-CN" altLang="en-US" dirty="0"/>
              <a:t>由</a:t>
            </a:r>
            <a:r>
              <a:rPr lang="en-US" altLang="zh-CN" dirty="0"/>
              <a:t>Dijkstra</a:t>
            </a:r>
            <a:r>
              <a:rPr lang="zh-CN" altLang="en-US" dirty="0"/>
              <a:t>提出</a:t>
            </a:r>
            <a:endParaRPr lang="en-US" altLang="zh-CN" dirty="0"/>
          </a:p>
          <a:p>
            <a:pPr marL="342900" indent="-342900">
              <a:lnSpc>
                <a:spcPts val="3000"/>
              </a:lnSpc>
              <a:buFont typeface="Wingdings" panose="05000000000000000000" pitchFamily="2" charset="2"/>
              <a:buChar char="n"/>
            </a:pPr>
            <a:r>
              <a:rPr lang="zh-CN" altLang="en-US" dirty="0"/>
              <a:t>算法最初为银行系统设计，</a:t>
            </a:r>
            <a:endParaRPr lang="en-US" altLang="zh-CN" dirty="0"/>
          </a:p>
          <a:p>
            <a:pPr>
              <a:lnSpc>
                <a:spcPts val="3000"/>
              </a:lnSpc>
            </a:pPr>
            <a:r>
              <a:rPr lang="en-US" altLang="zh-CN" dirty="0"/>
              <a:t>     </a:t>
            </a:r>
            <a:r>
              <a:rPr lang="zh-CN" altLang="en-US" dirty="0"/>
              <a:t>确保发放的贷款安全</a:t>
            </a:r>
            <a:endParaRPr lang="en-US" altLang="zh-CN" dirty="0"/>
          </a:p>
          <a:p>
            <a:pPr marL="342900" indent="-342900">
              <a:lnSpc>
                <a:spcPts val="3000"/>
              </a:lnSpc>
              <a:buFont typeface="Wingdings" panose="05000000000000000000" pitchFamily="2" charset="2"/>
              <a:buChar char="n"/>
            </a:pPr>
            <a:r>
              <a:rPr lang="en-US" altLang="zh-CN" dirty="0"/>
              <a:t>OS</a:t>
            </a:r>
            <a:r>
              <a:rPr lang="zh-CN" altLang="en-US" dirty="0"/>
              <a:t>中可以用来避免死锁</a:t>
            </a:r>
          </a:p>
        </p:txBody>
      </p:sp>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806914" name="标题 806913"/>
          <p:cNvSpPr>
            <a:spLocks noGrp="1"/>
          </p:cNvSpPr>
          <p:nvPr>
            <p:ph type="title"/>
            <p:custDataLst>
              <p:tags r:id="rId4"/>
            </p:custDataLst>
          </p:nvPr>
        </p:nvSpPr>
        <p:spPr>
          <a:xfrm>
            <a:off x="628650" y="172085"/>
            <a:ext cx="8230235" cy="1371600"/>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buClrTx/>
              <a:buSzTx/>
              <a:buFontTx/>
            </a:pPr>
            <a:r>
              <a:rPr lang="en-US" altLang="zh-CN" sz="1800" b="1">
                <a:solidFill>
                  <a:schemeClr val="tx2">
                    <a:lumMod val="50000"/>
                  </a:schemeClr>
                </a:solidFill>
                <a:ea typeface="+mj-lt"/>
                <a:cs typeface="+mj-lt"/>
                <a:sym typeface="+mn-ea"/>
              </a:rPr>
              <a:t>1. 银行家算法中的数据结构</a:t>
            </a:r>
            <a:br>
              <a:rPr lang="en-US" altLang="zh-CN" sz="1800" b="1">
                <a:solidFill>
                  <a:schemeClr val="tx2">
                    <a:lumMod val="50000"/>
                  </a:schemeClr>
                </a:solidFill>
                <a:ea typeface="+mj-lt"/>
                <a:cs typeface="+mj-lt"/>
                <a:sym typeface="+mn-ea"/>
              </a:rPr>
            </a:br>
            <a:r>
              <a:rPr lang="zh-CN" altLang="en-US" sz="1800">
                <a:solidFill>
                  <a:schemeClr val="dk2">
                    <a:lumMod val="25000"/>
                  </a:schemeClr>
                </a:solidFill>
                <a:ea typeface="+mj-lt"/>
                <a:cs typeface="+mj-lt"/>
                <a:sym typeface="+mn-ea"/>
              </a:rPr>
              <a:t>在系统中四个数据结构，用来描述系统中资源和进程对资源的最大需求等信息。</a:t>
            </a:r>
            <a:br>
              <a:rPr lang="zh-CN" altLang="en-US" sz="1800">
                <a:solidFill>
                  <a:schemeClr val="dk2">
                    <a:lumMod val="25000"/>
                  </a:schemeClr>
                </a:solidFill>
                <a:ea typeface="+mj-lt"/>
                <a:cs typeface="+mj-lt"/>
                <a:sym typeface="+mn-ea"/>
              </a:rPr>
            </a:br>
            <a:r>
              <a:rPr lang="zh-CN" altLang="en-US" dirty="0">
                <a:solidFill>
                  <a:schemeClr val="dk2">
                    <a:lumMod val="25000"/>
                  </a:schemeClr>
                </a:solidFill>
                <a:latin typeface="汉仪旗黑-85S" charset="0"/>
                <a:cs typeface="汉仪旗黑-85S" charset="0"/>
                <a:sym typeface="+mn-ea"/>
              </a:rPr>
              <a:t>　　</a:t>
            </a:r>
          </a:p>
        </p:txBody>
      </p:sp>
      <p:sp>
        <p:nvSpPr>
          <p:cNvPr id="31" name="文本框 30"/>
          <p:cNvSpPr txBox="1"/>
          <p:nvPr/>
        </p:nvSpPr>
        <p:spPr>
          <a:xfrm>
            <a:off x="1066680" y="1059154"/>
            <a:ext cx="7754645" cy="3567430"/>
          </a:xfrm>
          <a:prstGeom prst="rect">
            <a:avLst/>
          </a:prstGeom>
          <a:noFill/>
        </p:spPr>
        <p:txBody>
          <a:bodyPr wrap="square">
            <a:spAutoFit/>
          </a:bodyPr>
          <a:lstStyle/>
          <a:p>
            <a:pPr algn="l">
              <a:lnSpc>
                <a:spcPct val="123000"/>
              </a:lnSpc>
              <a:spcBef>
                <a:spcPts val="600"/>
              </a:spcBef>
              <a:spcAft>
                <a:spcPts val="600"/>
              </a:spcAft>
              <a:buClrTx/>
              <a:buSzTx/>
              <a:buFontTx/>
            </a:pPr>
            <a:r>
              <a:rPr lang="en-US" altLang="zh-CN" sz="2100" b="1" dirty="0">
                <a:solidFill>
                  <a:srgbClr val="864300"/>
                </a:solidFill>
              </a:rPr>
              <a:t> </a:t>
            </a:r>
            <a:r>
              <a:rPr lang="en-US" altLang="zh-CN" sz="1800" b="1" dirty="0">
                <a:solidFill>
                  <a:srgbClr val="864300"/>
                </a:solidFill>
              </a:rPr>
              <a:t>Available: 表示</a:t>
            </a:r>
            <a:r>
              <a:rPr lang="zh-CN" altLang="en-US" sz="1800" b="1" dirty="0">
                <a:solidFill>
                  <a:srgbClr val="864300"/>
                </a:solidFill>
              </a:rPr>
              <a:t>系统中</a:t>
            </a:r>
            <a:r>
              <a:rPr lang="en-US" altLang="zh-CN" sz="1800" b="1" dirty="0">
                <a:solidFill>
                  <a:srgbClr val="864300"/>
                </a:solidFill>
              </a:rPr>
              <a:t>可用资源</a:t>
            </a:r>
            <a:r>
              <a:rPr lang="zh-CN" altLang="en-US" sz="1800" b="1" dirty="0">
                <a:solidFill>
                  <a:srgbClr val="864300"/>
                </a:solidFill>
              </a:rPr>
              <a:t>的存量</a:t>
            </a:r>
            <a:r>
              <a:rPr lang="en-US" altLang="zh-CN" sz="1800" b="1" dirty="0">
                <a:solidFill>
                  <a:srgbClr val="864300"/>
                </a:solidFill>
              </a:rPr>
              <a:t> </a:t>
            </a:r>
          </a:p>
          <a:p>
            <a:pPr algn="l">
              <a:lnSpc>
                <a:spcPct val="123000"/>
              </a:lnSpc>
              <a:spcBef>
                <a:spcPts val="600"/>
              </a:spcBef>
              <a:spcAft>
                <a:spcPts val="600"/>
              </a:spcAft>
              <a:buClrTx/>
              <a:buSzTx/>
              <a:buFontTx/>
            </a:pPr>
            <a:r>
              <a:rPr lang="en-US" altLang="zh-CN" sz="1800" b="1" dirty="0">
                <a:solidFill>
                  <a:srgbClr val="864300"/>
                </a:solidFill>
              </a:rPr>
              <a:t> Max: 表示各进程对资源的最大需求数</a:t>
            </a:r>
          </a:p>
          <a:p>
            <a:pPr algn="l">
              <a:lnSpc>
                <a:spcPct val="123000"/>
              </a:lnSpc>
              <a:spcBef>
                <a:spcPts val="600"/>
              </a:spcBef>
              <a:spcAft>
                <a:spcPts val="600"/>
              </a:spcAft>
              <a:buClrTx/>
              <a:buSzTx/>
              <a:buFontTx/>
            </a:pPr>
            <a:r>
              <a:rPr lang="en-US" altLang="zh-CN" sz="1800" b="1" dirty="0">
                <a:solidFill>
                  <a:srgbClr val="864300"/>
                </a:solidFill>
              </a:rPr>
              <a:t>Allocation: 表示给各进程已经分配</a:t>
            </a:r>
            <a:r>
              <a:rPr lang="zh-CN" altLang="en-US" sz="1800" b="1" dirty="0">
                <a:solidFill>
                  <a:srgbClr val="864300"/>
                </a:solidFill>
              </a:rPr>
              <a:t>的</a:t>
            </a:r>
            <a:r>
              <a:rPr lang="en-US" altLang="zh-CN" sz="1800" b="1" dirty="0">
                <a:solidFill>
                  <a:srgbClr val="864300"/>
                </a:solidFill>
              </a:rPr>
              <a:t>资源</a:t>
            </a:r>
            <a:r>
              <a:rPr lang="zh-CN" altLang="en-US" sz="1800" b="1" dirty="0">
                <a:solidFill>
                  <a:srgbClr val="864300"/>
                </a:solidFill>
              </a:rPr>
              <a:t>量</a:t>
            </a:r>
            <a:endParaRPr lang="en-US" altLang="zh-CN" sz="1800" b="1" dirty="0">
              <a:solidFill>
                <a:srgbClr val="864300"/>
              </a:solidFill>
            </a:endParaRPr>
          </a:p>
          <a:p>
            <a:pPr algn="l">
              <a:lnSpc>
                <a:spcPct val="123000"/>
              </a:lnSpc>
              <a:spcBef>
                <a:spcPts val="600"/>
              </a:spcBef>
              <a:spcAft>
                <a:spcPts val="600"/>
              </a:spcAft>
              <a:buClrTx/>
              <a:buSzTx/>
              <a:buFontTx/>
            </a:pPr>
            <a:r>
              <a:rPr lang="en-US" altLang="zh-CN" sz="1800" b="1" dirty="0">
                <a:solidFill>
                  <a:srgbClr val="864300"/>
                </a:solidFill>
              </a:rPr>
              <a:t>Need:  表示各进程最多</a:t>
            </a:r>
            <a:r>
              <a:rPr lang="en-US" altLang="zh-CN" sz="1800" b="1" dirty="0">
                <a:solidFill>
                  <a:srgbClr val="FF0000"/>
                </a:solidFill>
              </a:rPr>
              <a:t>还需要多少资源</a:t>
            </a:r>
            <a:endParaRPr lang="en-US" altLang="zh-CN" sz="1800" b="1" dirty="0">
              <a:solidFill>
                <a:srgbClr val="864300"/>
              </a:solidFill>
            </a:endParaRPr>
          </a:p>
          <a:p>
            <a:pPr algn="l">
              <a:lnSpc>
                <a:spcPct val="123000"/>
              </a:lnSpc>
              <a:spcBef>
                <a:spcPts val="600"/>
              </a:spcBef>
              <a:spcAft>
                <a:spcPts val="600"/>
              </a:spcAft>
            </a:pPr>
            <a:r>
              <a:rPr lang="en-US" altLang="zh-CN" sz="1800" b="1" dirty="0">
                <a:solidFill>
                  <a:srgbClr val="864300"/>
                </a:solidFill>
              </a:rPr>
              <a:t>request：表示进程此次申请的各种资源数</a:t>
            </a:r>
            <a:endParaRPr lang="en-US" altLang="zh-CN" sz="2100" b="1" dirty="0">
              <a:solidFill>
                <a:srgbClr val="864300"/>
              </a:solidFill>
            </a:endParaRPr>
          </a:p>
          <a:p>
            <a:pPr algn="l">
              <a:lnSpc>
                <a:spcPct val="123000"/>
              </a:lnSpc>
              <a:spcBef>
                <a:spcPts val="600"/>
              </a:spcBef>
              <a:spcAft>
                <a:spcPts val="600"/>
              </a:spcAft>
            </a:pPr>
            <a:r>
              <a:rPr lang="zh-CN" altLang="en-US" sz="2100" dirty="0">
                <a:solidFill>
                  <a:schemeClr val="tx1"/>
                </a:solidFill>
              </a:rPr>
              <a:t> </a:t>
            </a:r>
            <a:r>
              <a:rPr lang="en-US" altLang="zh-CN" sz="2100" dirty="0">
                <a:solidFill>
                  <a:schemeClr val="tx1"/>
                </a:solidFill>
              </a:rPr>
              <a:t>                  </a:t>
            </a:r>
            <a:endParaRPr lang="zh-CN" altLang="en-US" sz="2100" b="1" dirty="0">
              <a:solidFill>
                <a:srgbClr val="864300"/>
              </a:solidFill>
            </a:endParaRPr>
          </a:p>
          <a:p>
            <a:pPr algn="l">
              <a:lnSpc>
                <a:spcPct val="123000"/>
              </a:lnSpc>
              <a:spcBef>
                <a:spcPts val="600"/>
              </a:spcBef>
              <a:spcAft>
                <a:spcPts val="600"/>
              </a:spcAft>
            </a:pPr>
            <a:r>
              <a:rPr lang="zh-CN" altLang="en-US" sz="2100" dirty="0">
                <a:solidFill>
                  <a:schemeClr val="tx1"/>
                </a:solidFill>
              </a:rPr>
              <a:t>		</a:t>
            </a:r>
            <a:endParaRPr lang="zh-CN" altLang="en-US" sz="2100" b="1" dirty="0">
              <a:solidFill>
                <a:schemeClr val="tx1"/>
              </a:solidFill>
            </a:endParaRPr>
          </a:p>
        </p:txBody>
      </p:sp>
    </p:spTree>
    <p:custDataLst>
      <p:tags r:id="rId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标题 807937"/>
          <p:cNvSpPr>
            <a:spLocks noGrp="1"/>
          </p:cNvSpPr>
          <p:nvPr>
            <p:ph type="title"/>
            <p:custDataLst>
              <p:tags r:id="rId2"/>
            </p:custDataLst>
          </p:nvPr>
        </p:nvSpPr>
        <p:spPr>
          <a:xfrm>
            <a:off x="628650" y="209550"/>
            <a:ext cx="8286750" cy="4267200"/>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en-US" altLang="zh-CN" sz="1600" b="1" dirty="0">
                <a:solidFill>
                  <a:schemeClr val="tx2">
                    <a:lumMod val="50000"/>
                  </a:schemeClr>
                </a:solidFill>
                <a:ea typeface="+mj-lt"/>
                <a:cs typeface="+mj-lt"/>
                <a:sym typeface="+mn-ea"/>
              </a:rPr>
              <a:t>2. </a:t>
            </a:r>
            <a:r>
              <a:rPr lang="en-US" altLang="zh-CN" sz="1600" b="1" dirty="0" err="1">
                <a:solidFill>
                  <a:schemeClr val="tx2">
                    <a:lumMod val="50000"/>
                  </a:schemeClr>
                </a:solidFill>
                <a:ea typeface="+mj-lt"/>
                <a:cs typeface="+mj-lt"/>
                <a:sym typeface="+mn-ea"/>
              </a:rPr>
              <a:t>银行家算法</a:t>
            </a:r>
            <a:br>
              <a:rPr lang="en-US" altLang="zh-CN" sz="1600" b="1" dirty="0">
                <a:solidFill>
                  <a:schemeClr val="tx2">
                    <a:lumMod val="50000"/>
                  </a:schemeClr>
                </a:solidFill>
                <a:ea typeface="+mj-lt"/>
                <a:cs typeface="+mj-lt"/>
                <a:sym typeface="+mn-ea"/>
              </a:rPr>
            </a:br>
            <a:r>
              <a:rPr lang="zh-CN" altLang="en-US" sz="1600" dirty="0">
                <a:solidFill>
                  <a:schemeClr val="dk2">
                    <a:lumMod val="25000"/>
                  </a:schemeClr>
                </a:solidFill>
                <a:ea typeface="+mj-lt"/>
                <a:cs typeface="+mj-lt"/>
                <a:sym typeface="+mn-ea"/>
              </a:rPr>
              <a:t>设</a:t>
            </a:r>
            <a:r>
              <a:rPr lang="zh-CN" altLang="en-US" sz="1600" dirty="0">
                <a:solidFill>
                  <a:schemeClr val="dk2">
                    <a:lumMod val="25000"/>
                  </a:schemeClr>
                </a:solidFill>
                <a:highlight>
                  <a:srgbClr val="FFFF00"/>
                </a:highlight>
                <a:ea typeface="+mj-lt"/>
                <a:cs typeface="+mj-lt"/>
                <a:sym typeface="+mn-ea"/>
              </a:rPr>
              <a:t>Request</a:t>
            </a:r>
            <a:r>
              <a:rPr lang="en-US" altLang="zh-CN" sz="1600" dirty="0">
                <a:solidFill>
                  <a:schemeClr val="dk2">
                    <a:lumMod val="25000"/>
                  </a:schemeClr>
                </a:solidFill>
                <a:highlight>
                  <a:srgbClr val="FFFF00"/>
                </a:highlight>
                <a:ea typeface="+mj-lt"/>
                <a:cs typeface="+mj-lt"/>
                <a:sym typeface="+mn-ea"/>
              </a:rPr>
              <a:t> </a:t>
            </a:r>
            <a:r>
              <a:rPr lang="zh-CN" altLang="en-US" sz="1600" dirty="0">
                <a:solidFill>
                  <a:schemeClr val="dk2">
                    <a:lumMod val="25000"/>
                  </a:schemeClr>
                </a:solidFill>
                <a:highlight>
                  <a:srgbClr val="FFFF00"/>
                </a:highlight>
                <a:ea typeface="+mj-lt"/>
                <a:cs typeface="+mj-lt"/>
                <a:sym typeface="+mn-ea"/>
              </a:rPr>
              <a:t>i</a:t>
            </a:r>
            <a:r>
              <a:rPr lang="zh-CN" altLang="en-US" sz="1600" dirty="0">
                <a:solidFill>
                  <a:schemeClr val="dk2">
                    <a:lumMod val="25000"/>
                  </a:schemeClr>
                </a:solidFill>
                <a:ea typeface="+mj-lt"/>
                <a:cs typeface="+mj-lt"/>
                <a:sym typeface="+mn-ea"/>
              </a:rPr>
              <a:t>是进程Pi的请求向量，</a:t>
            </a:r>
            <a:r>
              <a:rPr lang="zh-CN" altLang="en-US" sz="1600" dirty="0">
                <a:solidFill>
                  <a:schemeClr val="dk2">
                    <a:lumMod val="25000"/>
                  </a:schemeClr>
                </a:solidFill>
                <a:highlight>
                  <a:srgbClr val="FFFF00"/>
                </a:highlight>
                <a:ea typeface="+mj-lt"/>
                <a:cs typeface="+mj-lt"/>
                <a:sym typeface="+mn-ea"/>
              </a:rPr>
              <a:t>Request i[j]=K</a:t>
            </a:r>
            <a:r>
              <a:rPr lang="zh-CN" altLang="en-US" sz="1600" dirty="0">
                <a:solidFill>
                  <a:schemeClr val="dk2">
                    <a:lumMod val="25000"/>
                  </a:schemeClr>
                </a:solidFill>
                <a:ea typeface="+mj-lt"/>
                <a:cs typeface="+mj-lt"/>
                <a:sym typeface="+mn-ea"/>
              </a:rPr>
              <a:t>，表示进程Pi需要K个Rj类型的资源。</a:t>
            </a:r>
            <a:br>
              <a:rPr lang="zh-CN" altLang="en-US" sz="1600" dirty="0">
                <a:solidFill>
                  <a:schemeClr val="dk2">
                    <a:lumMod val="25000"/>
                  </a:schemeClr>
                </a:solidFill>
                <a:ea typeface="+mj-lt"/>
                <a:cs typeface="+mj-lt"/>
                <a:sym typeface="+mn-ea"/>
              </a:rPr>
            </a:br>
            <a:r>
              <a:rPr lang="zh-CN" altLang="en-US" sz="1600" b="1" dirty="0">
                <a:solidFill>
                  <a:srgbClr val="FF0000"/>
                </a:solidFill>
                <a:ea typeface="+mj-lt"/>
                <a:cs typeface="+mj-lt"/>
                <a:sym typeface="+mn-ea"/>
              </a:rPr>
              <a:t>当Pi发出资源请求后，用银行家算法预判本次分配是否会导致系统进入不安全状态：</a:t>
            </a:r>
            <a:br>
              <a:rPr lang="zh-CN" altLang="en-US" sz="1600" dirty="0">
                <a:solidFill>
                  <a:srgbClr val="FF0000"/>
                </a:solidFill>
                <a:ea typeface="+mj-lt"/>
                <a:cs typeface="+mj-lt"/>
                <a:sym typeface="+mn-ea"/>
              </a:rPr>
            </a:br>
            <a:r>
              <a:rPr lang="zh-CN" altLang="en-US" sz="1600" dirty="0">
                <a:solidFill>
                  <a:schemeClr val="dk2">
                    <a:lumMod val="25000"/>
                  </a:schemeClr>
                </a:solidFill>
                <a:ea typeface="+mj-lt"/>
                <a:cs typeface="+mj-lt"/>
                <a:sym typeface="+mn-ea"/>
              </a:rPr>
              <a:t>(1) 如果</a:t>
            </a:r>
            <a:r>
              <a:rPr lang="zh-CN" altLang="en-US" sz="1600" dirty="0">
                <a:solidFill>
                  <a:schemeClr val="dk2">
                    <a:lumMod val="25000"/>
                  </a:schemeClr>
                </a:solidFill>
                <a:highlight>
                  <a:srgbClr val="FFFF00"/>
                </a:highlight>
                <a:ea typeface="+mj-lt"/>
                <a:cs typeface="+mj-lt"/>
                <a:sym typeface="+mn-ea"/>
              </a:rPr>
              <a:t>Request i[j]≤Need[i,j]</a:t>
            </a:r>
            <a:r>
              <a:rPr lang="zh-CN" altLang="en-US" sz="1600" dirty="0">
                <a:solidFill>
                  <a:schemeClr val="dk2">
                    <a:lumMod val="25000"/>
                  </a:schemeClr>
                </a:solidFill>
                <a:ea typeface="+mj-lt"/>
                <a:cs typeface="+mj-lt"/>
                <a:sym typeface="+mn-ea"/>
              </a:rPr>
              <a:t>，便转向步骤(2)；</a:t>
            </a:r>
            <a:br>
              <a:rPr lang="en-US" altLang="zh-CN" sz="1600" dirty="0">
                <a:solidFill>
                  <a:schemeClr val="dk2">
                    <a:lumMod val="25000"/>
                  </a:schemeClr>
                </a:solidFill>
                <a:ea typeface="+mj-lt"/>
                <a:cs typeface="+mj-lt"/>
                <a:sym typeface="+mn-ea"/>
              </a:rPr>
            </a:br>
            <a:r>
              <a:rPr lang="en-US" altLang="zh-CN" sz="1600" dirty="0">
                <a:solidFill>
                  <a:schemeClr val="dk2">
                    <a:lumMod val="25000"/>
                  </a:schemeClr>
                </a:solidFill>
                <a:ea typeface="+mj-lt"/>
                <a:cs typeface="+mj-lt"/>
                <a:sym typeface="+mn-ea"/>
              </a:rPr>
              <a:t>                 </a:t>
            </a:r>
            <a:r>
              <a:rPr lang="zh-CN" altLang="en-US" sz="1600" dirty="0">
                <a:solidFill>
                  <a:schemeClr val="dk2">
                    <a:lumMod val="25000"/>
                  </a:schemeClr>
                </a:solidFill>
                <a:ea typeface="+mj-lt"/>
                <a:cs typeface="+mj-lt"/>
                <a:sym typeface="+mn-ea"/>
              </a:rPr>
              <a:t>检查</a:t>
            </a:r>
            <a:r>
              <a:rPr lang="zh-CN" altLang="en-US" sz="1600" dirty="0">
                <a:solidFill>
                  <a:schemeClr val="dk2">
                    <a:lumMod val="25000"/>
                  </a:schemeClr>
                </a:solidFill>
                <a:ea typeface="+mj-lt"/>
                <a:cs typeface="+mj-lt"/>
                <a:sym typeface="Symbol" panose="05050102010706020507" pitchFamily="18" charset="2"/>
              </a:rPr>
              <a:t>进程请求超出了其声明的最大值，如果超出，报错</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(2) 如果</a:t>
            </a:r>
            <a:r>
              <a:rPr lang="zh-CN" altLang="en-US" sz="1600" dirty="0">
                <a:solidFill>
                  <a:schemeClr val="dk2">
                    <a:lumMod val="25000"/>
                  </a:schemeClr>
                </a:solidFill>
                <a:highlight>
                  <a:srgbClr val="FFFF00"/>
                </a:highlight>
                <a:ea typeface="+mj-lt"/>
                <a:cs typeface="+mj-lt"/>
                <a:sym typeface="+mn-ea"/>
              </a:rPr>
              <a:t>Request i[j]≤Available[j]</a:t>
            </a:r>
            <a:r>
              <a:rPr lang="zh-CN" altLang="en-US" sz="1600" dirty="0">
                <a:solidFill>
                  <a:schemeClr val="dk2">
                    <a:lumMod val="25000"/>
                  </a:schemeClr>
                </a:solidFill>
                <a:ea typeface="+mj-lt"/>
                <a:cs typeface="+mj-lt"/>
                <a:sym typeface="+mn-ea"/>
              </a:rPr>
              <a:t>，便转向步骤(3)； </a:t>
            </a:r>
            <a:br>
              <a:rPr lang="en-US" altLang="zh-CN" sz="1600" dirty="0">
                <a:solidFill>
                  <a:schemeClr val="dk2">
                    <a:lumMod val="25000"/>
                  </a:schemeClr>
                </a:solidFill>
                <a:ea typeface="+mj-lt"/>
                <a:cs typeface="+mj-lt"/>
                <a:sym typeface="+mn-ea"/>
              </a:rPr>
            </a:br>
            <a:r>
              <a:rPr lang="en-US" altLang="zh-CN" sz="1600" dirty="0">
                <a:solidFill>
                  <a:schemeClr val="dk2">
                    <a:lumMod val="25000"/>
                  </a:schemeClr>
                </a:solidFill>
                <a:ea typeface="+mj-lt"/>
                <a:cs typeface="+mj-lt"/>
                <a:sym typeface="+mn-ea"/>
              </a:rPr>
              <a:t>                 </a:t>
            </a:r>
            <a:r>
              <a:rPr lang="zh-CN" altLang="en-US" sz="1600" dirty="0">
                <a:solidFill>
                  <a:schemeClr val="dk2">
                    <a:lumMod val="25000"/>
                  </a:schemeClr>
                </a:solidFill>
                <a:ea typeface="+mj-lt"/>
                <a:cs typeface="+mj-lt"/>
                <a:sym typeface="+mn-ea"/>
              </a:rPr>
              <a:t>可用是否满足需求？是</a:t>
            </a:r>
            <a:r>
              <a:rPr lang="en-US" altLang="zh-CN" sz="1600" dirty="0">
                <a:solidFill>
                  <a:schemeClr val="dk2">
                    <a:lumMod val="25000"/>
                  </a:schemeClr>
                </a:solidFill>
                <a:ea typeface="+mj-lt"/>
                <a:cs typeface="+mj-lt"/>
                <a:sym typeface="+mn-ea"/>
              </a:rPr>
              <a:t>-&gt;(3)</a:t>
            </a:r>
            <a:r>
              <a:rPr lang="zh-CN" altLang="en-US" sz="1600" dirty="0">
                <a:solidFill>
                  <a:schemeClr val="dk2">
                    <a:lumMod val="25000"/>
                  </a:schemeClr>
                </a:solidFill>
                <a:ea typeface="+mj-lt"/>
                <a:cs typeface="+mj-lt"/>
                <a:sym typeface="+mn-ea"/>
              </a:rPr>
              <a:t>；否，表示尚无足够资源，Pi须等待。</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(3) 系统</a:t>
            </a:r>
            <a:r>
              <a:rPr lang="zh-CN" altLang="en-US" sz="1600" dirty="0">
                <a:solidFill>
                  <a:srgbClr val="FF0000"/>
                </a:solidFill>
                <a:ea typeface="+mj-lt"/>
                <a:cs typeface="+mj-lt"/>
                <a:sym typeface="+mn-ea"/>
              </a:rPr>
              <a:t>试着</a:t>
            </a:r>
            <a:r>
              <a:rPr lang="zh-CN" altLang="en-US" sz="1600" dirty="0">
                <a:solidFill>
                  <a:schemeClr val="dk2">
                    <a:lumMod val="25000"/>
                  </a:schemeClr>
                </a:solidFill>
                <a:ea typeface="+mj-lt"/>
                <a:cs typeface="+mj-lt"/>
                <a:sym typeface="+mn-ea"/>
              </a:rPr>
              <a:t>把资源分配给进程Pi，并</a:t>
            </a:r>
            <a:r>
              <a:rPr lang="zh-CN" altLang="en-US" sz="1600" dirty="0">
                <a:solidFill>
                  <a:srgbClr val="FF0000"/>
                </a:solidFill>
                <a:ea typeface="+mj-lt"/>
                <a:cs typeface="+mj-lt"/>
                <a:sym typeface="+mn-ea"/>
              </a:rPr>
              <a:t>修改下面数据结构中的数值做预判</a:t>
            </a:r>
            <a:r>
              <a:rPr lang="zh-CN" altLang="en-US" sz="1600" dirty="0">
                <a:solidFill>
                  <a:schemeClr val="dk2">
                    <a:lumMod val="25000"/>
                  </a:schemeClr>
                </a:solidFill>
                <a:ea typeface="+mj-lt"/>
                <a:cs typeface="+mj-lt"/>
                <a:sym typeface="+mn-ea"/>
              </a:rPr>
              <a:t>：</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      Available[j] = Available[j] - Request i[j];</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　  Allocation[i,j] = Allocation[i,j] + Request i[j];</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  　Need[i,j] = Need[i,j] - Request i[j];</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(4) 系统执行安全性算法，检查此次资源分配后系统是否处于安全状态。</a:t>
            </a:r>
            <a:br>
              <a:rPr lang="en-US" altLang="zh-CN" sz="1600" dirty="0">
                <a:solidFill>
                  <a:schemeClr val="dk2">
                    <a:lumMod val="25000"/>
                  </a:schemeClr>
                </a:solidFill>
                <a:ea typeface="+mj-lt"/>
                <a:cs typeface="+mj-lt"/>
                <a:sym typeface="+mn-ea"/>
              </a:rPr>
            </a:br>
            <a:r>
              <a:rPr lang="en-US" altLang="zh-CN" sz="1600" dirty="0">
                <a:solidFill>
                  <a:schemeClr val="dk2">
                    <a:lumMod val="25000"/>
                  </a:schemeClr>
                </a:solidFill>
                <a:ea typeface="+mj-lt"/>
                <a:cs typeface="+mj-lt"/>
                <a:sym typeface="+mn-ea"/>
              </a:rPr>
              <a:t>    </a:t>
            </a:r>
            <a:r>
              <a:rPr lang="zh-CN" altLang="en-US" sz="1600" dirty="0">
                <a:solidFill>
                  <a:schemeClr val="dk2">
                    <a:lumMod val="25000"/>
                  </a:schemeClr>
                </a:solidFill>
                <a:ea typeface="+mj-lt"/>
                <a:cs typeface="+mj-lt"/>
                <a:sym typeface="Symbol" panose="05050102010706020507" pitchFamily="18" charset="2"/>
              </a:rPr>
              <a:t>如果系统安全  将资源分配给 Pi. </a:t>
            </a:r>
            <a:br>
              <a:rPr lang="zh-CN" altLang="en-US" sz="1600" dirty="0">
                <a:solidFill>
                  <a:schemeClr val="dk2">
                    <a:lumMod val="25000"/>
                  </a:schemeClr>
                </a:solidFill>
                <a:ea typeface="+mj-lt"/>
                <a:cs typeface="+mj-lt"/>
                <a:sym typeface="Symbol" panose="05050102010706020507" pitchFamily="18" charset="2"/>
              </a:rPr>
            </a:br>
            <a:r>
              <a:rPr lang="en-US" altLang="zh-CN" sz="1600" dirty="0">
                <a:solidFill>
                  <a:schemeClr val="dk2">
                    <a:lumMod val="25000"/>
                  </a:schemeClr>
                </a:solidFill>
                <a:ea typeface="+mj-lt"/>
                <a:cs typeface="+mj-lt"/>
                <a:sym typeface="Symbol" panose="05050102010706020507" pitchFamily="18" charset="2"/>
              </a:rPr>
              <a:t>    </a:t>
            </a:r>
            <a:r>
              <a:rPr lang="zh-CN" altLang="en-US" sz="1600" dirty="0">
                <a:solidFill>
                  <a:schemeClr val="dk2">
                    <a:lumMod val="25000"/>
                  </a:schemeClr>
                </a:solidFill>
                <a:ea typeface="+mj-lt"/>
                <a:cs typeface="+mj-lt"/>
                <a:sym typeface="Symbol" panose="05050102010706020507" pitchFamily="18" charset="2"/>
              </a:rPr>
              <a:t>如果系统不安全  Pi 必须等待，恢复原有的资源分配状态</a:t>
            </a:r>
          </a:p>
        </p:txBody>
      </p:sp>
    </p:spTree>
    <p:custDataLst>
      <p:tags r:id="rId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809986" name="标题 809985"/>
          <p:cNvSpPr>
            <a:spLocks noGrp="1"/>
          </p:cNvSpPr>
          <p:nvPr>
            <p:ph type="title"/>
            <p:custDataLst>
              <p:tags r:id="rId4"/>
            </p:custDataLst>
          </p:nvPr>
        </p:nvSpPr>
        <p:spPr>
          <a:xfrm>
            <a:off x="628650" y="172085"/>
            <a:ext cx="8316595" cy="2192020"/>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en-US" altLang="zh-CN" sz="1800" b="1" dirty="0">
                <a:solidFill>
                  <a:schemeClr val="tx2">
                    <a:lumMod val="50000"/>
                  </a:schemeClr>
                </a:solidFill>
                <a:ea typeface="+mj-lt"/>
                <a:cs typeface="+mj-lt"/>
                <a:sym typeface="+mn-ea"/>
              </a:rPr>
              <a:t>3. </a:t>
            </a:r>
            <a:r>
              <a:rPr lang="en-US" altLang="zh-CN" sz="1800" b="1" dirty="0" err="1">
                <a:solidFill>
                  <a:schemeClr val="tx2">
                    <a:lumMod val="50000"/>
                  </a:schemeClr>
                </a:solidFill>
                <a:ea typeface="+mj-lt"/>
                <a:cs typeface="+mj-lt"/>
                <a:sym typeface="+mn-ea"/>
              </a:rPr>
              <a:t>安全性算法</a:t>
            </a:r>
            <a:br>
              <a:rPr lang="zh-CN" altLang="en-US" sz="18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(1) 设置两个向量：</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① </a:t>
            </a:r>
            <a:r>
              <a:rPr lang="zh-CN" altLang="en-US" sz="1600" b="1" dirty="0">
                <a:solidFill>
                  <a:srgbClr val="FF0000"/>
                </a:solidFill>
                <a:ea typeface="+mj-lt"/>
                <a:cs typeface="+mj-lt"/>
                <a:sym typeface="+mn-ea"/>
              </a:rPr>
              <a:t>工作向量Work</a:t>
            </a:r>
            <a:r>
              <a:rPr lang="zh-CN" altLang="en-US" sz="1600" dirty="0">
                <a:solidFill>
                  <a:schemeClr val="dk2">
                    <a:lumMod val="25000"/>
                  </a:schemeClr>
                </a:solidFill>
                <a:ea typeface="+mj-lt"/>
                <a:cs typeface="+mj-lt"/>
                <a:sym typeface="+mn-ea"/>
              </a:rPr>
              <a:t>：系统可以提供给进程的资源数目，含有m个元素，初始化</a:t>
            </a:r>
            <a:r>
              <a:rPr lang="zh-CN" altLang="en-US" sz="1600" dirty="0">
                <a:solidFill>
                  <a:schemeClr val="dk2">
                    <a:lumMod val="25000"/>
                  </a:schemeClr>
                </a:solidFill>
                <a:highlight>
                  <a:srgbClr val="FFFF00"/>
                </a:highlight>
                <a:ea typeface="+mj-lt"/>
                <a:cs typeface="+mj-lt"/>
                <a:sym typeface="+mn-ea"/>
              </a:rPr>
              <a:t>Work = Available</a:t>
            </a:r>
            <a:br>
              <a:rPr lang="zh-CN" altLang="en-US" sz="1600" dirty="0">
                <a:solidFill>
                  <a:schemeClr val="dk2">
                    <a:lumMod val="25000"/>
                  </a:schemeClr>
                </a:solidFill>
                <a:ea typeface="+mj-lt"/>
                <a:cs typeface="+mj-lt"/>
                <a:sym typeface="+mn-ea"/>
              </a:rPr>
            </a:br>
            <a:r>
              <a:rPr lang="zh-CN" altLang="en-US" sz="1600" dirty="0">
                <a:solidFill>
                  <a:schemeClr val="dk2">
                    <a:lumMod val="25000"/>
                  </a:schemeClr>
                </a:solidFill>
                <a:ea typeface="+mj-lt"/>
                <a:cs typeface="+mj-lt"/>
                <a:sym typeface="+mn-ea"/>
              </a:rPr>
              <a:t>② </a:t>
            </a:r>
            <a:r>
              <a:rPr lang="zh-CN" altLang="en-US" sz="1600" b="1" dirty="0">
                <a:solidFill>
                  <a:srgbClr val="FF0000"/>
                </a:solidFill>
                <a:ea typeface="+mj-lt"/>
                <a:cs typeface="+mj-lt"/>
                <a:sym typeface="+mn-ea"/>
              </a:rPr>
              <a:t>完成向量Finish</a:t>
            </a:r>
            <a:r>
              <a:rPr lang="zh-CN" altLang="en-US" sz="1600" dirty="0">
                <a:solidFill>
                  <a:schemeClr val="dk2">
                    <a:lumMod val="25000"/>
                  </a:schemeClr>
                </a:solidFill>
                <a:ea typeface="+mj-lt"/>
                <a:cs typeface="+mj-lt"/>
                <a:sym typeface="+mn-ea"/>
              </a:rPr>
              <a:t>：判断系统是否有足够的资源分配给进程，使其运行完成。初始化</a:t>
            </a:r>
            <a:r>
              <a:rPr lang="zh-CN" altLang="en-US" sz="1600" dirty="0">
                <a:solidFill>
                  <a:schemeClr val="dk2">
                    <a:lumMod val="25000"/>
                  </a:schemeClr>
                </a:solidFill>
                <a:highlight>
                  <a:srgbClr val="FFFF00"/>
                </a:highlight>
                <a:ea typeface="+mj-lt"/>
                <a:cs typeface="+mj-lt"/>
                <a:sym typeface="+mn-ea"/>
              </a:rPr>
              <a:t>Finish[i] = false</a:t>
            </a:r>
            <a:r>
              <a:rPr lang="zh-CN" altLang="en-US" sz="1600" dirty="0">
                <a:solidFill>
                  <a:schemeClr val="dk2">
                    <a:lumMod val="25000"/>
                  </a:schemeClr>
                </a:solidFill>
                <a:ea typeface="+mj-lt"/>
                <a:cs typeface="+mj-lt"/>
                <a:sym typeface="+mn-ea"/>
              </a:rPr>
              <a:t>；有足够资源时，</a:t>
            </a:r>
            <a:r>
              <a:rPr lang="zh-CN" altLang="en-US" sz="1600" dirty="0">
                <a:solidFill>
                  <a:schemeClr val="dk2">
                    <a:lumMod val="25000"/>
                  </a:schemeClr>
                </a:solidFill>
                <a:highlight>
                  <a:srgbClr val="FFFF00"/>
                </a:highlight>
                <a:ea typeface="+mj-lt"/>
                <a:cs typeface="+mj-lt"/>
                <a:sym typeface="+mn-ea"/>
              </a:rPr>
              <a:t>Finish[i] = true</a:t>
            </a:r>
            <a:br>
              <a:rPr lang="zh-CN" altLang="en-US" sz="1600" dirty="0">
                <a:solidFill>
                  <a:schemeClr val="dk2">
                    <a:lumMod val="25000"/>
                  </a:schemeClr>
                </a:solidFill>
                <a:highlight>
                  <a:srgbClr val="FFFF00"/>
                </a:highlight>
                <a:ea typeface="+mj-lt"/>
                <a:cs typeface="+mj-lt"/>
                <a:sym typeface="+mn-ea"/>
              </a:rPr>
            </a:br>
            <a:endParaRPr lang="zh-CN" altLang="en-US" sz="1600" dirty="0">
              <a:solidFill>
                <a:schemeClr val="dk2">
                  <a:lumMod val="25000"/>
                </a:schemeClr>
              </a:solidFill>
              <a:ea typeface="+mj-lt"/>
              <a:cs typeface="+mj-lt"/>
              <a:sym typeface="+mn-ea"/>
            </a:endParaRPr>
          </a:p>
        </p:txBody>
      </p:sp>
      <p:sp>
        <p:nvSpPr>
          <p:cNvPr id="2" name="文本框 1"/>
          <p:cNvSpPr txBox="1"/>
          <p:nvPr/>
        </p:nvSpPr>
        <p:spPr>
          <a:xfrm>
            <a:off x="628650" y="2419350"/>
            <a:ext cx="8429625" cy="2306955"/>
          </a:xfrm>
          <a:prstGeom prst="rect">
            <a:avLst/>
          </a:prstGeom>
          <a:noFill/>
        </p:spPr>
        <p:txBody>
          <a:bodyPr wrap="square" rtlCol="0" anchor="t">
            <a:spAutoFit/>
          </a:bodyPr>
          <a:lstStyle/>
          <a:p>
            <a:pPr algn="l"/>
            <a:r>
              <a:rPr lang="zh-CN" altLang="en-US" sz="1600" spc="200" dirty="0">
                <a:solidFill>
                  <a:schemeClr val="dk2">
                    <a:lumMod val="25000"/>
                  </a:schemeClr>
                </a:solidFill>
                <a:uFillTx/>
                <a:latin typeface="+mj-lt"/>
                <a:ea typeface="+mj-lt"/>
                <a:cs typeface="+mj-lt"/>
                <a:sym typeface="+mn-ea"/>
              </a:rPr>
              <a:t>(2) 从进程集合中找到一个能满足下述条件的进程： </a:t>
            </a:r>
            <a:br>
              <a:rPr lang="zh-CN" altLang="en-US" sz="1600" spc="200" dirty="0">
                <a:solidFill>
                  <a:schemeClr val="dk2">
                    <a:lumMod val="25000"/>
                  </a:schemeClr>
                </a:solidFill>
                <a:uFillTx/>
                <a:latin typeface="+mj-lt"/>
                <a:ea typeface="+mj-lt"/>
                <a:cs typeface="+mj-lt"/>
                <a:sym typeface="+mn-ea"/>
              </a:rPr>
            </a:br>
            <a:r>
              <a:rPr lang="zh-CN" altLang="en-US" sz="1600" spc="200" dirty="0">
                <a:solidFill>
                  <a:schemeClr val="dk2">
                    <a:lumMod val="25000"/>
                  </a:schemeClr>
                </a:solidFill>
                <a:uFillTx/>
                <a:latin typeface="+mj-lt"/>
                <a:ea typeface="+mj-lt"/>
                <a:cs typeface="+mj-lt"/>
                <a:sym typeface="+mn-ea"/>
              </a:rPr>
              <a:t>　　① Finish[i]=false;② Need[i, j]≤Work[j];</a:t>
            </a:r>
          </a:p>
          <a:p>
            <a:pPr algn="l"/>
            <a:br>
              <a:rPr lang="zh-CN" altLang="en-US" sz="1600" spc="200" dirty="0">
                <a:solidFill>
                  <a:schemeClr val="dk2">
                    <a:lumMod val="25000"/>
                  </a:schemeClr>
                </a:solidFill>
                <a:uFillTx/>
                <a:latin typeface="+mj-lt"/>
                <a:ea typeface="+mj-lt"/>
                <a:cs typeface="+mj-lt"/>
                <a:sym typeface="+mn-ea"/>
              </a:rPr>
            </a:br>
            <a:r>
              <a:rPr lang="zh-CN" altLang="en-US" sz="1600" spc="200" dirty="0">
                <a:solidFill>
                  <a:schemeClr val="dk2">
                    <a:lumMod val="25000"/>
                  </a:schemeClr>
                </a:solidFill>
                <a:uFillTx/>
                <a:latin typeface="+mj-lt"/>
                <a:ea typeface="+mj-lt"/>
                <a:cs typeface="+mj-lt"/>
                <a:sym typeface="+mn-ea"/>
              </a:rPr>
              <a:t>(3) 当进程Pi获得资源后，可顺利执行，完成后释放出分配给它的资源，应执行：</a:t>
            </a:r>
            <a:br>
              <a:rPr lang="zh-CN" altLang="en-US" sz="1600" spc="200" dirty="0">
                <a:solidFill>
                  <a:schemeClr val="dk2">
                    <a:lumMod val="25000"/>
                  </a:schemeClr>
                </a:solidFill>
                <a:uFillTx/>
                <a:latin typeface="+mj-lt"/>
                <a:ea typeface="+mj-lt"/>
                <a:cs typeface="+mj-lt"/>
                <a:sym typeface="+mn-ea"/>
              </a:rPr>
            </a:br>
            <a:r>
              <a:rPr lang="zh-CN" altLang="en-US" sz="1600" dirty="0">
                <a:solidFill>
                  <a:schemeClr val="dk2">
                    <a:lumMod val="25000"/>
                  </a:schemeClr>
                </a:solidFill>
                <a:latin typeface="+mj-lt"/>
                <a:ea typeface="+mj-lt"/>
                <a:cs typeface="+mj-lt"/>
                <a:sym typeface="+mn-ea"/>
              </a:rPr>
              <a:t>　　　　</a:t>
            </a:r>
            <a:r>
              <a:rPr lang="zh-CN" altLang="en-US" sz="1600" spc="200" dirty="0">
                <a:solidFill>
                  <a:schemeClr val="dk2">
                    <a:lumMod val="25000"/>
                  </a:schemeClr>
                </a:solidFill>
                <a:uFillTx/>
                <a:latin typeface="+mj-lt"/>
                <a:ea typeface="+mj-lt"/>
                <a:cs typeface="+mj-lt"/>
                <a:sym typeface="+mn-ea"/>
              </a:rPr>
              <a:t>Work[j] = Work[j]+Allocation[i, j];</a:t>
            </a:r>
            <a:br>
              <a:rPr lang="zh-CN" altLang="en-US" sz="1600" spc="200" dirty="0">
                <a:solidFill>
                  <a:schemeClr val="dk2">
                    <a:lumMod val="25000"/>
                  </a:schemeClr>
                </a:solidFill>
                <a:uFillTx/>
                <a:latin typeface="+mj-lt"/>
                <a:ea typeface="+mj-lt"/>
                <a:cs typeface="+mj-lt"/>
                <a:sym typeface="+mn-ea"/>
              </a:rPr>
            </a:br>
            <a:r>
              <a:rPr lang="zh-CN" altLang="en-US" sz="1600" spc="200" dirty="0">
                <a:solidFill>
                  <a:schemeClr val="dk2">
                    <a:lumMod val="25000"/>
                  </a:schemeClr>
                </a:solidFill>
                <a:uFillTx/>
                <a:latin typeface="+mj-lt"/>
                <a:ea typeface="+mj-lt"/>
                <a:cs typeface="+mj-lt"/>
                <a:sym typeface="+mn-ea"/>
              </a:rPr>
              <a:t>　　　</a:t>
            </a:r>
            <a:r>
              <a:rPr lang="en-US" altLang="zh-CN" sz="1600" spc="200" dirty="0">
                <a:solidFill>
                  <a:schemeClr val="dk2">
                    <a:lumMod val="25000"/>
                  </a:schemeClr>
                </a:solidFill>
                <a:uFillTx/>
                <a:latin typeface="+mj-lt"/>
                <a:ea typeface="+mj-lt"/>
                <a:cs typeface="+mj-lt"/>
                <a:sym typeface="+mn-ea"/>
              </a:rPr>
              <a:t> </a:t>
            </a:r>
            <a:r>
              <a:rPr lang="zh-CN" altLang="en-US" sz="1600" spc="200" dirty="0">
                <a:solidFill>
                  <a:schemeClr val="dk2">
                    <a:lumMod val="25000"/>
                  </a:schemeClr>
                </a:solidFill>
                <a:uFillTx/>
                <a:latin typeface="+mj-lt"/>
                <a:ea typeface="+mj-lt"/>
                <a:cs typeface="+mj-lt"/>
                <a:sym typeface="+mn-ea"/>
              </a:rPr>
              <a:t>Finish[i] =true;</a:t>
            </a:r>
            <a:br>
              <a:rPr lang="zh-CN" altLang="en-US" sz="1600" spc="200" dirty="0">
                <a:solidFill>
                  <a:schemeClr val="dk2">
                    <a:lumMod val="25000"/>
                  </a:schemeClr>
                </a:solidFill>
                <a:uFillTx/>
                <a:latin typeface="+mj-lt"/>
                <a:ea typeface="+mj-lt"/>
                <a:cs typeface="+mj-lt"/>
                <a:sym typeface="+mn-ea"/>
              </a:rPr>
            </a:br>
            <a:r>
              <a:rPr lang="zh-CN" altLang="en-US" sz="1600" spc="200" dirty="0">
                <a:solidFill>
                  <a:schemeClr val="dk2">
                    <a:lumMod val="25000"/>
                  </a:schemeClr>
                </a:solidFill>
                <a:uFillTx/>
                <a:latin typeface="+mj-lt"/>
                <a:ea typeface="+mj-lt"/>
                <a:cs typeface="+mj-lt"/>
                <a:sym typeface="+mn-ea"/>
              </a:rPr>
              <a:t>　　　</a:t>
            </a:r>
            <a:r>
              <a:rPr lang="en-US" altLang="zh-CN" sz="1600" spc="200" dirty="0">
                <a:solidFill>
                  <a:schemeClr val="dk2">
                    <a:lumMod val="25000"/>
                  </a:schemeClr>
                </a:solidFill>
                <a:uFillTx/>
                <a:latin typeface="+mj-lt"/>
                <a:ea typeface="+mj-lt"/>
                <a:cs typeface="+mj-lt"/>
                <a:sym typeface="+mn-ea"/>
              </a:rPr>
              <a:t> </a:t>
            </a:r>
            <a:r>
              <a:rPr lang="zh-CN" altLang="en-US" sz="1600" spc="200" dirty="0">
                <a:solidFill>
                  <a:schemeClr val="dk2">
                    <a:lumMod val="25000"/>
                  </a:schemeClr>
                </a:solidFill>
                <a:uFillTx/>
                <a:latin typeface="+mj-lt"/>
                <a:ea typeface="+mj-lt"/>
                <a:cs typeface="+mj-lt"/>
                <a:sym typeface="+mn-ea"/>
              </a:rPr>
              <a:t>go to step 2;</a:t>
            </a:r>
            <a:br>
              <a:rPr lang="zh-CN" altLang="en-US" sz="1600" spc="200" dirty="0">
                <a:solidFill>
                  <a:schemeClr val="dk2">
                    <a:lumMod val="25000"/>
                  </a:schemeClr>
                </a:solidFill>
                <a:uFillTx/>
                <a:latin typeface="+mj-lt"/>
                <a:ea typeface="+mj-lt"/>
                <a:cs typeface="+mj-lt"/>
                <a:sym typeface="+mn-ea"/>
              </a:rPr>
            </a:br>
            <a:r>
              <a:rPr lang="zh-CN" altLang="en-US" sz="1600" spc="200" dirty="0">
                <a:solidFill>
                  <a:schemeClr val="dk2">
                    <a:lumMod val="25000"/>
                  </a:schemeClr>
                </a:solidFill>
                <a:uFillTx/>
                <a:latin typeface="+mj-lt"/>
                <a:ea typeface="+mj-lt"/>
                <a:cs typeface="+mj-lt"/>
                <a:sym typeface="+mn-ea"/>
              </a:rPr>
              <a:t>(4) 如果所有进程的Finish[i]=true都满足，则表示系统处于安全状态；否则，系统处于不安全状态。</a:t>
            </a:r>
          </a:p>
        </p:txBody>
      </p:sp>
    </p:spTree>
    <p:custDataLst>
      <p:tags r:id="rId1"/>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809986" name="标题 809985"/>
          <p:cNvSpPr>
            <a:spLocks noGrp="1"/>
          </p:cNvSpPr>
          <p:nvPr>
            <p:ph type="title"/>
            <p:custDataLst>
              <p:tags r:id="rId4"/>
            </p:custDataLst>
          </p:nvPr>
        </p:nvSpPr>
        <p:spPr>
          <a:xfrm>
            <a:off x="628650" y="172085"/>
            <a:ext cx="8316595" cy="449580"/>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en-US" altLang="zh-CN" sz="1800" b="1">
                <a:solidFill>
                  <a:schemeClr val="tx2">
                    <a:lumMod val="50000"/>
                  </a:schemeClr>
                </a:solidFill>
                <a:ea typeface="+mj-lt"/>
                <a:cs typeface="+mj-lt"/>
                <a:sym typeface="+mn-ea"/>
              </a:rPr>
              <a:t> </a:t>
            </a:r>
            <a:r>
              <a:rPr lang="zh-CN" altLang="en-US" sz="1800" b="1">
                <a:solidFill>
                  <a:schemeClr val="tx2">
                    <a:lumMod val="50000"/>
                  </a:schemeClr>
                </a:solidFill>
                <a:ea typeface="+mj-lt"/>
                <a:cs typeface="+mj-lt"/>
                <a:sym typeface="+mn-ea"/>
              </a:rPr>
              <a:t>总结</a:t>
            </a:r>
            <a:br>
              <a:rPr lang="zh-CN" altLang="en-US" sz="1600" dirty="0">
                <a:solidFill>
                  <a:schemeClr val="dk2">
                    <a:lumMod val="25000"/>
                  </a:schemeClr>
                </a:solidFill>
                <a:highlight>
                  <a:srgbClr val="FFFF00"/>
                </a:highlight>
                <a:ea typeface="+mj-lt"/>
                <a:cs typeface="+mj-lt"/>
                <a:sym typeface="+mn-ea"/>
              </a:rPr>
            </a:br>
            <a:endParaRPr lang="zh-CN" altLang="en-US" sz="1600" dirty="0">
              <a:solidFill>
                <a:schemeClr val="dk2">
                  <a:lumMod val="25000"/>
                </a:schemeClr>
              </a:solidFill>
              <a:ea typeface="+mj-lt"/>
              <a:cs typeface="+mj-lt"/>
              <a:sym typeface="+mn-ea"/>
            </a:endParaRPr>
          </a:p>
        </p:txBody>
      </p:sp>
      <p:sp>
        <p:nvSpPr>
          <p:cNvPr id="2" name="文本框 1"/>
          <p:cNvSpPr txBox="1"/>
          <p:nvPr/>
        </p:nvSpPr>
        <p:spPr>
          <a:xfrm>
            <a:off x="609600" y="971550"/>
            <a:ext cx="8429625" cy="2799715"/>
          </a:xfrm>
          <a:prstGeom prst="rect">
            <a:avLst/>
          </a:prstGeom>
          <a:noFill/>
        </p:spPr>
        <p:txBody>
          <a:bodyPr wrap="square" rtlCol="0" anchor="t">
            <a:spAutoFit/>
          </a:bodyPr>
          <a:lstStyle/>
          <a:p>
            <a:pPr algn="l"/>
            <a:r>
              <a:rPr lang="zh-CN" altLang="en-US" sz="1600" b="1" spc="200" dirty="0">
                <a:solidFill>
                  <a:schemeClr val="dk2">
                    <a:lumMod val="25000"/>
                  </a:schemeClr>
                </a:solidFill>
                <a:uFillTx/>
                <a:latin typeface="+mj-lt"/>
                <a:ea typeface="+mj-lt"/>
                <a:cs typeface="+mj-lt"/>
                <a:sym typeface="+mn-ea"/>
              </a:rPr>
              <a:t>银行家算法步骤：</a:t>
            </a:r>
            <a:endParaRPr lang="zh-CN" altLang="en-US" sz="1600" spc="200" dirty="0">
              <a:solidFill>
                <a:schemeClr val="dk2">
                  <a:lumMod val="25000"/>
                </a:schemeClr>
              </a:solidFill>
              <a:uFillTx/>
              <a:latin typeface="+mj-lt"/>
              <a:ea typeface="+mj-lt"/>
              <a:cs typeface="+mj-lt"/>
              <a:sym typeface="+mn-ea"/>
            </a:endParaRPr>
          </a:p>
          <a:p>
            <a:pPr algn="l"/>
            <a:r>
              <a:rPr lang="zh-CN" altLang="en-US" sz="1600" spc="200" dirty="0">
                <a:solidFill>
                  <a:schemeClr val="dk2">
                    <a:lumMod val="25000"/>
                  </a:schemeClr>
                </a:solidFill>
                <a:uFillTx/>
                <a:latin typeface="+mj-lt"/>
                <a:ea typeface="+mj-lt"/>
                <a:cs typeface="+mj-lt"/>
                <a:sym typeface="+mn-ea"/>
              </a:rPr>
              <a:t>①检查此次申请是否超过了之前声明的最大需求数</a:t>
            </a:r>
          </a:p>
          <a:p>
            <a:pPr algn="l"/>
            <a:r>
              <a:rPr lang="zh-CN" altLang="en-US" sz="1600" spc="200" dirty="0">
                <a:solidFill>
                  <a:schemeClr val="dk2">
                    <a:lumMod val="25000"/>
                  </a:schemeClr>
                </a:solidFill>
                <a:uFillTx/>
                <a:latin typeface="+mj-lt"/>
                <a:ea typeface="+mj-lt"/>
                <a:cs typeface="+mj-lt"/>
                <a:sym typeface="+mn-ea"/>
              </a:rPr>
              <a:t>②检查此时系统剩余的可用资源是否还能满足这次请求</a:t>
            </a:r>
          </a:p>
          <a:p>
            <a:pPr algn="l"/>
            <a:r>
              <a:rPr lang="zh-CN" altLang="en-US" sz="1600" spc="200" dirty="0">
                <a:solidFill>
                  <a:schemeClr val="dk2">
                    <a:lumMod val="25000"/>
                  </a:schemeClr>
                </a:solidFill>
                <a:uFillTx/>
                <a:latin typeface="+mj-lt"/>
                <a:ea typeface="+mj-lt"/>
                <a:cs typeface="+mj-lt"/>
                <a:sym typeface="+mn-ea"/>
              </a:rPr>
              <a:t>③试探着分配，更改各数据结构</a:t>
            </a:r>
          </a:p>
          <a:p>
            <a:pPr algn="l"/>
            <a:r>
              <a:rPr lang="zh-CN" altLang="en-US" sz="1600" spc="200" dirty="0">
                <a:solidFill>
                  <a:schemeClr val="dk2">
                    <a:lumMod val="25000"/>
                  </a:schemeClr>
                </a:solidFill>
                <a:uFillTx/>
                <a:latin typeface="+mj-lt"/>
                <a:ea typeface="+mj-lt"/>
                <a:cs typeface="+mj-lt"/>
                <a:sym typeface="+mn-ea"/>
              </a:rPr>
              <a:t>④用安全性算法检查此次分配是否会导致系统进入不安全状态</a:t>
            </a:r>
          </a:p>
          <a:p>
            <a:pPr algn="l"/>
            <a:endParaRPr lang="zh-CN" altLang="en-US" sz="1600" spc="200" dirty="0">
              <a:solidFill>
                <a:schemeClr val="dk2">
                  <a:lumMod val="25000"/>
                </a:schemeClr>
              </a:solidFill>
              <a:uFillTx/>
              <a:latin typeface="+mj-lt"/>
              <a:ea typeface="+mj-lt"/>
              <a:cs typeface="+mj-lt"/>
              <a:sym typeface="+mn-ea"/>
            </a:endParaRPr>
          </a:p>
          <a:p>
            <a:pPr algn="l"/>
            <a:endParaRPr lang="zh-CN" altLang="en-US" sz="1600" spc="200" dirty="0">
              <a:solidFill>
                <a:schemeClr val="dk2">
                  <a:lumMod val="25000"/>
                </a:schemeClr>
              </a:solidFill>
              <a:uFillTx/>
              <a:latin typeface="+mj-lt"/>
              <a:ea typeface="+mj-lt"/>
              <a:cs typeface="+mj-lt"/>
              <a:sym typeface="+mn-ea"/>
            </a:endParaRPr>
          </a:p>
          <a:p>
            <a:pPr algn="l"/>
            <a:r>
              <a:rPr lang="zh-CN" altLang="en-US" sz="1600" b="1" spc="200" dirty="0">
                <a:solidFill>
                  <a:schemeClr val="dk2">
                    <a:lumMod val="25000"/>
                  </a:schemeClr>
                </a:solidFill>
                <a:uFillTx/>
                <a:latin typeface="+mj-lt"/>
                <a:ea typeface="+mj-lt"/>
                <a:cs typeface="+mj-lt"/>
                <a:sym typeface="+mn-ea"/>
              </a:rPr>
              <a:t>安全性算法步骤：</a:t>
            </a:r>
          </a:p>
          <a:p>
            <a:pPr algn="l"/>
            <a:r>
              <a:rPr lang="zh-CN" altLang="en-US" sz="1600" spc="200" dirty="0">
                <a:solidFill>
                  <a:schemeClr val="dk2">
                    <a:lumMod val="25000"/>
                  </a:schemeClr>
                </a:solidFill>
                <a:uFillTx/>
                <a:latin typeface="+mj-lt"/>
                <a:ea typeface="+mj-lt"/>
                <a:cs typeface="+mj-lt"/>
                <a:sym typeface="+mn-ea"/>
              </a:rPr>
              <a:t>检查当前的剩余可用资源是否能满足某个进程的最大需求，如果可以，就把该进程加入安全序列，并把该进程持有的资源全部回收。</a:t>
            </a:r>
          </a:p>
          <a:p>
            <a:pPr algn="l"/>
            <a:r>
              <a:rPr lang="zh-CN" altLang="en-US" sz="1600" spc="200" dirty="0">
                <a:solidFill>
                  <a:schemeClr val="dk2">
                    <a:lumMod val="25000"/>
                  </a:schemeClr>
                </a:solidFill>
                <a:uFillTx/>
                <a:latin typeface="+mj-lt"/>
                <a:ea typeface="+mj-lt"/>
                <a:cs typeface="+mj-lt"/>
                <a:sym typeface="+mn-ea"/>
              </a:rPr>
              <a:t>不断重复上述过程，看最终是否能让所有进程都加入安全序列。</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914400" y="144463"/>
            <a:ext cx="321945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调度层次：总结</a:t>
            </a:r>
            <a:endPar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pic>
        <p:nvPicPr>
          <p:cNvPr id="104" name="图片 103"/>
          <p:cNvPicPr/>
          <p:nvPr/>
        </p:nvPicPr>
        <p:blipFill>
          <a:blip r:embed="rId3"/>
          <a:stretch>
            <a:fillRect/>
          </a:stretch>
        </p:blipFill>
        <p:spPr>
          <a:xfrm>
            <a:off x="76200" y="1047750"/>
            <a:ext cx="4720590" cy="3126740"/>
          </a:xfrm>
          <a:prstGeom prst="rect">
            <a:avLst/>
          </a:prstGeom>
          <a:noFill/>
          <a:ln w="9525">
            <a:noFill/>
          </a:ln>
        </p:spPr>
      </p:pic>
      <p:sp>
        <p:nvSpPr>
          <p:cNvPr id="2" name="文本框 1"/>
          <p:cNvSpPr txBox="1"/>
          <p:nvPr/>
        </p:nvSpPr>
        <p:spPr>
          <a:xfrm>
            <a:off x="5029200" y="1276350"/>
            <a:ext cx="4090670" cy="2553335"/>
          </a:xfrm>
          <a:prstGeom prst="rect">
            <a:avLst/>
          </a:prstGeom>
          <a:noFill/>
        </p:spPr>
        <p:txBody>
          <a:bodyPr wrap="square" rtlCol="0" anchor="t">
            <a:spAutoFit/>
          </a:bodyPr>
          <a:lstStyle/>
          <a:p>
            <a:r>
              <a:rPr lang="zh-CN" altLang="en-US" sz="1600" b="1" dirty="0"/>
              <a:t>三级调度配置情况：</a:t>
            </a:r>
          </a:p>
          <a:p>
            <a:pPr marL="285750" indent="-285750">
              <a:buFont typeface="Arial" panose="020B0604020202020204" pitchFamily="34" charset="0"/>
              <a:buChar char="•"/>
            </a:pPr>
            <a:r>
              <a:rPr lang="zh-CN" altLang="en-US" sz="1600" dirty="0"/>
              <a:t>低级调度是各类操作系统必须具有的功能；</a:t>
            </a:r>
          </a:p>
          <a:p>
            <a:pPr marL="285750" indent="-285750">
              <a:buFont typeface="Arial" panose="020B0604020202020204" pitchFamily="34" charset="0"/>
              <a:buChar char="•"/>
            </a:pPr>
            <a:r>
              <a:rPr lang="zh-CN" altLang="en-US" sz="1600" dirty="0"/>
              <a:t>在纯粹的分时或实时操作系统中，通常不需要配备高级调度，而仅配置低级调度；</a:t>
            </a:r>
          </a:p>
          <a:p>
            <a:pPr marL="285750" indent="-285750">
              <a:buFont typeface="Arial" panose="020B0604020202020204" pitchFamily="34" charset="0"/>
              <a:buChar char="•"/>
            </a:pPr>
            <a:r>
              <a:rPr lang="zh-CN" altLang="en-US" sz="1600" dirty="0"/>
              <a:t>一般的操作系统都配置高级调度和低级调度；</a:t>
            </a:r>
          </a:p>
          <a:p>
            <a:pPr marL="285750" indent="-285750">
              <a:buFont typeface="Arial" panose="020B0604020202020204" pitchFamily="34" charset="0"/>
              <a:buChar char="•"/>
            </a:pPr>
            <a:r>
              <a:rPr lang="zh-CN" altLang="en-US" sz="1600" dirty="0"/>
              <a:t>引进中级调度有利于提高主存利用率和作业吞吐量。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标题 812033"/>
          <p:cNvSpPr>
            <a:spLocks noGrp="1"/>
          </p:cNvSpPr>
          <p:nvPr>
            <p:custDataLst>
              <p:tags r:id="rId2"/>
            </p:custDataLst>
          </p:nvPr>
        </p:nvSpPr>
        <p:spPr>
          <a:xfrm>
            <a:off x="380683" y="133509"/>
            <a:ext cx="6155531" cy="4592955"/>
          </a:xfrm>
          <a:prstGeom prst="rect">
            <a:avLst/>
          </a:prstGeom>
          <a:noFill/>
          <a:ln w="9525">
            <a:noFill/>
          </a:ln>
        </p:spPr>
        <p:txBody>
          <a:bodyPr vert="horz" lIns="76200" tIns="28575" rIns="57150" bIns="28575" rtlCol="0" anchor="t" anchorCtr="0">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50000"/>
              </a:lnSpc>
              <a:buClrTx/>
              <a:buSzTx/>
              <a:buFontTx/>
            </a:pPr>
            <a:r>
              <a:rPr lang="zh-CN" altLang="en-US" sz="1800" dirty="0">
                <a:solidFill>
                  <a:schemeClr val="dk2">
                    <a:lumMod val="25000"/>
                  </a:schemeClr>
                </a:solidFill>
                <a:effectLst>
                  <a:outerShdw blurRad="38100" dist="38100" dir="2700000">
                    <a:srgbClr val="C0C0C0"/>
                  </a:outerShdw>
                </a:effectLst>
                <a:latin typeface="汉仪旗黑-85S" charset="0"/>
                <a:cs typeface="汉仪旗黑-85S" charset="0"/>
                <a:sym typeface="+mn-ea"/>
              </a:rPr>
              <a:t>　　</a:t>
            </a:r>
            <a:r>
              <a:rPr lang="en-US" altLang="zh-CN" sz="1800" b="1">
                <a:solidFill>
                  <a:schemeClr val="tx2">
                    <a:lumMod val="50000"/>
                  </a:schemeClr>
                </a:solidFill>
                <a:ea typeface="+mj-lt"/>
                <a:cs typeface="+mj-lt"/>
                <a:sym typeface="+mn-ea"/>
              </a:rPr>
              <a:t>4. 银行家算法举例-eg1</a:t>
            </a:r>
          </a:p>
          <a:p>
            <a:pPr lvl="0" algn="l">
              <a:lnSpc>
                <a:spcPct val="150000"/>
              </a:lnSpc>
              <a:buClrTx/>
              <a:buSzTx/>
              <a:buFontTx/>
            </a:pPr>
            <a:endParaRPr lang="zh-CN" altLang="en-US" sz="1800" dirty="0">
              <a:solidFill>
                <a:schemeClr val="dk2">
                  <a:lumMod val="25000"/>
                </a:schemeClr>
              </a:solidFill>
              <a:effectLst>
                <a:outerShdw blurRad="38100" dist="38100" dir="2700000">
                  <a:srgbClr val="C0C0C0"/>
                </a:outerShdw>
              </a:effectLst>
              <a:latin typeface="汉仪旗黑-85S" charset="0"/>
              <a:cs typeface="汉仪旗黑-85S" charset="0"/>
              <a:sym typeface="+mn-ea"/>
            </a:endParaRPr>
          </a:p>
        </p:txBody>
      </p:sp>
      <p:pic>
        <p:nvPicPr>
          <p:cNvPr id="2" name="图片 1" descr="640"/>
          <p:cNvPicPr>
            <a:picLocks noChangeAspect="1"/>
          </p:cNvPicPr>
          <p:nvPr/>
        </p:nvPicPr>
        <p:blipFill>
          <a:blip r:embed="rId4"/>
          <a:stretch>
            <a:fillRect/>
          </a:stretch>
        </p:blipFill>
        <p:spPr>
          <a:xfrm>
            <a:off x="533400" y="1123950"/>
            <a:ext cx="7725397" cy="3285871"/>
          </a:xfrm>
          <a:prstGeom prst="rect">
            <a:avLst/>
          </a:prstGeom>
        </p:spPr>
      </p:pic>
    </p:spTree>
    <p:custDataLst>
      <p:tags r:id="rId1"/>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标题 812033"/>
          <p:cNvSpPr>
            <a:spLocks noGrp="1"/>
          </p:cNvSpPr>
          <p:nvPr>
            <p:custDataLst>
              <p:tags r:id="rId2"/>
            </p:custDataLst>
          </p:nvPr>
        </p:nvSpPr>
        <p:spPr>
          <a:xfrm>
            <a:off x="761683" y="80804"/>
            <a:ext cx="6155531" cy="4592955"/>
          </a:xfrm>
          <a:prstGeom prst="rect">
            <a:avLst/>
          </a:prstGeom>
          <a:noFill/>
          <a:ln w="9525">
            <a:noFill/>
          </a:ln>
        </p:spPr>
        <p:txBody>
          <a:bodyPr vert="horz" lIns="76200" tIns="28575" rIns="57150" bIns="28575" rtlCol="0" anchor="t" anchorCtr="0">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50000"/>
              </a:lnSpc>
              <a:buClrTx/>
              <a:buSzTx/>
              <a:buFontTx/>
            </a:pPr>
            <a:r>
              <a:rPr lang="en-US" altLang="zh-CN" sz="1800" b="1">
                <a:solidFill>
                  <a:schemeClr val="tx2">
                    <a:lumMod val="50000"/>
                  </a:schemeClr>
                </a:solidFill>
                <a:ea typeface="+mj-lt"/>
                <a:cs typeface="+mj-lt"/>
                <a:sym typeface="+mn-ea"/>
              </a:rPr>
              <a:t>4. 银行家算法</a:t>
            </a:r>
            <a:r>
              <a:rPr lang="zh-CN" altLang="en-US" sz="1800" b="1">
                <a:solidFill>
                  <a:schemeClr val="tx2">
                    <a:lumMod val="50000"/>
                  </a:schemeClr>
                </a:solidFill>
                <a:ea typeface="+mj-lt"/>
                <a:cs typeface="+mj-lt"/>
                <a:sym typeface="+mn-ea"/>
              </a:rPr>
              <a:t>举例</a:t>
            </a:r>
            <a:r>
              <a:rPr lang="en-US" altLang="zh-CN" sz="1800" b="1">
                <a:solidFill>
                  <a:schemeClr val="tx2">
                    <a:lumMod val="50000"/>
                  </a:schemeClr>
                </a:solidFill>
                <a:ea typeface="+mj-lt"/>
                <a:cs typeface="+mj-lt"/>
                <a:sym typeface="+mn-ea"/>
              </a:rPr>
              <a:t>-eg1</a:t>
            </a:r>
            <a:endParaRPr lang="zh-CN" altLang="en-US" sz="1800" b="1">
              <a:solidFill>
                <a:schemeClr val="tx2">
                  <a:lumMod val="50000"/>
                </a:schemeClr>
              </a:solidFill>
              <a:ea typeface="+mj-lt"/>
              <a:cs typeface="+mj-lt"/>
              <a:sym typeface="+mn-ea"/>
            </a:endParaRPr>
          </a:p>
          <a:p>
            <a:pPr lvl="0" algn="l">
              <a:lnSpc>
                <a:spcPct val="150000"/>
              </a:lnSpc>
              <a:buClrTx/>
              <a:buSzTx/>
              <a:buFontTx/>
            </a:pPr>
            <a:endParaRPr lang="zh-CN" altLang="en-US" sz="1800" dirty="0">
              <a:solidFill>
                <a:schemeClr val="dk2">
                  <a:lumMod val="25000"/>
                </a:schemeClr>
              </a:solidFill>
              <a:effectLst>
                <a:outerShdw blurRad="38100" dist="38100" dir="2700000">
                  <a:srgbClr val="C0C0C0"/>
                </a:outerShdw>
              </a:effectLst>
              <a:ea typeface="+mj-lt"/>
              <a:cs typeface="+mj-lt"/>
              <a:sym typeface="+mn-ea"/>
            </a:endParaRPr>
          </a:p>
        </p:txBody>
      </p:sp>
      <p:sp>
        <p:nvSpPr>
          <p:cNvPr id="3" name="文本框 2"/>
          <p:cNvSpPr txBox="1"/>
          <p:nvPr/>
        </p:nvSpPr>
        <p:spPr>
          <a:xfrm>
            <a:off x="616585" y="681355"/>
            <a:ext cx="7772400" cy="583565"/>
          </a:xfrm>
          <a:prstGeom prst="rect">
            <a:avLst/>
          </a:prstGeom>
          <a:noFill/>
        </p:spPr>
        <p:txBody>
          <a:bodyPr wrap="square" rtlCol="0" anchor="t">
            <a:spAutoFit/>
          </a:bodyPr>
          <a:lstStyle/>
          <a:p>
            <a:pPr algn="l"/>
            <a:r>
              <a:rPr lang="zh-CN" altLang="en-US" sz="1600">
                <a:solidFill>
                  <a:schemeClr val="tx1"/>
                </a:solidFill>
              </a:rPr>
              <a:t>解：</a:t>
            </a:r>
          </a:p>
          <a:p>
            <a:pPr algn="l"/>
            <a:r>
              <a:rPr lang="zh-CN" altLang="en-US" sz="1600">
                <a:solidFill>
                  <a:schemeClr val="tx1"/>
                </a:solidFill>
              </a:rPr>
              <a:t>(1)由上边我们了解到的概念我们知道Need=Max-allocation</a:t>
            </a:r>
            <a:endParaRPr lang="zh-CN" altLang="en-US" sz="1600" spc="200" dirty="0">
              <a:solidFill>
                <a:schemeClr val="dk2">
                  <a:lumMod val="25000"/>
                </a:schemeClr>
              </a:solidFill>
              <a:uFillTx/>
              <a:latin typeface="汉仪旗黑-85S" charset="0"/>
              <a:ea typeface="+mj-ea"/>
              <a:cs typeface="汉仪旗黑-85S" charset="0"/>
            </a:endParaRPr>
          </a:p>
        </p:txBody>
      </p:sp>
      <p:pic>
        <p:nvPicPr>
          <p:cNvPr id="4" name="图片 3" descr="640 (1)"/>
          <p:cNvPicPr>
            <a:picLocks noChangeAspect="1"/>
          </p:cNvPicPr>
          <p:nvPr/>
        </p:nvPicPr>
        <p:blipFill>
          <a:blip r:embed="rId4"/>
          <a:stretch>
            <a:fillRect/>
          </a:stretch>
        </p:blipFill>
        <p:spPr>
          <a:xfrm>
            <a:off x="685800" y="1200150"/>
            <a:ext cx="4645819" cy="1228249"/>
          </a:xfrm>
          <a:prstGeom prst="rect">
            <a:avLst/>
          </a:prstGeom>
        </p:spPr>
      </p:pic>
      <p:sp>
        <p:nvSpPr>
          <p:cNvPr id="5" name="文本框 4"/>
          <p:cNvSpPr txBox="1"/>
          <p:nvPr/>
        </p:nvSpPr>
        <p:spPr>
          <a:xfrm>
            <a:off x="685800" y="2342991"/>
            <a:ext cx="6541294" cy="583565"/>
          </a:xfrm>
          <a:prstGeom prst="rect">
            <a:avLst/>
          </a:prstGeom>
          <a:noFill/>
        </p:spPr>
        <p:txBody>
          <a:bodyPr wrap="square" rtlCol="0" anchor="t">
            <a:spAutoFit/>
          </a:bodyPr>
          <a:lstStyle/>
          <a:p>
            <a:pPr algn="l">
              <a:buClrTx/>
              <a:buSzTx/>
              <a:buNone/>
            </a:pPr>
            <a:r>
              <a:rPr lang="zh-CN" altLang="en-US" sz="1600">
                <a:solidFill>
                  <a:schemeClr val="tx1"/>
                </a:solidFill>
              </a:rPr>
              <a:t>(2)由题目中给出的表格可得：</a:t>
            </a:r>
          </a:p>
          <a:p>
            <a:pPr algn="l">
              <a:buClrTx/>
              <a:buSzTx/>
              <a:buNone/>
            </a:pPr>
            <a:r>
              <a:rPr lang="zh-CN" altLang="en-US" sz="1600">
                <a:solidFill>
                  <a:schemeClr val="tx1"/>
                </a:solidFill>
              </a:rPr>
              <a:t>Work矢量初始化值= Available (1,5,2,0)</a:t>
            </a:r>
          </a:p>
        </p:txBody>
      </p:sp>
      <p:sp>
        <p:nvSpPr>
          <p:cNvPr id="6" name="文本框 5"/>
          <p:cNvSpPr txBox="1"/>
          <p:nvPr/>
        </p:nvSpPr>
        <p:spPr>
          <a:xfrm>
            <a:off x="762000" y="2952750"/>
            <a:ext cx="3255645" cy="368300"/>
          </a:xfrm>
          <a:prstGeom prst="rect">
            <a:avLst/>
          </a:prstGeom>
          <a:noFill/>
        </p:spPr>
        <p:txBody>
          <a:bodyPr wrap="square" rtlCol="0" anchor="t">
            <a:spAutoFit/>
          </a:bodyPr>
          <a:lstStyle/>
          <a:p>
            <a:pPr algn="l">
              <a:buClrTx/>
              <a:buSzTx/>
              <a:buNone/>
            </a:pPr>
            <a:r>
              <a:rPr lang="zh-CN" altLang="en-US" sz="1800">
                <a:solidFill>
                  <a:schemeClr val="tx1"/>
                </a:solidFill>
              </a:rPr>
              <a:t>进行系统安全性分析：</a:t>
            </a:r>
          </a:p>
        </p:txBody>
      </p:sp>
      <p:pic>
        <p:nvPicPr>
          <p:cNvPr id="7" name="图片 6" descr="360截图20220321215029081"/>
          <p:cNvPicPr>
            <a:picLocks noChangeAspect="1"/>
          </p:cNvPicPr>
          <p:nvPr/>
        </p:nvPicPr>
        <p:blipFill>
          <a:blip r:embed="rId5"/>
          <a:stretch>
            <a:fillRect/>
          </a:stretch>
        </p:blipFill>
        <p:spPr>
          <a:xfrm>
            <a:off x="2971800" y="3248375"/>
            <a:ext cx="5847080" cy="1389949"/>
          </a:xfrm>
          <a:prstGeom prst="rect">
            <a:avLst/>
          </a:prstGeom>
        </p:spPr>
      </p:pic>
      <p:sp>
        <p:nvSpPr>
          <p:cNvPr id="8" name="文本框 7"/>
          <p:cNvSpPr txBox="1"/>
          <p:nvPr/>
        </p:nvSpPr>
        <p:spPr>
          <a:xfrm>
            <a:off x="762000" y="4476909"/>
            <a:ext cx="6976586" cy="583565"/>
          </a:xfrm>
          <a:prstGeom prst="rect">
            <a:avLst/>
          </a:prstGeom>
          <a:noFill/>
        </p:spPr>
        <p:txBody>
          <a:bodyPr wrap="square" rtlCol="0" anchor="t">
            <a:spAutoFit/>
          </a:bodyPr>
          <a:lstStyle/>
          <a:p>
            <a:pPr algn="l"/>
            <a:r>
              <a:rPr lang="zh-CN" altLang="en-US" sz="1600" b="1" spc="200" dirty="0">
                <a:solidFill>
                  <a:srgbClr val="FF0000"/>
                </a:solidFill>
                <a:uFillTx/>
                <a:latin typeface="汉仪旗黑-85S" charset="0"/>
                <a:ea typeface="+mj-ea"/>
                <a:cs typeface="汉仪旗黑-85S" charset="0"/>
              </a:rPr>
              <a:t>所以得出结论：</a:t>
            </a:r>
          </a:p>
          <a:p>
            <a:pPr algn="l"/>
            <a:r>
              <a:rPr lang="zh-CN" altLang="en-US" sz="1600" b="1" spc="200" dirty="0">
                <a:solidFill>
                  <a:srgbClr val="FF0000"/>
                </a:solidFill>
                <a:uFillTx/>
                <a:latin typeface="汉仪旗黑-85S" charset="0"/>
                <a:ea typeface="+mj-ea"/>
                <a:cs typeface="汉仪旗黑-85S" charset="0"/>
              </a:rPr>
              <a:t>因为存在一个安全序列P0、P2、P1、P3所以系统处于安全状态</a:t>
            </a:r>
          </a:p>
        </p:txBody>
      </p:sp>
      <p:pic>
        <p:nvPicPr>
          <p:cNvPr id="2" name="图片 1" descr="640">
            <a:extLst>
              <a:ext uri="{FF2B5EF4-FFF2-40B4-BE49-F238E27FC236}">
                <a16:creationId xmlns:a16="http://schemas.microsoft.com/office/drawing/2014/main" id="{0596445F-F00E-2ADF-3D2D-A4156D5F9444}"/>
              </a:ext>
            </a:extLst>
          </p:cNvPr>
          <p:cNvPicPr>
            <a:picLocks noChangeAspect="1"/>
          </p:cNvPicPr>
          <p:nvPr/>
        </p:nvPicPr>
        <p:blipFill rotWithShape="1">
          <a:blip r:embed="rId6"/>
          <a:srcRect l="9863" t="16234" r="11228" b="39705"/>
          <a:stretch/>
        </p:blipFill>
        <p:spPr>
          <a:xfrm>
            <a:off x="5029200" y="1312482"/>
            <a:ext cx="4018814" cy="954468"/>
          </a:xfrm>
          <a:prstGeom prst="rect">
            <a:avLst/>
          </a:prstGeom>
        </p:spPr>
      </p:pic>
      <p:cxnSp>
        <p:nvCxnSpPr>
          <p:cNvPr id="10" name="直接连接符 9">
            <a:extLst>
              <a:ext uri="{FF2B5EF4-FFF2-40B4-BE49-F238E27FC236}">
                <a16:creationId xmlns:a16="http://schemas.microsoft.com/office/drawing/2014/main" id="{438FB246-D981-A717-4C9F-0261FEFE5DD1}"/>
              </a:ext>
            </a:extLst>
          </p:cNvPr>
          <p:cNvCxnSpPr>
            <a:cxnSpLocks/>
          </p:cNvCxnSpPr>
          <p:nvPr/>
        </p:nvCxnSpPr>
        <p:spPr>
          <a:xfrm>
            <a:off x="7931785" y="1885950"/>
            <a:ext cx="1059815"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1D149F0-151B-2423-1E1D-72E44A967052}"/>
              </a:ext>
            </a:extLst>
          </p:cNvPr>
          <p:cNvCxnSpPr>
            <a:cxnSpLocks/>
          </p:cNvCxnSpPr>
          <p:nvPr/>
        </p:nvCxnSpPr>
        <p:spPr>
          <a:xfrm>
            <a:off x="3810000" y="3943350"/>
            <a:ext cx="1059815"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标题 812033"/>
          <p:cNvSpPr>
            <a:spLocks noGrp="1"/>
          </p:cNvSpPr>
          <p:nvPr>
            <p:custDataLst>
              <p:tags r:id="rId2"/>
            </p:custDataLst>
          </p:nvPr>
        </p:nvSpPr>
        <p:spPr>
          <a:xfrm>
            <a:off x="609283" y="85249"/>
            <a:ext cx="6155531" cy="4592955"/>
          </a:xfrm>
          <a:prstGeom prst="rect">
            <a:avLst/>
          </a:prstGeom>
          <a:noFill/>
          <a:ln w="9525">
            <a:noFill/>
          </a:ln>
        </p:spPr>
        <p:txBody>
          <a:bodyPr vert="horz" lIns="76200" tIns="28575" rIns="57150" bIns="28575" rtlCol="0" anchor="t" anchorCtr="0">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50000"/>
              </a:lnSpc>
              <a:buClrTx/>
              <a:buSzTx/>
              <a:buFontTx/>
            </a:pPr>
            <a:r>
              <a:rPr lang="zh-CN" altLang="en-US" sz="1800" dirty="0">
                <a:solidFill>
                  <a:schemeClr val="dk2">
                    <a:lumMod val="25000"/>
                  </a:schemeClr>
                </a:solidFill>
                <a:effectLst>
                  <a:outerShdw blurRad="38100" dist="38100" dir="2700000">
                    <a:srgbClr val="C0C0C0"/>
                  </a:outerShdw>
                </a:effectLst>
                <a:latin typeface="汉仪旗黑-85S" charset="0"/>
                <a:cs typeface="汉仪旗黑-85S" charset="0"/>
                <a:sym typeface="+mn-ea"/>
              </a:rPr>
              <a:t>　</a:t>
            </a:r>
            <a:r>
              <a:rPr lang="zh-CN" altLang="en-US" sz="1800" dirty="0">
                <a:solidFill>
                  <a:schemeClr val="dk2">
                    <a:lumMod val="25000"/>
                  </a:schemeClr>
                </a:solidFill>
                <a:effectLst>
                  <a:outerShdw blurRad="38100" dist="38100" dir="2700000">
                    <a:srgbClr val="C0C0C0"/>
                  </a:outerShdw>
                </a:effectLst>
                <a:ea typeface="+mj-lt"/>
                <a:cs typeface="+mj-lt"/>
                <a:sym typeface="+mn-ea"/>
              </a:rPr>
              <a:t>　</a:t>
            </a:r>
            <a:r>
              <a:rPr lang="en-US" altLang="zh-CN" sz="1800" b="1">
                <a:solidFill>
                  <a:schemeClr val="tx2">
                    <a:lumMod val="50000"/>
                  </a:schemeClr>
                </a:solidFill>
                <a:ea typeface="+mj-lt"/>
                <a:cs typeface="+mj-lt"/>
                <a:sym typeface="+mn-ea"/>
              </a:rPr>
              <a:t>4. 银行家算法</a:t>
            </a:r>
            <a:r>
              <a:rPr lang="zh-CN" altLang="en-US" sz="1800" b="1">
                <a:solidFill>
                  <a:schemeClr val="tx2">
                    <a:lumMod val="50000"/>
                  </a:schemeClr>
                </a:solidFill>
                <a:ea typeface="+mj-lt"/>
                <a:cs typeface="+mj-lt"/>
                <a:sym typeface="+mn-ea"/>
              </a:rPr>
              <a:t>举例</a:t>
            </a:r>
            <a:r>
              <a:rPr lang="en-US" altLang="zh-CN" sz="1800" b="1">
                <a:solidFill>
                  <a:schemeClr val="tx2">
                    <a:lumMod val="50000"/>
                  </a:schemeClr>
                </a:solidFill>
                <a:ea typeface="+mj-lt"/>
                <a:cs typeface="+mj-lt"/>
                <a:sym typeface="+mn-ea"/>
              </a:rPr>
              <a:t>-eg1</a:t>
            </a:r>
            <a:endParaRPr lang="zh-CN" altLang="en-US" sz="1800" b="1">
              <a:solidFill>
                <a:schemeClr val="tx2">
                  <a:lumMod val="50000"/>
                </a:schemeClr>
              </a:solidFill>
              <a:ea typeface="+mj-lt"/>
              <a:cs typeface="+mj-lt"/>
              <a:sym typeface="+mn-ea"/>
            </a:endParaRPr>
          </a:p>
          <a:p>
            <a:pPr lvl="0" algn="l">
              <a:lnSpc>
                <a:spcPct val="150000"/>
              </a:lnSpc>
              <a:buClrTx/>
              <a:buSzTx/>
              <a:buFontTx/>
            </a:pPr>
            <a:endParaRPr lang="zh-CN" altLang="en-US" sz="1800" dirty="0">
              <a:solidFill>
                <a:schemeClr val="dk2">
                  <a:lumMod val="25000"/>
                </a:schemeClr>
              </a:solidFill>
              <a:effectLst>
                <a:outerShdw blurRad="38100" dist="38100" dir="2700000">
                  <a:srgbClr val="C0C0C0"/>
                </a:outerShdw>
              </a:effectLst>
              <a:ea typeface="+mj-lt"/>
              <a:cs typeface="+mj-lt"/>
              <a:sym typeface="+mn-ea"/>
            </a:endParaRPr>
          </a:p>
        </p:txBody>
      </p:sp>
      <p:sp>
        <p:nvSpPr>
          <p:cNvPr id="8" name="五角星 7"/>
          <p:cNvSpPr/>
          <p:nvPr/>
        </p:nvSpPr>
        <p:spPr>
          <a:xfrm>
            <a:off x="7272338" y="141923"/>
            <a:ext cx="540068" cy="540068"/>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 name="文本框 4"/>
          <p:cNvSpPr txBox="1"/>
          <p:nvPr/>
        </p:nvSpPr>
        <p:spPr>
          <a:xfrm>
            <a:off x="1143000" y="666591"/>
            <a:ext cx="7599998" cy="2061210"/>
          </a:xfrm>
          <a:prstGeom prst="rect">
            <a:avLst/>
          </a:prstGeom>
          <a:noFill/>
        </p:spPr>
        <p:txBody>
          <a:bodyPr wrap="square" rtlCol="0" anchor="t">
            <a:spAutoFit/>
          </a:bodyPr>
          <a:lstStyle/>
          <a:p>
            <a:pPr algn="l"/>
            <a:r>
              <a:rPr lang="zh-CN" altLang="en-US" sz="1600" b="1" spc="200" dirty="0">
                <a:solidFill>
                  <a:schemeClr val="dk2">
                    <a:lumMod val="25000"/>
                  </a:schemeClr>
                </a:solidFill>
                <a:uFillTx/>
                <a:latin typeface="+mj-lt"/>
                <a:ea typeface="+mj-lt"/>
                <a:cs typeface="+mj-lt"/>
              </a:rPr>
              <a:t>（</a:t>
            </a:r>
            <a:r>
              <a:rPr lang="en-US" altLang="zh-CN" sz="1600" b="1" spc="200" dirty="0">
                <a:solidFill>
                  <a:schemeClr val="dk2">
                    <a:lumMod val="25000"/>
                  </a:schemeClr>
                </a:solidFill>
                <a:uFillTx/>
                <a:latin typeface="+mj-lt"/>
                <a:ea typeface="+mj-lt"/>
                <a:cs typeface="+mj-lt"/>
              </a:rPr>
              <a:t>3</a:t>
            </a:r>
            <a:r>
              <a:rPr lang="zh-CN" altLang="en-US" sz="1600" b="1" spc="200" dirty="0">
                <a:solidFill>
                  <a:schemeClr val="dk2">
                    <a:lumMod val="25000"/>
                  </a:schemeClr>
                </a:solidFill>
                <a:uFillTx/>
                <a:latin typeface="+mj-lt"/>
                <a:ea typeface="+mj-lt"/>
                <a:cs typeface="+mj-lt"/>
              </a:rPr>
              <a:t>）解：</a:t>
            </a:r>
          </a:p>
          <a:p>
            <a:pPr algn="l"/>
            <a:r>
              <a:rPr lang="zh-CN" altLang="en-US" sz="1600" b="1" spc="200" dirty="0">
                <a:solidFill>
                  <a:schemeClr val="dk2">
                    <a:lumMod val="25000"/>
                  </a:schemeClr>
                </a:solidFill>
                <a:uFillTx/>
                <a:latin typeface="+mj-lt"/>
                <a:ea typeface="+mj-lt"/>
                <a:cs typeface="+mj-lt"/>
              </a:rPr>
              <a:t>第一步：系统检查</a:t>
            </a:r>
            <a:endParaRPr lang="zh-CN" altLang="en-US" sz="1600" dirty="0">
              <a:solidFill>
                <a:schemeClr val="tx1"/>
              </a:solidFill>
              <a:latin typeface="+mj-lt"/>
              <a:ea typeface="+mj-lt"/>
              <a:cs typeface="+mj-lt"/>
            </a:endParaRPr>
          </a:p>
          <a:p>
            <a:pPr algn="l"/>
            <a:r>
              <a:rPr lang="zh-CN" altLang="en-US" sz="1600" dirty="0">
                <a:solidFill>
                  <a:schemeClr val="tx1"/>
                </a:solidFill>
                <a:latin typeface="+mj-lt"/>
                <a:ea typeface="+mj-lt"/>
                <a:cs typeface="+mj-lt"/>
              </a:rPr>
              <a:t>由题意，进程P1请求Request(0，4，2，0)，则根据银行家算法步骤：</a:t>
            </a:r>
          </a:p>
          <a:p>
            <a:pPr algn="l"/>
            <a:r>
              <a:rPr lang="zh-CN" altLang="en-US" sz="1600" dirty="0">
                <a:solidFill>
                  <a:schemeClr val="tx1"/>
                </a:solidFill>
                <a:latin typeface="+mj-lt"/>
                <a:ea typeface="+mj-lt"/>
                <a:cs typeface="+mj-lt"/>
              </a:rPr>
              <a:t>①Request1 (0,4,2,0)</a:t>
            </a:r>
            <a:r>
              <a:rPr lang="en-US" altLang="zh-CN" sz="1600" dirty="0">
                <a:solidFill>
                  <a:schemeClr val="tx1"/>
                </a:solidFill>
                <a:latin typeface="+mj-lt"/>
                <a:ea typeface="+mj-lt"/>
                <a:cs typeface="+mj-lt"/>
              </a:rPr>
              <a:t>≤</a:t>
            </a:r>
            <a:r>
              <a:rPr lang="zh-CN" altLang="en-US" sz="1600" dirty="0">
                <a:solidFill>
                  <a:schemeClr val="tx1"/>
                </a:solidFill>
                <a:latin typeface="+mj-lt"/>
                <a:ea typeface="+mj-lt"/>
                <a:cs typeface="+mj-lt"/>
              </a:rPr>
              <a:t>need (0,7,5,0)</a:t>
            </a:r>
          </a:p>
          <a:p>
            <a:pPr algn="l"/>
            <a:r>
              <a:rPr lang="zh-CN" altLang="en-US" sz="1600" dirty="0">
                <a:solidFill>
                  <a:schemeClr val="tx1"/>
                </a:solidFill>
                <a:latin typeface="+mj-lt"/>
                <a:ea typeface="+mj-lt"/>
                <a:cs typeface="+mj-lt"/>
              </a:rPr>
              <a:t>②Request1 ( 0,4,2,0)</a:t>
            </a:r>
            <a:r>
              <a:rPr lang="en-US" altLang="zh-CN" sz="1600" dirty="0">
                <a:solidFill>
                  <a:schemeClr val="tx1"/>
                </a:solidFill>
                <a:latin typeface="+mj-lt"/>
                <a:ea typeface="+mj-lt"/>
                <a:cs typeface="+mj-lt"/>
              </a:rPr>
              <a:t>≤</a:t>
            </a:r>
            <a:r>
              <a:rPr lang="zh-CN" altLang="en-US" sz="1600" dirty="0">
                <a:solidFill>
                  <a:schemeClr val="tx1"/>
                </a:solidFill>
                <a:latin typeface="+mj-lt"/>
                <a:ea typeface="+mj-lt"/>
                <a:cs typeface="+mj-lt"/>
              </a:rPr>
              <a:t>available (1,5,2,0)</a:t>
            </a:r>
          </a:p>
          <a:p>
            <a:pPr algn="l"/>
            <a:r>
              <a:rPr lang="zh-CN" altLang="en-US" sz="1600" dirty="0">
                <a:solidFill>
                  <a:schemeClr val="tx1"/>
                </a:solidFill>
                <a:latin typeface="+mj-lt"/>
                <a:ea typeface="+mj-lt"/>
                <a:cs typeface="+mj-lt"/>
              </a:rPr>
              <a:t>③假设先试着满足进程P1的这个请求，则Available=(1,5,2,0)-(0,4,2,0)=(1,1,0,0)</a:t>
            </a:r>
          </a:p>
          <a:p>
            <a:pPr algn="l"/>
            <a:r>
              <a:rPr lang="zh-CN" altLang="en-US" sz="1600" dirty="0">
                <a:solidFill>
                  <a:schemeClr val="tx1"/>
                </a:solidFill>
                <a:latin typeface="+mj-lt"/>
                <a:ea typeface="+mj-lt"/>
                <a:cs typeface="+mj-lt"/>
              </a:rPr>
              <a:t>Need=(0,7,5,0)-(0,4,2,0)=(0,3,3,0)</a:t>
            </a:r>
          </a:p>
          <a:p>
            <a:pPr algn="l"/>
            <a:r>
              <a:rPr lang="zh-CN" altLang="en-US" sz="1600" dirty="0">
                <a:solidFill>
                  <a:schemeClr val="tx1"/>
                </a:solidFill>
                <a:latin typeface="+mj-lt"/>
                <a:ea typeface="+mj-lt"/>
                <a:cs typeface="+mj-lt"/>
              </a:rPr>
              <a:t>Allocation=(1,0,0,0)+(0,4,2,0)=(1,4,2,0)</a:t>
            </a:r>
          </a:p>
        </p:txBody>
      </p:sp>
      <p:sp>
        <p:nvSpPr>
          <p:cNvPr id="6" name="文本框 5"/>
          <p:cNvSpPr txBox="1"/>
          <p:nvPr/>
        </p:nvSpPr>
        <p:spPr>
          <a:xfrm>
            <a:off x="1125618" y="2638108"/>
            <a:ext cx="5161121" cy="583565"/>
          </a:xfrm>
          <a:prstGeom prst="rect">
            <a:avLst/>
          </a:prstGeom>
          <a:noFill/>
        </p:spPr>
        <p:txBody>
          <a:bodyPr wrap="square" rtlCol="0" anchor="t">
            <a:spAutoFit/>
          </a:bodyPr>
          <a:lstStyle/>
          <a:p>
            <a:pPr algn="l"/>
            <a:r>
              <a:rPr lang="zh-CN" altLang="en-US" sz="1600" b="1" spc="200" dirty="0">
                <a:solidFill>
                  <a:schemeClr val="dk2">
                    <a:lumMod val="25000"/>
                  </a:schemeClr>
                </a:solidFill>
                <a:uFillTx/>
                <a:latin typeface="+mj-lt"/>
                <a:ea typeface="+mj-lt"/>
                <a:cs typeface="汉仪旗黑-85S" charset="0"/>
              </a:rPr>
              <a:t>第二步：画出新资源分配表</a:t>
            </a:r>
            <a:endParaRPr lang="zh-CN" altLang="en-US" sz="1600" dirty="0">
              <a:solidFill>
                <a:schemeClr val="tx1"/>
              </a:solidFill>
              <a:latin typeface="+mj-lt"/>
              <a:ea typeface="+mj-lt"/>
            </a:endParaRPr>
          </a:p>
          <a:p>
            <a:pPr algn="l"/>
            <a:r>
              <a:rPr lang="zh-CN" altLang="en-US" sz="1600" dirty="0">
                <a:solidFill>
                  <a:schemeClr val="tx1"/>
                </a:solidFill>
                <a:latin typeface="+mj-lt"/>
                <a:ea typeface="+mj-lt"/>
              </a:rPr>
              <a:t>则系统状态变为由原先给出的表变为：</a:t>
            </a:r>
          </a:p>
        </p:txBody>
      </p:sp>
      <p:pic>
        <p:nvPicPr>
          <p:cNvPr id="13" name="图片 12" descr="360截图20220321221349199"/>
          <p:cNvPicPr>
            <a:picLocks noChangeAspect="1"/>
          </p:cNvPicPr>
          <p:nvPr/>
        </p:nvPicPr>
        <p:blipFill>
          <a:blip r:embed="rId4"/>
          <a:stretch>
            <a:fillRect/>
          </a:stretch>
        </p:blipFill>
        <p:spPr>
          <a:xfrm>
            <a:off x="1219200" y="3296443"/>
            <a:ext cx="6858000" cy="1729264"/>
          </a:xfrm>
          <a:prstGeom prst="rect">
            <a:avLst/>
          </a:prstGeom>
        </p:spPr>
      </p:pic>
      <p:pic>
        <p:nvPicPr>
          <p:cNvPr id="10" name="图片 9" descr="640">
            <a:extLst>
              <a:ext uri="{FF2B5EF4-FFF2-40B4-BE49-F238E27FC236}">
                <a16:creationId xmlns:a16="http://schemas.microsoft.com/office/drawing/2014/main" id="{400690BA-4025-402F-85C0-187C8FF85750}"/>
              </a:ext>
            </a:extLst>
          </p:cNvPr>
          <p:cNvPicPr>
            <a:picLocks noChangeAspect="1"/>
          </p:cNvPicPr>
          <p:nvPr/>
        </p:nvPicPr>
        <p:blipFill rotWithShape="1">
          <a:blip r:embed="rId5"/>
          <a:srcRect l="9864" t="18552" r="10241" b="37387"/>
          <a:stretch/>
        </p:blipFill>
        <p:spPr>
          <a:xfrm>
            <a:off x="3711734" y="85249"/>
            <a:ext cx="4428143" cy="1038701"/>
          </a:xfrm>
          <a:prstGeom prst="rect">
            <a:avLst/>
          </a:prstGeom>
        </p:spPr>
      </p:pic>
      <p:cxnSp>
        <p:nvCxnSpPr>
          <p:cNvPr id="3" name="直接连接符 2">
            <a:extLst>
              <a:ext uri="{FF2B5EF4-FFF2-40B4-BE49-F238E27FC236}">
                <a16:creationId xmlns:a16="http://schemas.microsoft.com/office/drawing/2014/main" id="{EDD050CD-736E-412D-A066-D6C157C75087}"/>
              </a:ext>
            </a:extLst>
          </p:cNvPr>
          <p:cNvCxnSpPr/>
          <p:nvPr/>
        </p:nvCxnSpPr>
        <p:spPr>
          <a:xfrm>
            <a:off x="3810000" y="1657350"/>
            <a:ext cx="838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FF49EB0-67E8-43E3-B566-6191DB52CD35}"/>
              </a:ext>
            </a:extLst>
          </p:cNvPr>
          <p:cNvCxnSpPr/>
          <p:nvPr/>
        </p:nvCxnSpPr>
        <p:spPr>
          <a:xfrm>
            <a:off x="4252375" y="1909225"/>
            <a:ext cx="838200" cy="0"/>
          </a:xfrm>
          <a:prstGeom prst="line">
            <a:avLst/>
          </a:prstGeom>
          <a:ln w="254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5D0C277-9AF2-4F5A-B3B5-D3D9CB5CFCB7}"/>
              </a:ext>
            </a:extLst>
          </p:cNvPr>
          <p:cNvCxnSpPr>
            <a:cxnSpLocks/>
          </p:cNvCxnSpPr>
          <p:nvPr/>
        </p:nvCxnSpPr>
        <p:spPr>
          <a:xfrm>
            <a:off x="6853238" y="590550"/>
            <a:ext cx="1147762" cy="0"/>
          </a:xfrm>
          <a:prstGeom prst="line">
            <a:avLst/>
          </a:prstGeom>
          <a:ln w="254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86BBDE2-B522-4753-AE80-4139660F8DFD}"/>
              </a:ext>
            </a:extLst>
          </p:cNvPr>
          <p:cNvCxnSpPr/>
          <p:nvPr/>
        </p:nvCxnSpPr>
        <p:spPr>
          <a:xfrm>
            <a:off x="7658100" y="2154175"/>
            <a:ext cx="838200" cy="0"/>
          </a:xfrm>
          <a:prstGeom prst="line">
            <a:avLst/>
          </a:prstGeom>
          <a:ln w="254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AA82DFC-D2C0-47CD-BD98-D1AA979674E3}"/>
              </a:ext>
            </a:extLst>
          </p:cNvPr>
          <p:cNvCxnSpPr>
            <a:cxnSpLocks/>
          </p:cNvCxnSpPr>
          <p:nvPr/>
        </p:nvCxnSpPr>
        <p:spPr>
          <a:xfrm>
            <a:off x="6629400" y="4171950"/>
            <a:ext cx="1219200" cy="0"/>
          </a:xfrm>
          <a:prstGeom prst="line">
            <a:avLst/>
          </a:prstGeom>
          <a:ln w="254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 name="直接连接符 1">
            <a:extLst>
              <a:ext uri="{FF2B5EF4-FFF2-40B4-BE49-F238E27FC236}">
                <a16:creationId xmlns:a16="http://schemas.microsoft.com/office/drawing/2014/main" id="{391592AD-EC9B-665C-BE3F-210B33046234}"/>
              </a:ext>
            </a:extLst>
          </p:cNvPr>
          <p:cNvCxnSpPr>
            <a:cxnSpLocks/>
          </p:cNvCxnSpPr>
          <p:nvPr/>
        </p:nvCxnSpPr>
        <p:spPr>
          <a:xfrm>
            <a:off x="5105400" y="4400550"/>
            <a:ext cx="1219200" cy="0"/>
          </a:xfrm>
          <a:prstGeom prst="line">
            <a:avLst/>
          </a:prstGeom>
          <a:ln w="254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EC4A100-331D-EF9D-B1E3-09BC6582E2F1}"/>
              </a:ext>
            </a:extLst>
          </p:cNvPr>
          <p:cNvCxnSpPr>
            <a:cxnSpLocks/>
          </p:cNvCxnSpPr>
          <p:nvPr/>
        </p:nvCxnSpPr>
        <p:spPr>
          <a:xfrm>
            <a:off x="3657600" y="2419350"/>
            <a:ext cx="762000" cy="0"/>
          </a:xfrm>
          <a:prstGeom prst="line">
            <a:avLst/>
          </a:prstGeom>
          <a:ln w="254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DE6B442-1649-B46A-B6AF-8DF260037DC1}"/>
              </a:ext>
            </a:extLst>
          </p:cNvPr>
          <p:cNvCxnSpPr>
            <a:cxnSpLocks/>
          </p:cNvCxnSpPr>
          <p:nvPr/>
        </p:nvCxnSpPr>
        <p:spPr>
          <a:xfrm>
            <a:off x="4222230" y="2647950"/>
            <a:ext cx="762000" cy="0"/>
          </a:xfrm>
          <a:prstGeom prst="line">
            <a:avLst/>
          </a:prstGeom>
          <a:ln w="254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390FB9D-789E-3235-9D88-7B457D63D12F}"/>
              </a:ext>
            </a:extLst>
          </p:cNvPr>
          <p:cNvCxnSpPr>
            <a:cxnSpLocks/>
          </p:cNvCxnSpPr>
          <p:nvPr/>
        </p:nvCxnSpPr>
        <p:spPr>
          <a:xfrm>
            <a:off x="3657600" y="4400550"/>
            <a:ext cx="1219200" cy="0"/>
          </a:xfrm>
          <a:prstGeom prst="line">
            <a:avLst/>
          </a:prstGeom>
          <a:ln w="254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852023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标题 812033"/>
          <p:cNvSpPr>
            <a:spLocks noGrp="1"/>
          </p:cNvSpPr>
          <p:nvPr>
            <p:custDataLst>
              <p:tags r:id="rId2"/>
            </p:custDataLst>
          </p:nvPr>
        </p:nvSpPr>
        <p:spPr>
          <a:xfrm>
            <a:off x="609283" y="85249"/>
            <a:ext cx="6155531" cy="4592955"/>
          </a:xfrm>
          <a:prstGeom prst="rect">
            <a:avLst/>
          </a:prstGeom>
          <a:noFill/>
          <a:ln w="9525">
            <a:noFill/>
          </a:ln>
        </p:spPr>
        <p:txBody>
          <a:bodyPr vert="horz" lIns="76200" tIns="28575" rIns="57150" bIns="28575" rtlCol="0" anchor="t" anchorCtr="0">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50000"/>
              </a:lnSpc>
              <a:buClrTx/>
              <a:buSzTx/>
              <a:buFontTx/>
            </a:pPr>
            <a:r>
              <a:rPr lang="zh-CN" altLang="en-US" sz="1800" dirty="0">
                <a:solidFill>
                  <a:schemeClr val="dk2">
                    <a:lumMod val="25000"/>
                  </a:schemeClr>
                </a:solidFill>
                <a:effectLst>
                  <a:outerShdw blurRad="38100" dist="38100" dir="2700000">
                    <a:srgbClr val="C0C0C0"/>
                  </a:outerShdw>
                </a:effectLst>
                <a:latin typeface="汉仪旗黑-85S" charset="0"/>
                <a:cs typeface="汉仪旗黑-85S" charset="0"/>
                <a:sym typeface="+mn-ea"/>
              </a:rPr>
              <a:t>　</a:t>
            </a:r>
            <a:r>
              <a:rPr lang="zh-CN" altLang="en-US" sz="1800" dirty="0">
                <a:solidFill>
                  <a:schemeClr val="dk2">
                    <a:lumMod val="25000"/>
                  </a:schemeClr>
                </a:solidFill>
                <a:effectLst>
                  <a:outerShdw blurRad="38100" dist="38100" dir="2700000">
                    <a:srgbClr val="C0C0C0"/>
                  </a:outerShdw>
                </a:effectLst>
                <a:ea typeface="+mj-lt"/>
                <a:cs typeface="+mj-lt"/>
                <a:sym typeface="+mn-ea"/>
              </a:rPr>
              <a:t>　</a:t>
            </a:r>
            <a:r>
              <a:rPr lang="en-US" altLang="zh-CN" sz="1800" b="1">
                <a:solidFill>
                  <a:schemeClr val="tx2">
                    <a:lumMod val="50000"/>
                  </a:schemeClr>
                </a:solidFill>
                <a:ea typeface="+mj-lt"/>
                <a:cs typeface="+mj-lt"/>
                <a:sym typeface="+mn-ea"/>
              </a:rPr>
              <a:t>4. 银行家算法</a:t>
            </a:r>
            <a:r>
              <a:rPr lang="zh-CN" altLang="en-US" sz="1800" b="1">
                <a:solidFill>
                  <a:schemeClr val="tx2">
                    <a:lumMod val="50000"/>
                  </a:schemeClr>
                </a:solidFill>
                <a:ea typeface="+mj-lt"/>
                <a:cs typeface="+mj-lt"/>
                <a:sym typeface="+mn-ea"/>
              </a:rPr>
              <a:t>举例</a:t>
            </a:r>
            <a:r>
              <a:rPr lang="en-US" altLang="zh-CN" sz="1800" b="1">
                <a:solidFill>
                  <a:schemeClr val="tx2">
                    <a:lumMod val="50000"/>
                  </a:schemeClr>
                </a:solidFill>
                <a:ea typeface="+mj-lt"/>
                <a:cs typeface="+mj-lt"/>
                <a:sym typeface="+mn-ea"/>
              </a:rPr>
              <a:t>-eg1</a:t>
            </a:r>
            <a:endParaRPr lang="zh-CN" altLang="en-US" sz="1800" b="1">
              <a:solidFill>
                <a:schemeClr val="tx2">
                  <a:lumMod val="50000"/>
                </a:schemeClr>
              </a:solidFill>
              <a:ea typeface="+mj-lt"/>
              <a:cs typeface="+mj-lt"/>
              <a:sym typeface="+mn-ea"/>
            </a:endParaRPr>
          </a:p>
          <a:p>
            <a:pPr lvl="0" algn="l">
              <a:lnSpc>
                <a:spcPct val="150000"/>
              </a:lnSpc>
              <a:buClrTx/>
              <a:buSzTx/>
              <a:buFontTx/>
            </a:pPr>
            <a:endParaRPr lang="zh-CN" altLang="en-US" sz="1800" dirty="0">
              <a:solidFill>
                <a:schemeClr val="dk2">
                  <a:lumMod val="25000"/>
                </a:schemeClr>
              </a:solidFill>
              <a:effectLst>
                <a:outerShdw blurRad="38100" dist="38100" dir="2700000">
                  <a:srgbClr val="C0C0C0"/>
                </a:outerShdw>
              </a:effectLst>
              <a:ea typeface="+mj-lt"/>
              <a:cs typeface="+mj-lt"/>
              <a:sym typeface="+mn-ea"/>
            </a:endParaRPr>
          </a:p>
        </p:txBody>
      </p:sp>
      <p:sp>
        <p:nvSpPr>
          <p:cNvPr id="6" name="文本框 5"/>
          <p:cNvSpPr txBox="1"/>
          <p:nvPr/>
        </p:nvSpPr>
        <p:spPr>
          <a:xfrm>
            <a:off x="1084421" y="714129"/>
            <a:ext cx="5161121" cy="583565"/>
          </a:xfrm>
          <a:prstGeom prst="rect">
            <a:avLst/>
          </a:prstGeom>
          <a:noFill/>
        </p:spPr>
        <p:txBody>
          <a:bodyPr wrap="square" rtlCol="0" anchor="t">
            <a:spAutoFit/>
          </a:bodyPr>
          <a:lstStyle/>
          <a:p>
            <a:pPr algn="l"/>
            <a:r>
              <a:rPr lang="zh-CN" altLang="en-US" sz="1600" b="1" spc="200" dirty="0">
                <a:solidFill>
                  <a:schemeClr val="dk2">
                    <a:lumMod val="25000"/>
                  </a:schemeClr>
                </a:solidFill>
                <a:uFillTx/>
                <a:latin typeface="+mj-lt"/>
                <a:ea typeface="+mj-lt"/>
                <a:cs typeface="汉仪旗黑-85S" charset="0"/>
              </a:rPr>
              <a:t>第二步：画出新资源分配表</a:t>
            </a:r>
            <a:endParaRPr lang="zh-CN" altLang="en-US" sz="1600" dirty="0">
              <a:solidFill>
                <a:schemeClr val="tx1"/>
              </a:solidFill>
              <a:latin typeface="+mj-lt"/>
              <a:ea typeface="+mj-lt"/>
            </a:endParaRPr>
          </a:p>
          <a:p>
            <a:pPr algn="l"/>
            <a:r>
              <a:rPr lang="zh-CN" altLang="en-US" sz="1600" dirty="0">
                <a:solidFill>
                  <a:schemeClr val="tx1"/>
                </a:solidFill>
                <a:latin typeface="+mj-lt"/>
                <a:ea typeface="+mj-lt"/>
              </a:rPr>
              <a:t>则系统状态变为由原先给出的表变为：</a:t>
            </a:r>
          </a:p>
        </p:txBody>
      </p:sp>
      <p:pic>
        <p:nvPicPr>
          <p:cNvPr id="13" name="图片 12" descr="360截图20220321221349199"/>
          <p:cNvPicPr>
            <a:picLocks noChangeAspect="1"/>
          </p:cNvPicPr>
          <p:nvPr/>
        </p:nvPicPr>
        <p:blipFill>
          <a:blip r:embed="rId4"/>
          <a:stretch>
            <a:fillRect/>
          </a:stretch>
        </p:blipFill>
        <p:spPr>
          <a:xfrm>
            <a:off x="1219199" y="1300329"/>
            <a:ext cx="5042263" cy="1271421"/>
          </a:xfrm>
          <a:prstGeom prst="rect">
            <a:avLst/>
          </a:prstGeom>
        </p:spPr>
      </p:pic>
      <p:sp>
        <p:nvSpPr>
          <p:cNvPr id="14" name="文本框 13"/>
          <p:cNvSpPr txBox="1"/>
          <p:nvPr/>
        </p:nvSpPr>
        <p:spPr>
          <a:xfrm>
            <a:off x="685800" y="4051658"/>
            <a:ext cx="7239000" cy="1077218"/>
          </a:xfrm>
          <a:prstGeom prst="rect">
            <a:avLst/>
          </a:prstGeom>
          <a:noFill/>
        </p:spPr>
        <p:txBody>
          <a:bodyPr wrap="square" rtlCol="0" anchor="t">
            <a:spAutoFit/>
          </a:bodyPr>
          <a:lstStyle/>
          <a:p>
            <a:pPr algn="l"/>
            <a:r>
              <a:rPr lang="zh-CN" altLang="en-US" sz="1600" b="1" spc="200" dirty="0">
                <a:solidFill>
                  <a:schemeClr val="dk2">
                    <a:lumMod val="25000"/>
                  </a:schemeClr>
                </a:solidFill>
                <a:uFillTx/>
                <a:latin typeface="+mj-lt"/>
                <a:ea typeface="+mj-lt"/>
                <a:cs typeface="汉仪旗黑-85S" charset="0"/>
              </a:rPr>
              <a:t>第三步：安全性分析</a:t>
            </a:r>
            <a:endParaRPr lang="en-US" altLang="zh-CN" sz="1600" b="1" spc="200" dirty="0">
              <a:solidFill>
                <a:schemeClr val="dk2">
                  <a:lumMod val="25000"/>
                </a:schemeClr>
              </a:solidFill>
              <a:uFillTx/>
              <a:latin typeface="+mj-lt"/>
              <a:ea typeface="+mj-lt"/>
              <a:cs typeface="汉仪旗黑-85S" charset="0"/>
            </a:endParaRPr>
          </a:p>
          <a:p>
            <a:r>
              <a:rPr lang="zh-CN" altLang="en-US" sz="1600" b="1" spc="200" dirty="0">
                <a:solidFill>
                  <a:schemeClr val="dk2">
                    <a:lumMod val="25000"/>
                  </a:schemeClr>
                </a:solidFill>
                <a:ea typeface="+mj-lt"/>
                <a:cs typeface="+mj-lt"/>
              </a:rPr>
              <a:t>得出结论:</a:t>
            </a:r>
            <a:r>
              <a:rPr lang="zh-CN" altLang="en-US" sz="1600" spc="200" dirty="0">
                <a:solidFill>
                  <a:srgbClr val="FF0000"/>
                </a:solidFill>
                <a:ea typeface="+mj-lt"/>
                <a:cs typeface="+mj-lt"/>
              </a:rPr>
              <a:t>存在一个安全序列P0、P2、P1、P3，所以系统处于安全状态，所以进程P1这个请求可以被满足。</a:t>
            </a:r>
            <a:endParaRPr lang="zh-CN" altLang="en-US" sz="1600" dirty="0">
              <a:solidFill>
                <a:schemeClr val="tx1"/>
              </a:solidFill>
              <a:latin typeface="+mj-lt"/>
              <a:ea typeface="+mj-lt"/>
            </a:endParaRPr>
          </a:p>
          <a:p>
            <a:pPr algn="l"/>
            <a:endParaRPr lang="zh-CN" altLang="en-US" sz="1600" dirty="0">
              <a:solidFill>
                <a:schemeClr val="tx1"/>
              </a:solidFill>
              <a:latin typeface="+mj-lt"/>
              <a:ea typeface="+mj-lt"/>
            </a:endParaRPr>
          </a:p>
        </p:txBody>
      </p:sp>
      <p:pic>
        <p:nvPicPr>
          <p:cNvPr id="15" name="图片 14" descr="2"/>
          <p:cNvPicPr>
            <a:picLocks noChangeAspect="1"/>
          </p:cNvPicPr>
          <p:nvPr/>
        </p:nvPicPr>
        <p:blipFill>
          <a:blip r:embed="rId5"/>
          <a:stretch>
            <a:fillRect/>
          </a:stretch>
        </p:blipFill>
        <p:spPr>
          <a:xfrm>
            <a:off x="1229399" y="2740818"/>
            <a:ext cx="5032063" cy="1191271"/>
          </a:xfrm>
          <a:prstGeom prst="rect">
            <a:avLst/>
          </a:prstGeom>
        </p:spPr>
      </p:pic>
      <p:cxnSp>
        <p:nvCxnSpPr>
          <p:cNvPr id="10" name="直接连接符 9">
            <a:extLst>
              <a:ext uri="{FF2B5EF4-FFF2-40B4-BE49-F238E27FC236}">
                <a16:creationId xmlns:a16="http://schemas.microsoft.com/office/drawing/2014/main" id="{12F6D497-8246-4257-A715-934C54BD816D}"/>
              </a:ext>
            </a:extLst>
          </p:cNvPr>
          <p:cNvCxnSpPr>
            <a:cxnSpLocks/>
          </p:cNvCxnSpPr>
          <p:nvPr/>
        </p:nvCxnSpPr>
        <p:spPr>
          <a:xfrm>
            <a:off x="5181600" y="1915875"/>
            <a:ext cx="9144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A5DACFF-0300-41A2-90DE-A608F9B7A9C2}"/>
              </a:ext>
            </a:extLst>
          </p:cNvPr>
          <p:cNvCxnSpPr>
            <a:cxnSpLocks/>
          </p:cNvCxnSpPr>
          <p:nvPr/>
        </p:nvCxnSpPr>
        <p:spPr>
          <a:xfrm>
            <a:off x="1981200" y="3293850"/>
            <a:ext cx="1066800" cy="1456"/>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F1F1FCA-126A-4722-A07D-0B62E4D50C43}"/>
              </a:ext>
            </a:extLst>
          </p:cNvPr>
          <p:cNvCxnSpPr>
            <a:cxnSpLocks/>
          </p:cNvCxnSpPr>
          <p:nvPr/>
        </p:nvCxnSpPr>
        <p:spPr>
          <a:xfrm>
            <a:off x="5181600" y="3301956"/>
            <a:ext cx="914400" cy="0"/>
          </a:xfrm>
          <a:prstGeom prst="line">
            <a:avLst/>
          </a:prstGeom>
          <a:ln w="254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174073D-0047-4354-B0D1-E191AF43FBCB}"/>
              </a:ext>
            </a:extLst>
          </p:cNvPr>
          <p:cNvCxnSpPr>
            <a:cxnSpLocks/>
          </p:cNvCxnSpPr>
          <p:nvPr/>
        </p:nvCxnSpPr>
        <p:spPr>
          <a:xfrm>
            <a:off x="1981200" y="3499450"/>
            <a:ext cx="9144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2ACE227-CBFA-4CAD-AB8C-57334BADBB9B}"/>
              </a:ext>
            </a:extLst>
          </p:cNvPr>
          <p:cNvCxnSpPr/>
          <p:nvPr/>
        </p:nvCxnSpPr>
        <p:spPr>
          <a:xfrm>
            <a:off x="2895600" y="3301956"/>
            <a:ext cx="0" cy="197494"/>
          </a:xfrm>
          <a:prstGeom prst="straightConnector1">
            <a:avLst/>
          </a:prstGeom>
          <a:ln w="12700">
            <a:solidFill>
              <a:srgbClr val="00B05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F47027D-56B9-4CB3-86BE-AF5DD715F1AD}"/>
              </a:ext>
            </a:extLst>
          </p:cNvPr>
          <p:cNvCxnSpPr/>
          <p:nvPr/>
        </p:nvCxnSpPr>
        <p:spPr>
          <a:xfrm flipH="1">
            <a:off x="2895600" y="3301956"/>
            <a:ext cx="2286000" cy="197494"/>
          </a:xfrm>
          <a:prstGeom prst="straightConnector1">
            <a:avLst/>
          </a:prstGeom>
          <a:ln w="12700">
            <a:solidFill>
              <a:srgbClr val="00B05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812034" name="标题 812033"/>
          <p:cNvSpPr>
            <a:spLocks noGrp="1"/>
          </p:cNvSpPr>
          <p:nvPr>
            <p:ph type="title"/>
            <p:custDataLst>
              <p:tags r:id="rId4"/>
            </p:custDataLst>
          </p:nvPr>
        </p:nvSpPr>
        <p:spPr>
          <a:xfrm>
            <a:off x="628650" y="172085"/>
            <a:ext cx="7886700" cy="1514475"/>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50000"/>
              </a:lnSpc>
              <a:buClrTx/>
              <a:buSzTx/>
              <a:buFontTx/>
            </a:pPr>
            <a:r>
              <a:rPr lang="en-US" altLang="zh-CN" sz="1800" b="1">
                <a:solidFill>
                  <a:schemeClr val="tx2">
                    <a:lumMod val="50000"/>
                  </a:schemeClr>
                </a:solidFill>
                <a:ea typeface="+mj-lt"/>
                <a:cs typeface="+mj-lt"/>
                <a:sym typeface="+mn-ea"/>
              </a:rPr>
              <a:t>4. 银行家算法之例-eg2</a:t>
            </a:r>
            <a:br>
              <a:rPr lang="en-US" altLang="zh-CN" sz="1800" b="1">
                <a:solidFill>
                  <a:schemeClr val="tx2">
                    <a:lumMod val="50000"/>
                  </a:schemeClr>
                </a:solidFill>
                <a:ea typeface="+mj-lt"/>
                <a:cs typeface="+mj-lt"/>
                <a:sym typeface="+mn-ea"/>
              </a:rPr>
            </a:br>
            <a:r>
              <a:rPr lang="zh-CN" altLang="en-US" sz="1800" dirty="0">
                <a:solidFill>
                  <a:schemeClr val="dk2">
                    <a:lumMod val="25000"/>
                  </a:schemeClr>
                </a:solidFill>
                <a:ea typeface="+mj-lt"/>
                <a:cs typeface="+mj-lt"/>
                <a:sym typeface="+mn-ea"/>
              </a:rPr>
              <a:t>系统中有五个进程{P0, P1, P2, P3, P4}，三类资源{A, B, C}，各种资源的数量分别为10、5、7</a:t>
            </a:r>
          </a:p>
        </p:txBody>
      </p:sp>
      <p:pic>
        <p:nvPicPr>
          <p:cNvPr id="813060" name="标题 813059"/>
          <p:cNvPicPr>
            <a:picLocks noChangeAspect="1"/>
          </p:cNvPicPr>
          <p:nvPr/>
        </p:nvPicPr>
        <p:blipFill>
          <a:blip r:embed="rId6"/>
          <a:stretch>
            <a:fillRect/>
          </a:stretch>
        </p:blipFill>
        <p:spPr>
          <a:xfrm>
            <a:off x="1219200" y="1581150"/>
            <a:ext cx="6614160" cy="2576195"/>
          </a:xfrm>
          <a:prstGeom prst="rect">
            <a:avLst/>
          </a:prstGeom>
          <a:noFill/>
          <a:ln w="9525">
            <a:noFill/>
          </a:ln>
        </p:spPr>
      </p:pic>
      <p:sp>
        <p:nvSpPr>
          <p:cNvPr id="813059" name="文本占位符 813058"/>
          <p:cNvSpPr>
            <a:spLocks noGrp="1"/>
          </p:cNvSpPr>
          <p:nvPr/>
        </p:nvSpPr>
        <p:spPr>
          <a:xfrm>
            <a:off x="1007269" y="3943588"/>
            <a:ext cx="6858000" cy="357188"/>
          </a:xfrm>
          <a:prstGeom prst="rect">
            <a:avLst/>
          </a:prstGeom>
          <a:noFill/>
          <a:ln w="9525">
            <a:noFill/>
          </a:ln>
        </p:spPr>
        <p:txBody>
          <a:bodyPr vert="horz" lIns="76200" tIns="0" rIns="61912" bIns="0" rtlCol="0">
            <a:noAutofit/>
          </a:bodyPr>
          <a:lstStyle>
            <a:lvl1pPr marL="342900" lvl="0" indent="-3429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1pPr>
            <a:lvl2pPr marL="742950" lvl="1" indent="-28575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2pPr>
            <a:lvl3pPr marL="1143000" lvl="2"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3pPr>
            <a:lvl4pPr marL="1600200" lvl="3"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4pPr>
            <a:lvl5pPr marL="2057400" lvl="4"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5pPr>
            <a:lvl6pPr marL="2514600" lvl="5"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6pPr>
            <a:lvl7pPr marL="2971800" lvl="6"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7pPr>
            <a:lvl8pPr marL="3429000" lvl="7"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8pPr>
            <a:lvl9pPr marL="3886200" lvl="8"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9pPr>
          </a:lstStyle>
          <a:p>
            <a:pPr lvl="0" algn="ctr">
              <a:buClrTx/>
              <a:buSzTx/>
              <a:buFontTx/>
            </a:pPr>
            <a:r>
              <a:rPr lang="zh-CN" altLang="en-US" sz="1650" dirty="0">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350" spc="200" dirty="0">
                <a:solidFill>
                  <a:schemeClr val="dk2">
                    <a:lumMod val="25000"/>
                  </a:schemeClr>
                </a:solidFill>
                <a:uFillTx/>
                <a:latin typeface="汉仪旗黑-85S" charset="0"/>
                <a:ea typeface="+mj-ea"/>
                <a:cs typeface="汉仪旗黑-85S" charset="0"/>
                <a:sym typeface="+mn-ea"/>
              </a:rPr>
              <a:t>T0时刻的资源分配表</a:t>
            </a:r>
          </a:p>
        </p:txBody>
      </p:sp>
      <p:sp>
        <p:nvSpPr>
          <p:cNvPr id="2" name="文本占位符 813058"/>
          <p:cNvSpPr>
            <a:spLocks noGrp="1"/>
          </p:cNvSpPr>
          <p:nvPr/>
        </p:nvSpPr>
        <p:spPr>
          <a:xfrm>
            <a:off x="1218883" y="4421902"/>
            <a:ext cx="6858000" cy="357188"/>
          </a:xfrm>
          <a:prstGeom prst="rect">
            <a:avLst/>
          </a:prstGeom>
          <a:noFill/>
          <a:ln w="9525">
            <a:noFill/>
          </a:ln>
        </p:spPr>
        <p:txBody>
          <a:bodyPr vert="horz" lIns="76200" tIns="0" rIns="61912" bIns="0" rtlCol="0">
            <a:noAutofit/>
          </a:bodyPr>
          <a:lstStyle>
            <a:lvl1pPr marL="342900" lvl="0" indent="-3429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1pPr>
            <a:lvl2pPr marL="742950" lvl="1" indent="-28575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2pPr>
            <a:lvl3pPr marL="1143000" lvl="2"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3pPr>
            <a:lvl4pPr marL="1600200" lvl="3"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4pPr>
            <a:lvl5pPr marL="2057400" lvl="4"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5pPr>
            <a:lvl6pPr marL="2514600" lvl="5"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6pPr>
            <a:lvl7pPr marL="2971800" lvl="6"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7pPr>
            <a:lvl8pPr marL="3429000" lvl="7"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8pPr>
            <a:lvl9pPr marL="3886200" lvl="8"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9pPr>
          </a:lstStyle>
          <a:p>
            <a:pPr lvl="0" algn="l">
              <a:buClrTx/>
              <a:buSzTx/>
              <a:buFontTx/>
            </a:pPr>
            <a:r>
              <a:rPr 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task1</a:t>
            </a:r>
            <a:r>
              <a:rPr lang="zh-CN" alt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：判断</a:t>
            </a:r>
            <a:r>
              <a:rPr lang="en-US" altLang="zh-CN"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T0</a:t>
            </a:r>
            <a:r>
              <a:rPr lang="zh-CN" alt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时刻系统的安全性</a:t>
            </a:r>
          </a:p>
          <a:p>
            <a:pPr lvl="0" algn="l">
              <a:buClrTx/>
              <a:buSzTx/>
              <a:buFontTx/>
            </a:pPr>
            <a:r>
              <a:rPr lang="en-US" altLang="zh-CN"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task2</a:t>
            </a:r>
            <a:r>
              <a:rPr lang="zh-CN" alt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：判断进程请求资源后系统的安全性</a:t>
            </a:r>
          </a:p>
          <a:p>
            <a:pPr lvl="0" algn="l">
              <a:buClrTx/>
              <a:buSzTx/>
              <a:buFontTx/>
            </a:pPr>
            <a:endParaRPr lang="zh-CN" alt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815107" name="文本占位符 815106"/>
          <p:cNvSpPr>
            <a:spLocks noGrp="1"/>
          </p:cNvSpPr>
          <p:nvPr>
            <p:ph type="body" idx="4294967295"/>
          </p:nvPr>
        </p:nvSpPr>
        <p:spPr>
          <a:xfrm>
            <a:off x="3352800" y="4857750"/>
            <a:ext cx="1828800" cy="228600"/>
          </a:xfrm>
          <a:noFill/>
          <a:ln w="9525">
            <a:noFill/>
          </a:ln>
        </p:spPr>
        <p:txBody>
          <a:bodyPr>
            <a:noAutofit/>
          </a:bodyPr>
          <a:lstStyle>
            <a:lvl1pPr marL="342900" lvl="0" indent="-3429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1pPr>
            <a:lvl2pPr marL="742950" lvl="1" indent="-28575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2pPr>
            <a:lvl3pPr marL="1143000" lvl="2"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3pPr>
            <a:lvl4pPr marL="1600200" lvl="3"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4pPr>
            <a:lvl5pPr marL="2057400" lvl="4"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5pPr>
            <a:lvl6pPr marL="2514600" lvl="5"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6pPr>
            <a:lvl7pPr marL="2971800" lvl="6"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7pPr>
            <a:lvl8pPr marL="3429000" lvl="7"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8pPr>
            <a:lvl9pPr marL="3886200" lvl="8"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9pPr>
          </a:lstStyle>
          <a:p>
            <a:pPr lvl="0" algn="ctr">
              <a:buClrTx/>
              <a:buSzTx/>
              <a:buFontTx/>
            </a:pPr>
            <a:r>
              <a:rPr lang="zh-CN" altLang="en-US" sz="1000" dirty="0">
                <a:solidFill>
                  <a:schemeClr val="accent1">
                    <a:lumMod val="25000"/>
                  </a:schemeClr>
                </a:solidFill>
                <a:latin typeface="+mj-lt"/>
                <a:ea typeface="+mj-lt"/>
                <a:cs typeface="+mj-lt"/>
                <a:sym typeface="+mn-ea"/>
              </a:rPr>
              <a:t>图3-16  T0时刻的安全序列</a:t>
            </a:r>
          </a:p>
        </p:txBody>
      </p:sp>
      <p:pic>
        <p:nvPicPr>
          <p:cNvPr id="815108" name="标题 815107"/>
          <p:cNvPicPr>
            <a:picLocks noGrp="1" noChangeAspect="1"/>
          </p:cNvPicPr>
          <p:nvPr>
            <p:ph type="title"/>
          </p:nvPr>
        </p:nvPicPr>
        <p:blipFill>
          <a:blip r:embed="rId6"/>
          <a:stretch>
            <a:fillRect/>
          </a:stretch>
        </p:blipFill>
        <p:spPr>
          <a:xfrm>
            <a:off x="1320394" y="2815754"/>
            <a:ext cx="5689600" cy="2101215"/>
          </a:xfrm>
          <a:prstGeom prst="rect">
            <a:avLst/>
          </a:prstGeom>
          <a:noFill/>
          <a:ln w="9525">
            <a:noFill/>
          </a:ln>
        </p:spPr>
      </p:pic>
      <p:sp>
        <p:nvSpPr>
          <p:cNvPr id="2" name="文本占位符 813058"/>
          <p:cNvSpPr>
            <a:spLocks noGrp="1"/>
          </p:cNvSpPr>
          <p:nvPr/>
        </p:nvSpPr>
        <p:spPr>
          <a:xfrm>
            <a:off x="614363" y="739537"/>
            <a:ext cx="6858000" cy="357188"/>
          </a:xfrm>
          <a:prstGeom prst="rect">
            <a:avLst/>
          </a:prstGeom>
          <a:noFill/>
          <a:ln w="9525">
            <a:noFill/>
          </a:ln>
        </p:spPr>
        <p:txBody>
          <a:bodyPr vert="horz" lIns="76200" tIns="0" rIns="61912" bIns="0" rtlCol="0">
            <a:noAutofit/>
          </a:bodyPr>
          <a:lstStyle>
            <a:lvl1pPr marL="342900" lvl="0" indent="-3429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1pPr>
            <a:lvl2pPr marL="742950" lvl="1" indent="-28575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2pPr>
            <a:lvl3pPr marL="1143000" lvl="2"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3pPr>
            <a:lvl4pPr marL="1600200" lvl="3"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4pPr>
            <a:lvl5pPr marL="2057400" lvl="4"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5pPr>
            <a:lvl6pPr marL="2514600" lvl="5"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6pPr>
            <a:lvl7pPr marL="2971800" lvl="6"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7pPr>
            <a:lvl8pPr marL="3429000" lvl="7"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8pPr>
            <a:lvl9pPr marL="3886200" lvl="8"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9pPr>
          </a:lstStyle>
          <a:p>
            <a:pPr lvl="0" algn="l">
              <a:buClrTx/>
              <a:buSzTx/>
              <a:buFontTx/>
            </a:pPr>
            <a:r>
              <a:rPr 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task1</a:t>
            </a:r>
            <a:r>
              <a:rPr lang="zh-CN" alt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：判断</a:t>
            </a:r>
            <a:r>
              <a:rPr lang="en-US" altLang="zh-CN"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T0</a:t>
            </a:r>
            <a:r>
              <a:rPr lang="zh-CN" alt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时刻系统的安全性</a:t>
            </a:r>
          </a:p>
          <a:p>
            <a:pPr lvl="0" algn="l">
              <a:buClrTx/>
              <a:buSzTx/>
              <a:buFontTx/>
            </a:pPr>
            <a:endParaRPr lang="zh-CN" alt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buClrTx/>
              <a:buSzTx/>
              <a:buFontTx/>
            </a:pPr>
            <a:r>
              <a:rPr lang="zh-CN" altLang="en-US" sz="1650" b="1" dirty="0">
                <a:solidFill>
                  <a:schemeClr val="dk2">
                    <a:lumMod val="25000"/>
                  </a:schemeClr>
                </a:solidFill>
                <a:latin typeface="汉仪旗黑-85S" charset="0"/>
                <a:cs typeface="汉仪旗黑-85S" charset="0"/>
                <a:sym typeface="+mn-ea"/>
              </a:rPr>
              <a:t>(</a:t>
            </a:r>
            <a:r>
              <a:rPr lang="en-US" altLang="zh-CN" sz="1650" b="1" dirty="0">
                <a:solidFill>
                  <a:schemeClr val="dk2">
                    <a:lumMod val="25000"/>
                  </a:schemeClr>
                </a:solidFill>
                <a:latin typeface="汉仪旗黑-85S" charset="0"/>
                <a:cs typeface="汉仪旗黑-85S" charset="0"/>
                <a:sym typeface="+mn-ea"/>
              </a:rPr>
              <a:t>1</a:t>
            </a:r>
            <a:r>
              <a:rPr lang="zh-CN" altLang="en-US" sz="1650" b="1" dirty="0">
                <a:solidFill>
                  <a:schemeClr val="dk2">
                    <a:lumMod val="25000"/>
                  </a:schemeClr>
                </a:solidFill>
                <a:latin typeface="汉仪旗黑-85S" charset="0"/>
                <a:cs typeface="汉仪旗黑-85S" charset="0"/>
                <a:sym typeface="+mn-ea"/>
              </a:rPr>
              <a:t>)判断系统的安全性</a:t>
            </a:r>
            <a:endParaRPr lang="zh-CN" altLang="en-US" sz="165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762000" y="209550"/>
            <a:ext cx="4258310" cy="368300"/>
          </a:xfrm>
          <a:prstGeom prst="rect">
            <a:avLst/>
          </a:prstGeom>
          <a:noFill/>
        </p:spPr>
        <p:txBody>
          <a:bodyPr wrap="square" rtlCol="0" anchor="t">
            <a:spAutoFit/>
          </a:bodyPr>
          <a:lstStyle/>
          <a:p>
            <a:r>
              <a:rPr lang="en-US" altLang="zh-CN" sz="1800" b="1" spc="200">
                <a:solidFill>
                  <a:schemeClr val="tx2">
                    <a:lumMod val="50000"/>
                  </a:schemeClr>
                </a:solidFill>
                <a:uFillTx/>
                <a:latin typeface="+mj-lt"/>
                <a:ea typeface="+mj-lt"/>
                <a:cs typeface="+mj-lt"/>
                <a:sym typeface="+mn-ea"/>
              </a:rPr>
              <a:t>4. 银行家算法之例-eg2</a:t>
            </a:r>
          </a:p>
        </p:txBody>
      </p:sp>
      <p:sp>
        <p:nvSpPr>
          <p:cNvPr id="10" name="文本框 9"/>
          <p:cNvSpPr txBox="1"/>
          <p:nvPr>
            <p:custDataLst>
              <p:tags r:id="rId4"/>
            </p:custDataLst>
          </p:nvPr>
        </p:nvSpPr>
        <p:spPr>
          <a:xfrm>
            <a:off x="2463394" y="2952750"/>
            <a:ext cx="544195" cy="152400"/>
          </a:xfrm>
          <a:prstGeom prst="rect">
            <a:avLst/>
          </a:prstGeom>
          <a:solidFill>
            <a:schemeClr val="bg1"/>
          </a:solidFill>
        </p:spPr>
        <p:txBody>
          <a:bodyPr wrap="square" rtlCol="0">
            <a:noAutofit/>
          </a:bodyPr>
          <a:lstStyle/>
          <a:p>
            <a:pPr>
              <a:lnSpc>
                <a:spcPts val="1000"/>
              </a:lnSpc>
            </a:pPr>
            <a:r>
              <a:rPr lang="en-US" altLang="zh-CN" sz="1200" dirty="0">
                <a:solidFill>
                  <a:schemeClr val="bg2">
                    <a:lumMod val="10000"/>
                  </a:schemeClr>
                </a:solidFill>
                <a:latin typeface="宋体" panose="02010600030101010101" pitchFamily="2" charset="-122"/>
              </a:rPr>
              <a:t>work</a:t>
            </a:r>
          </a:p>
        </p:txBody>
      </p:sp>
    </p:spTree>
    <p:custDataLst>
      <p:tags r:id="rId1"/>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标题 816129"/>
          <p:cNvSpPr>
            <a:spLocks noGrp="1"/>
          </p:cNvSpPr>
          <p:nvPr>
            <p:ph type="title"/>
            <p:custDataLst>
              <p:tags r:id="rId2"/>
            </p:custDataLst>
          </p:nvPr>
        </p:nvSpPr>
        <p:spPr>
          <a:xfrm>
            <a:off x="533400" y="887095"/>
            <a:ext cx="7886700" cy="3535045"/>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buClrTx/>
              <a:buSzTx/>
              <a:buFontTx/>
            </a:pPr>
            <a:r>
              <a:rPr lang="zh-CN" altLang="en-US" sz="1600" b="1" dirty="0">
                <a:solidFill>
                  <a:schemeClr val="dk2">
                    <a:lumMod val="25000"/>
                  </a:schemeClr>
                </a:solidFill>
                <a:ea typeface="+mj-lt"/>
                <a:cs typeface="+mj-lt"/>
                <a:sym typeface="+mn-ea"/>
              </a:rPr>
              <a:t>(2) P1发出请求向量Request1(1, 0, 2)</a:t>
            </a:r>
            <a:br>
              <a:rPr lang="zh-CN" altLang="en-US" sz="1600" b="1" dirty="0">
                <a:solidFill>
                  <a:schemeClr val="dk2">
                    <a:lumMod val="25000"/>
                  </a:schemeClr>
                </a:solidFill>
                <a:ea typeface="+mj-lt"/>
                <a:cs typeface="+mj-lt"/>
                <a:sym typeface="+mn-ea"/>
              </a:rPr>
            </a:br>
            <a:r>
              <a:rPr lang="zh-CN" altLang="en-US" sz="1500" b="1" dirty="0">
                <a:solidFill>
                  <a:schemeClr val="dk2">
                    <a:lumMod val="25000"/>
                  </a:schemeClr>
                </a:solidFill>
                <a:latin typeface="汉仪旗黑-85S" charset="0"/>
                <a:cs typeface="汉仪旗黑-85S" charset="0"/>
                <a:sym typeface="+mn-ea"/>
              </a:rPr>
              <a:t>解：第一步：系统检查</a:t>
            </a:r>
            <a:r>
              <a:rPr lang="zh-CN" altLang="en-US" dirty="0">
                <a:solidFill>
                  <a:schemeClr val="dk2">
                    <a:lumMod val="25000"/>
                  </a:schemeClr>
                </a:solidFill>
                <a:latin typeface="汉仪旗黑-85S" charset="0"/>
                <a:cs typeface="汉仪旗黑-85S" charset="0"/>
                <a:sym typeface="+mn-ea"/>
              </a:rPr>
              <a:t>　　</a:t>
            </a:r>
            <a:br>
              <a:rPr lang="zh-CN" altLang="en-US" dirty="0">
                <a:solidFill>
                  <a:schemeClr val="dk2">
                    <a:lumMod val="25000"/>
                  </a:schemeClr>
                </a:solidFill>
                <a:latin typeface="汉仪旗黑-85S" charset="0"/>
                <a:cs typeface="汉仪旗黑-85S" charset="0"/>
                <a:sym typeface="+mn-ea"/>
              </a:rPr>
            </a:br>
            <a:r>
              <a:rPr lang="zh-CN" altLang="en-US" sz="1500" dirty="0">
                <a:solidFill>
                  <a:schemeClr val="dk2">
                    <a:lumMod val="25000"/>
                  </a:schemeClr>
                </a:solidFill>
                <a:latin typeface="汉仪旗黑-85S" charset="0"/>
                <a:cs typeface="汉仪旗黑-85S" charset="0"/>
                <a:sym typeface="+mn-ea"/>
              </a:rPr>
              <a:t>① Request1(1, 0, 2)≤Need1(1, 2, 2)；</a:t>
            </a:r>
            <a:br>
              <a:rPr lang="zh-CN" altLang="en-US" sz="1500" dirty="0">
                <a:solidFill>
                  <a:schemeClr val="dk2">
                    <a:lumMod val="25000"/>
                  </a:schemeClr>
                </a:solidFill>
                <a:latin typeface="汉仪旗黑-85S" charset="0"/>
                <a:cs typeface="汉仪旗黑-85S" charset="0"/>
                <a:sym typeface="+mn-ea"/>
              </a:rPr>
            </a:br>
            <a:r>
              <a:rPr lang="zh-CN" altLang="en-US" sz="1500" dirty="0">
                <a:solidFill>
                  <a:schemeClr val="dk2">
                    <a:lumMod val="25000"/>
                  </a:schemeClr>
                </a:solidFill>
                <a:latin typeface="汉仪旗黑-85S" charset="0"/>
                <a:cs typeface="汉仪旗黑-85S" charset="0"/>
                <a:sym typeface="+mn-ea"/>
              </a:rPr>
              <a:t>② Request1(1, 0, 2)≤Available1(3, 3, 2)；</a:t>
            </a:r>
            <a:br>
              <a:rPr lang="zh-CN" altLang="en-US" sz="1500" dirty="0">
                <a:solidFill>
                  <a:schemeClr val="dk2">
                    <a:lumMod val="25000"/>
                  </a:schemeClr>
                </a:solidFill>
                <a:latin typeface="汉仪旗黑-85S" charset="0"/>
                <a:cs typeface="汉仪旗黑-85S" charset="0"/>
                <a:sym typeface="+mn-ea"/>
              </a:rPr>
            </a:br>
            <a:r>
              <a:rPr lang="zh-CN" altLang="en-US" sz="1500" dirty="0">
                <a:solidFill>
                  <a:schemeClr val="dk2">
                    <a:lumMod val="25000"/>
                  </a:schemeClr>
                </a:solidFill>
                <a:latin typeface="汉仪旗黑-85S" charset="0"/>
                <a:cs typeface="汉仪旗黑-85S" charset="0"/>
                <a:sym typeface="+mn-ea"/>
              </a:rPr>
              <a:t>③ 系统先尝试为P1分配资源，修改Available，Allocation和Need向量</a:t>
            </a:r>
            <a:br>
              <a:rPr lang="zh-CN" altLang="en-US" sz="1500" dirty="0">
                <a:solidFill>
                  <a:schemeClr val="dk2">
                    <a:lumMod val="25000"/>
                  </a:schemeClr>
                </a:solidFill>
                <a:latin typeface="汉仪旗黑-85S" charset="0"/>
                <a:cs typeface="汉仪旗黑-85S" charset="0"/>
                <a:sym typeface="+mn-ea"/>
              </a:rPr>
            </a:br>
            <a:r>
              <a:rPr lang="zh-CN" altLang="en-US" sz="1500" b="1" dirty="0">
                <a:solidFill>
                  <a:schemeClr val="dk2">
                    <a:lumMod val="25000"/>
                  </a:schemeClr>
                </a:solidFill>
                <a:latin typeface="汉仪旗黑-85S" charset="0"/>
                <a:cs typeface="汉仪旗黑-85S" charset="0"/>
                <a:sym typeface="+mn-ea"/>
              </a:rPr>
              <a:t>第二步：画出新资源分配表</a:t>
            </a:r>
            <a:br>
              <a:rPr lang="zh-CN" altLang="en-US" sz="1500" b="1" dirty="0">
                <a:solidFill>
                  <a:schemeClr val="dk2">
                    <a:lumMod val="25000"/>
                  </a:schemeClr>
                </a:solidFill>
                <a:latin typeface="汉仪旗黑-85S" charset="0"/>
                <a:cs typeface="汉仪旗黑-85S" charset="0"/>
                <a:sym typeface="+mn-ea"/>
              </a:rPr>
            </a:br>
            <a:r>
              <a:rPr lang="zh-CN" altLang="en-US" sz="1500" b="1" dirty="0">
                <a:solidFill>
                  <a:schemeClr val="dk2">
                    <a:lumMod val="25000"/>
                  </a:schemeClr>
                </a:solidFill>
                <a:latin typeface="汉仪旗黑-85S" charset="0"/>
                <a:cs typeface="汉仪旗黑-85S" charset="0"/>
                <a:sym typeface="+mn-ea"/>
              </a:rPr>
              <a:t>第三步：安全性分析</a:t>
            </a:r>
          </a:p>
        </p:txBody>
      </p:sp>
      <p:sp>
        <p:nvSpPr>
          <p:cNvPr id="2" name="文本占位符 813058"/>
          <p:cNvSpPr>
            <a:spLocks noGrp="1"/>
          </p:cNvSpPr>
          <p:nvPr/>
        </p:nvSpPr>
        <p:spPr>
          <a:xfrm>
            <a:off x="762159" y="614125"/>
            <a:ext cx="6858000" cy="357188"/>
          </a:xfrm>
          <a:prstGeom prst="rect">
            <a:avLst/>
          </a:prstGeom>
          <a:noFill/>
          <a:ln w="9525">
            <a:noFill/>
          </a:ln>
        </p:spPr>
        <p:txBody>
          <a:bodyPr vert="horz" lIns="76200" tIns="0" rIns="61912" bIns="0" rtlCol="0">
            <a:noAutofit/>
          </a:bodyPr>
          <a:lstStyle>
            <a:lvl1pPr marL="342900" lvl="0" indent="-3429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1pPr>
            <a:lvl2pPr marL="742950" lvl="1" indent="-28575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2pPr>
            <a:lvl3pPr marL="1143000" lvl="2"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3pPr>
            <a:lvl4pPr marL="1600200" lvl="3"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4pPr>
            <a:lvl5pPr marL="2057400" lvl="4"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5pPr>
            <a:lvl6pPr marL="2514600" lvl="5"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6pPr>
            <a:lvl7pPr marL="2971800" lvl="6"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7pPr>
            <a:lvl8pPr marL="3429000" lvl="7"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8pPr>
            <a:lvl9pPr marL="3886200" lvl="8"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9pPr>
          </a:lstStyle>
          <a:p>
            <a:pPr lvl="0" algn="l">
              <a:buClrTx/>
              <a:buSzTx/>
              <a:buFontTx/>
            </a:pPr>
            <a:r>
              <a:rPr lang="en-US" altLang="zh-CN"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task2</a:t>
            </a:r>
            <a:r>
              <a:rPr lang="zh-CN" alt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：判断进程请求资源后系统的安全性</a:t>
            </a:r>
          </a:p>
          <a:p>
            <a:pPr lvl="0" algn="l">
              <a:buClrTx/>
              <a:buSzTx/>
              <a:buFontTx/>
            </a:pPr>
            <a:endParaRPr lang="zh-CN" alt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17156" name="标题 817155"/>
          <p:cNvPicPr>
            <a:picLocks noChangeAspect="1"/>
          </p:cNvPicPr>
          <p:nvPr/>
        </p:nvPicPr>
        <p:blipFill>
          <a:blip r:embed="rId4"/>
          <a:stretch>
            <a:fillRect/>
          </a:stretch>
        </p:blipFill>
        <p:spPr>
          <a:xfrm>
            <a:off x="1143080" y="3105071"/>
            <a:ext cx="6211043" cy="1987153"/>
          </a:xfrm>
          <a:prstGeom prst="rect">
            <a:avLst/>
          </a:prstGeom>
          <a:noFill/>
          <a:ln w="9525">
            <a:noFill/>
          </a:ln>
        </p:spPr>
      </p:pic>
      <p:sp>
        <p:nvSpPr>
          <p:cNvPr id="3" name="文本框 2"/>
          <p:cNvSpPr txBox="1"/>
          <p:nvPr/>
        </p:nvSpPr>
        <p:spPr>
          <a:xfrm>
            <a:off x="761841" y="261461"/>
            <a:ext cx="2671445" cy="352425"/>
          </a:xfrm>
          <a:prstGeom prst="rect">
            <a:avLst/>
          </a:prstGeom>
          <a:noFill/>
        </p:spPr>
        <p:txBody>
          <a:bodyPr wrap="none" rtlCol="0" anchor="t">
            <a:spAutoFit/>
          </a:bodyPr>
          <a:lstStyle/>
          <a:p>
            <a:r>
              <a:rPr lang="en-US" altLang="zh-CN" sz="1600" b="1" spc="200">
                <a:solidFill>
                  <a:schemeClr val="tx2">
                    <a:lumMod val="50000"/>
                  </a:schemeClr>
                </a:solidFill>
                <a:uFillTx/>
                <a:latin typeface="+mj-lt"/>
                <a:ea typeface="+mj-lt"/>
                <a:cs typeface="+mj-lt"/>
                <a:sym typeface="+mn-ea"/>
              </a:rPr>
              <a:t>4. 银行家算法之例-eg2</a:t>
            </a:r>
            <a:br>
              <a:rPr lang="en-US" altLang="zh-CN" sz="2100" b="1" spc="200">
                <a:solidFill>
                  <a:schemeClr val="tx2">
                    <a:lumMod val="50000"/>
                  </a:schemeClr>
                </a:solidFill>
                <a:uFillTx/>
                <a:latin typeface="汉仪旗黑-85S" charset="0"/>
                <a:ea typeface="黑体" panose="02010609060101010101" charset="-122"/>
                <a:cs typeface="汉仪旗黑-85S" charset="0"/>
                <a:sym typeface="+mn-ea"/>
              </a:rPr>
            </a:br>
            <a:endParaRPr lang="zh-CN" altLang="en-US" sz="100"/>
          </a:p>
        </p:txBody>
      </p:sp>
      <p:pic>
        <p:nvPicPr>
          <p:cNvPr id="8" name="标题 813059">
            <a:extLst>
              <a:ext uri="{FF2B5EF4-FFF2-40B4-BE49-F238E27FC236}">
                <a16:creationId xmlns:a16="http://schemas.microsoft.com/office/drawing/2014/main" id="{4BEFA3BA-DFEE-436C-966A-416468FF89B1}"/>
              </a:ext>
            </a:extLst>
          </p:cNvPr>
          <p:cNvPicPr>
            <a:picLocks noChangeAspect="1"/>
          </p:cNvPicPr>
          <p:nvPr/>
        </p:nvPicPr>
        <p:blipFill>
          <a:blip r:embed="rId5"/>
          <a:stretch>
            <a:fillRect/>
          </a:stretch>
        </p:blipFill>
        <p:spPr>
          <a:xfrm>
            <a:off x="4476750" y="819150"/>
            <a:ext cx="3962559" cy="1543405"/>
          </a:xfrm>
          <a:prstGeom prst="rect">
            <a:avLst/>
          </a:prstGeom>
          <a:noFill/>
          <a:ln w="9525">
            <a:noFill/>
          </a:ln>
        </p:spPr>
      </p:pic>
    </p:spTree>
    <p:custDataLst>
      <p:tags r:id="rId1"/>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标题 818177"/>
          <p:cNvSpPr>
            <a:spLocks noGrp="1"/>
          </p:cNvSpPr>
          <p:nvPr>
            <p:ph type="title"/>
            <p:custDataLst>
              <p:tags r:id="rId2"/>
            </p:custDataLst>
          </p:nvPr>
        </p:nvSpPr>
        <p:spPr>
          <a:xfrm>
            <a:off x="381000" y="947658"/>
            <a:ext cx="7886700" cy="2529840"/>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buClrTx/>
              <a:buSzTx/>
              <a:buFontTx/>
            </a:pPr>
            <a:r>
              <a:rPr lang="zh-CN" altLang="en-US" sz="1600" b="1" dirty="0">
                <a:solidFill>
                  <a:schemeClr val="dk2">
                    <a:lumMod val="25000"/>
                  </a:schemeClr>
                </a:solidFill>
                <a:latin typeface="汉仪旗黑-85S" charset="0"/>
                <a:cs typeface="汉仪旗黑-85S" charset="0"/>
                <a:sym typeface="+mn-ea"/>
              </a:rPr>
              <a:t>(3) P4发出请求向量Request4(3，3，0)，系统进行检查：</a:t>
            </a:r>
            <a:br>
              <a:rPr lang="zh-CN" altLang="en-US" sz="1600" b="1" dirty="0">
                <a:solidFill>
                  <a:schemeClr val="dk2">
                    <a:lumMod val="25000"/>
                  </a:schemeClr>
                </a:solidFill>
                <a:latin typeface="汉仪旗黑-85S" charset="0"/>
                <a:cs typeface="汉仪旗黑-85S" charset="0"/>
                <a:sym typeface="+mn-ea"/>
              </a:rPr>
            </a:br>
            <a:r>
              <a:rPr lang="zh-CN" altLang="en-US" sz="1600" dirty="0">
                <a:solidFill>
                  <a:schemeClr val="dk2">
                    <a:lumMod val="25000"/>
                  </a:schemeClr>
                </a:solidFill>
                <a:latin typeface="汉仪旗黑-85S" charset="0"/>
                <a:cs typeface="汉仪旗黑-85S" charset="0"/>
                <a:sym typeface="+mn-ea"/>
              </a:rPr>
              <a:t>① Request4(3，3，0)≤Need4(4，3，1)；</a:t>
            </a:r>
            <a:br>
              <a:rPr lang="zh-CN" altLang="en-US" sz="1600" dirty="0">
                <a:solidFill>
                  <a:schemeClr val="dk2">
                    <a:lumMod val="25000"/>
                  </a:schemeClr>
                </a:solidFill>
                <a:latin typeface="汉仪旗黑-85S" charset="0"/>
                <a:cs typeface="汉仪旗黑-85S" charset="0"/>
                <a:sym typeface="+mn-ea"/>
              </a:rPr>
            </a:br>
            <a:r>
              <a:rPr lang="zh-CN" altLang="en-US" sz="1600" dirty="0">
                <a:solidFill>
                  <a:schemeClr val="dk2">
                    <a:lumMod val="25000"/>
                  </a:schemeClr>
                </a:solidFill>
                <a:latin typeface="汉仪旗黑-85S" charset="0"/>
                <a:cs typeface="汉仪旗黑-85S" charset="0"/>
                <a:sym typeface="+mn-ea"/>
              </a:rPr>
              <a:t>② Request4(3，3，0)＞Available(2，3，0)，让P4等待。</a:t>
            </a:r>
            <a:br>
              <a:rPr lang="zh-CN" altLang="en-US" sz="1600" dirty="0">
                <a:solidFill>
                  <a:schemeClr val="dk2">
                    <a:lumMod val="25000"/>
                  </a:schemeClr>
                </a:solidFill>
                <a:latin typeface="汉仪旗黑-85S" charset="0"/>
                <a:cs typeface="汉仪旗黑-85S" charset="0"/>
                <a:sym typeface="+mn-ea"/>
              </a:rPr>
            </a:br>
            <a:r>
              <a:rPr lang="zh-CN" altLang="en-US" sz="1600" b="1" dirty="0">
                <a:solidFill>
                  <a:schemeClr val="dk2">
                    <a:lumMod val="25000"/>
                  </a:schemeClr>
                </a:solidFill>
                <a:latin typeface="汉仪旗黑-85S" charset="0"/>
                <a:cs typeface="汉仪旗黑-85S" charset="0"/>
                <a:sym typeface="+mn-ea"/>
              </a:rPr>
              <a:t>(4) P0发出请求向量Request0(0，2，0)，系统进行检查：</a:t>
            </a:r>
            <a:br>
              <a:rPr lang="zh-CN" altLang="en-US" sz="1600" dirty="0">
                <a:solidFill>
                  <a:schemeClr val="dk2">
                    <a:lumMod val="25000"/>
                  </a:schemeClr>
                </a:solidFill>
                <a:latin typeface="汉仪旗黑-85S" charset="0"/>
                <a:cs typeface="汉仪旗黑-85S" charset="0"/>
                <a:sym typeface="+mn-ea"/>
              </a:rPr>
            </a:br>
            <a:r>
              <a:rPr lang="zh-CN" altLang="en-US" sz="1600" dirty="0">
                <a:solidFill>
                  <a:schemeClr val="dk2">
                    <a:lumMod val="25000"/>
                  </a:schemeClr>
                </a:solidFill>
                <a:latin typeface="汉仪旗黑-85S" charset="0"/>
                <a:cs typeface="汉仪旗黑-85S" charset="0"/>
                <a:sym typeface="+mn-ea"/>
              </a:rPr>
              <a:t>① Request0(0，2，0)≤Need0(7，4，3)；</a:t>
            </a:r>
            <a:br>
              <a:rPr lang="zh-CN" altLang="en-US" sz="1600" dirty="0">
                <a:solidFill>
                  <a:schemeClr val="dk2">
                    <a:lumMod val="25000"/>
                  </a:schemeClr>
                </a:solidFill>
                <a:latin typeface="汉仪旗黑-85S" charset="0"/>
                <a:cs typeface="汉仪旗黑-85S" charset="0"/>
                <a:sym typeface="+mn-ea"/>
              </a:rPr>
            </a:br>
            <a:r>
              <a:rPr lang="zh-CN" altLang="en-US" sz="1600" dirty="0">
                <a:solidFill>
                  <a:schemeClr val="dk2">
                    <a:lumMod val="25000"/>
                  </a:schemeClr>
                </a:solidFill>
                <a:latin typeface="汉仪旗黑-85S" charset="0"/>
                <a:cs typeface="汉仪旗黑-85S" charset="0"/>
                <a:sym typeface="+mn-ea"/>
              </a:rPr>
              <a:t>② Request0(0，2，0)≤Available(2，3，0)；</a:t>
            </a:r>
            <a:br>
              <a:rPr lang="zh-CN" altLang="en-US" sz="1600" dirty="0">
                <a:solidFill>
                  <a:schemeClr val="dk2">
                    <a:lumMod val="25000"/>
                  </a:schemeClr>
                </a:solidFill>
                <a:latin typeface="汉仪旗黑-85S" charset="0"/>
                <a:cs typeface="汉仪旗黑-85S" charset="0"/>
                <a:sym typeface="+mn-ea"/>
              </a:rPr>
            </a:br>
            <a:r>
              <a:rPr lang="zh-CN" altLang="en-US" sz="1600" dirty="0">
                <a:solidFill>
                  <a:schemeClr val="dk2">
                    <a:lumMod val="25000"/>
                  </a:schemeClr>
                </a:solidFill>
                <a:latin typeface="汉仪旗黑-85S" charset="0"/>
                <a:cs typeface="汉仪旗黑-85S" charset="0"/>
                <a:sym typeface="+mn-ea"/>
              </a:rPr>
              <a:t>③ 系统暂时先假定可为P0分配资源，并修改有关数据，进行安全性检查</a:t>
            </a:r>
          </a:p>
        </p:txBody>
      </p:sp>
      <p:pic>
        <p:nvPicPr>
          <p:cNvPr id="819204" name="标题 819203"/>
          <p:cNvPicPr>
            <a:picLocks noChangeAspect="1"/>
          </p:cNvPicPr>
          <p:nvPr/>
        </p:nvPicPr>
        <p:blipFill>
          <a:blip r:embed="rId4"/>
          <a:stretch>
            <a:fillRect/>
          </a:stretch>
        </p:blipFill>
        <p:spPr>
          <a:xfrm>
            <a:off x="990362" y="3279220"/>
            <a:ext cx="6156484" cy="1864519"/>
          </a:xfrm>
          <a:prstGeom prst="rect">
            <a:avLst/>
          </a:prstGeom>
          <a:noFill/>
          <a:ln w="9525">
            <a:noFill/>
          </a:ln>
        </p:spPr>
      </p:pic>
      <p:sp>
        <p:nvSpPr>
          <p:cNvPr id="3" name="文本占位符 813058"/>
          <p:cNvSpPr>
            <a:spLocks noGrp="1"/>
          </p:cNvSpPr>
          <p:nvPr/>
        </p:nvSpPr>
        <p:spPr>
          <a:xfrm>
            <a:off x="381000" y="666750"/>
            <a:ext cx="6858000" cy="357188"/>
          </a:xfrm>
          <a:prstGeom prst="rect">
            <a:avLst/>
          </a:prstGeom>
          <a:noFill/>
          <a:ln w="9525">
            <a:noFill/>
          </a:ln>
        </p:spPr>
        <p:txBody>
          <a:bodyPr vert="horz" lIns="76200" tIns="0" rIns="61912" bIns="0" rtlCol="0">
            <a:noAutofit/>
          </a:bodyPr>
          <a:lstStyle>
            <a:lvl1pPr marL="342900" lvl="0" indent="-3429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1pPr>
            <a:lvl2pPr marL="742950" lvl="1" indent="-28575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2pPr>
            <a:lvl3pPr marL="1143000" lvl="2"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3pPr>
            <a:lvl4pPr marL="1600200" lvl="3"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4pPr>
            <a:lvl5pPr marL="2057400" lvl="4"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5pPr>
            <a:lvl6pPr marL="2514600" lvl="5"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6pPr>
            <a:lvl7pPr marL="2971800" lvl="6"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7pPr>
            <a:lvl8pPr marL="3429000" lvl="7"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8pPr>
            <a:lvl9pPr marL="3886200" lvl="8"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9pPr>
          </a:lstStyle>
          <a:p>
            <a:pPr lvl="0" algn="l">
              <a:buClrTx/>
              <a:buSzTx/>
              <a:buFontTx/>
            </a:pPr>
            <a:r>
              <a:rPr lang="en-US" altLang="zh-CN"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task2</a:t>
            </a:r>
            <a:r>
              <a:rPr lang="zh-CN" alt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：判断进程请求资源后系统的安全性</a:t>
            </a:r>
          </a:p>
          <a:p>
            <a:pPr lvl="0" algn="l">
              <a:buClrTx/>
              <a:buSzTx/>
              <a:buFontTx/>
            </a:pPr>
            <a:endParaRPr lang="zh-CN" altLang="en-US" sz="16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685800" y="209550"/>
            <a:ext cx="3589020" cy="386715"/>
          </a:xfrm>
          <a:prstGeom prst="rect">
            <a:avLst/>
          </a:prstGeom>
          <a:noFill/>
        </p:spPr>
        <p:txBody>
          <a:bodyPr wrap="square" rtlCol="0" anchor="t">
            <a:noAutofit/>
          </a:bodyPr>
          <a:lstStyle/>
          <a:p>
            <a:r>
              <a:rPr lang="en-US" altLang="zh-CN" sz="1800" b="1" spc="200" dirty="0">
                <a:solidFill>
                  <a:schemeClr val="tx2">
                    <a:lumMod val="50000"/>
                  </a:schemeClr>
                </a:solidFill>
                <a:uFillTx/>
                <a:latin typeface="+mj-lt"/>
                <a:ea typeface="+mj-lt"/>
                <a:cs typeface="+mj-lt"/>
                <a:sym typeface="+mn-ea"/>
              </a:rPr>
              <a:t>4. 银行家算法之例-eg2</a:t>
            </a:r>
            <a:br>
              <a:rPr lang="en-US" altLang="zh-CN" sz="1800" b="1" spc="200" dirty="0">
                <a:solidFill>
                  <a:schemeClr val="tx2">
                    <a:lumMod val="50000"/>
                  </a:schemeClr>
                </a:solidFill>
                <a:uFillTx/>
                <a:latin typeface="+mj-lt"/>
                <a:ea typeface="+mj-lt"/>
                <a:cs typeface="+mj-lt"/>
                <a:sym typeface="+mn-ea"/>
              </a:rPr>
            </a:br>
            <a:endParaRPr lang="en-US" altLang="zh-CN" sz="1800" b="1" spc="200" dirty="0">
              <a:solidFill>
                <a:schemeClr val="tx2">
                  <a:lumMod val="50000"/>
                </a:schemeClr>
              </a:solidFill>
              <a:uFillTx/>
              <a:latin typeface="+mj-lt"/>
              <a:ea typeface="+mj-lt"/>
              <a:cs typeface="+mj-lt"/>
              <a:sym typeface="+mn-ea"/>
            </a:endParaRPr>
          </a:p>
        </p:txBody>
      </p:sp>
      <p:pic>
        <p:nvPicPr>
          <p:cNvPr id="8" name="标题 813059">
            <a:extLst>
              <a:ext uri="{FF2B5EF4-FFF2-40B4-BE49-F238E27FC236}">
                <a16:creationId xmlns:a16="http://schemas.microsoft.com/office/drawing/2014/main" id="{EB9FB58A-028F-4FFC-8E53-3E99E87FE712}"/>
              </a:ext>
            </a:extLst>
          </p:cNvPr>
          <p:cNvPicPr>
            <a:picLocks noChangeAspect="1"/>
          </p:cNvPicPr>
          <p:nvPr/>
        </p:nvPicPr>
        <p:blipFill>
          <a:blip r:embed="rId5"/>
          <a:stretch>
            <a:fillRect/>
          </a:stretch>
        </p:blipFill>
        <p:spPr>
          <a:xfrm>
            <a:off x="5181441" y="912737"/>
            <a:ext cx="3962559" cy="1543405"/>
          </a:xfrm>
          <a:prstGeom prst="rect">
            <a:avLst/>
          </a:prstGeom>
          <a:noFill/>
          <a:ln w="9525">
            <a:noFill/>
          </a:ln>
        </p:spPr>
      </p:pic>
      <p:cxnSp>
        <p:nvCxnSpPr>
          <p:cNvPr id="5" name="直接连接符 4">
            <a:extLst>
              <a:ext uri="{FF2B5EF4-FFF2-40B4-BE49-F238E27FC236}">
                <a16:creationId xmlns:a16="http://schemas.microsoft.com/office/drawing/2014/main" id="{BCCFCE28-87E8-484C-BF84-27AE3792BD97}"/>
              </a:ext>
            </a:extLst>
          </p:cNvPr>
          <p:cNvCxnSpPr/>
          <p:nvPr/>
        </p:nvCxnSpPr>
        <p:spPr>
          <a:xfrm>
            <a:off x="8382000" y="1657350"/>
            <a:ext cx="533400" cy="0"/>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22" name="矩形 21"/>
          <p:cNvSpPr/>
          <p:nvPr/>
        </p:nvSpPr>
        <p:spPr>
          <a:xfrm>
            <a:off x="1272352" y="1107179"/>
            <a:ext cx="3375110" cy="368300"/>
          </a:xfrm>
          <a:prstGeom prst="rect">
            <a:avLst/>
          </a:prstGeom>
        </p:spPr>
        <p:txBody>
          <a:bodyPr wrap="square">
            <a:spAutoFit/>
          </a:bodyPr>
          <a:lstStyle/>
          <a:p>
            <a:r>
              <a:rPr lang="en-US" altLang="zh-CN" sz="1800" dirty="0">
                <a:latin typeface="+mj-ea"/>
                <a:ea typeface="+mj-ea"/>
              </a:rPr>
              <a:t>3.1 </a:t>
            </a:r>
            <a:r>
              <a:rPr lang="zh-CN" altLang="en-US" sz="1800" dirty="0">
                <a:latin typeface="+mj-ea"/>
                <a:ea typeface="+mj-ea"/>
              </a:rPr>
              <a:t>处理机调度概述</a:t>
            </a:r>
          </a:p>
        </p:txBody>
      </p:sp>
      <p:sp>
        <p:nvSpPr>
          <p:cNvPr id="23" name="矩形 22"/>
          <p:cNvSpPr/>
          <p:nvPr/>
        </p:nvSpPr>
        <p:spPr>
          <a:xfrm>
            <a:off x="1272352" y="1585810"/>
            <a:ext cx="2761613" cy="368300"/>
          </a:xfrm>
          <a:prstGeom prst="rect">
            <a:avLst/>
          </a:prstGeom>
        </p:spPr>
        <p:txBody>
          <a:bodyPr wrap="square">
            <a:spAutoFit/>
          </a:bodyPr>
          <a:lstStyle/>
          <a:p>
            <a:r>
              <a:rPr lang="en-US" altLang="zh-CN" sz="1800" dirty="0">
                <a:latin typeface="+mj-ea"/>
              </a:rPr>
              <a:t>3.2 </a:t>
            </a:r>
            <a:r>
              <a:rPr lang="zh-CN" altLang="en-US" sz="1800" dirty="0">
                <a:latin typeface="+mj-ea"/>
              </a:rPr>
              <a:t>调度算法</a:t>
            </a:r>
            <a:endParaRPr lang="en-US" altLang="zh-CN" sz="1800" dirty="0">
              <a:latin typeface="+mj-ea"/>
            </a:endParaRPr>
          </a:p>
        </p:txBody>
      </p:sp>
      <p:sp>
        <p:nvSpPr>
          <p:cNvPr id="24" name="矩形 23"/>
          <p:cNvSpPr/>
          <p:nvPr/>
        </p:nvSpPr>
        <p:spPr>
          <a:xfrm>
            <a:off x="1272351" y="2050153"/>
            <a:ext cx="2616725" cy="368300"/>
          </a:xfrm>
          <a:prstGeom prst="rect">
            <a:avLst/>
          </a:prstGeom>
        </p:spPr>
        <p:txBody>
          <a:bodyPr wrap="square">
            <a:spAutoFit/>
          </a:bodyPr>
          <a:lstStyle/>
          <a:p>
            <a:r>
              <a:rPr lang="en-US" altLang="zh-CN" sz="1800" dirty="0">
                <a:latin typeface="+mj-ea"/>
              </a:rPr>
              <a:t>3.3 </a:t>
            </a:r>
            <a:r>
              <a:rPr lang="zh-CN" altLang="en-US" sz="1800" dirty="0">
                <a:latin typeface="+mj-ea"/>
              </a:rPr>
              <a:t>实时调度</a:t>
            </a:r>
            <a:endParaRPr lang="en-US" altLang="zh-CN" sz="1800" dirty="0">
              <a:latin typeface="+mj-ea"/>
            </a:endParaRPr>
          </a:p>
        </p:txBody>
      </p:sp>
      <p:sp>
        <p:nvSpPr>
          <p:cNvPr id="25" name="矩形 24"/>
          <p:cNvSpPr/>
          <p:nvPr/>
        </p:nvSpPr>
        <p:spPr>
          <a:xfrm>
            <a:off x="1272351" y="2514497"/>
            <a:ext cx="2616725" cy="368300"/>
          </a:xfrm>
          <a:prstGeom prst="rect">
            <a:avLst/>
          </a:prstGeom>
        </p:spPr>
        <p:txBody>
          <a:bodyPr wrap="square">
            <a:spAutoFit/>
          </a:bodyPr>
          <a:lstStyle/>
          <a:p>
            <a:r>
              <a:rPr lang="en-US" altLang="zh-CN" sz="1800" dirty="0">
                <a:latin typeface="+mj-ea"/>
              </a:rPr>
              <a:t>3.4 Linux</a:t>
            </a:r>
            <a:r>
              <a:rPr lang="zh-CN" altLang="en-US" sz="1800" dirty="0">
                <a:latin typeface="+mj-ea"/>
              </a:rPr>
              <a:t>进程调度</a:t>
            </a:r>
            <a:endParaRPr lang="en-US" altLang="zh-CN" sz="1800" dirty="0">
              <a:latin typeface="+mj-ea"/>
            </a:endParaRPr>
          </a:p>
        </p:txBody>
      </p:sp>
      <p:sp>
        <p:nvSpPr>
          <p:cNvPr id="27" name="矩形 26"/>
          <p:cNvSpPr/>
          <p:nvPr/>
        </p:nvSpPr>
        <p:spPr>
          <a:xfrm>
            <a:off x="1272352" y="2978841"/>
            <a:ext cx="4109079" cy="368300"/>
          </a:xfrm>
          <a:prstGeom prst="rect">
            <a:avLst/>
          </a:prstGeom>
        </p:spPr>
        <p:txBody>
          <a:bodyPr wrap="square">
            <a:spAutoFit/>
          </a:bodyPr>
          <a:lstStyle/>
          <a:p>
            <a:r>
              <a:rPr lang="en-US" altLang="zh-CN" sz="1800" dirty="0">
                <a:latin typeface="+mj-ea"/>
              </a:rPr>
              <a:t>3.5 </a:t>
            </a:r>
            <a:r>
              <a:rPr lang="zh-CN" altLang="en-US" sz="1800" dirty="0">
                <a:latin typeface="+mj-ea"/>
              </a:rPr>
              <a:t>死锁概述</a:t>
            </a:r>
          </a:p>
        </p:txBody>
      </p:sp>
      <p:sp>
        <p:nvSpPr>
          <p:cNvPr id="28" name="矩形 27"/>
          <p:cNvSpPr/>
          <p:nvPr/>
        </p:nvSpPr>
        <p:spPr>
          <a:xfrm>
            <a:off x="1272351" y="3443185"/>
            <a:ext cx="2761613" cy="368300"/>
          </a:xfrm>
          <a:prstGeom prst="rect">
            <a:avLst/>
          </a:prstGeom>
        </p:spPr>
        <p:txBody>
          <a:bodyPr wrap="square">
            <a:spAutoFit/>
          </a:bodyPr>
          <a:lstStyle/>
          <a:p>
            <a:r>
              <a:rPr lang="en-US" altLang="zh-CN" sz="1800" dirty="0">
                <a:latin typeface="+mj-ea"/>
              </a:rPr>
              <a:t>3.6 </a:t>
            </a:r>
            <a:r>
              <a:rPr lang="zh-CN" altLang="en-US" sz="1800" dirty="0">
                <a:latin typeface="+mj-ea"/>
              </a:rPr>
              <a:t>预防死锁</a:t>
            </a:r>
          </a:p>
        </p:txBody>
      </p:sp>
      <p:sp>
        <p:nvSpPr>
          <p:cNvPr id="29" name="矩形 28"/>
          <p:cNvSpPr/>
          <p:nvPr/>
        </p:nvSpPr>
        <p:spPr>
          <a:xfrm>
            <a:off x="1272352" y="3907529"/>
            <a:ext cx="2149650" cy="368300"/>
          </a:xfrm>
          <a:prstGeom prst="rect">
            <a:avLst/>
          </a:prstGeom>
        </p:spPr>
        <p:txBody>
          <a:bodyPr wrap="square">
            <a:spAutoFit/>
          </a:bodyPr>
          <a:lstStyle/>
          <a:p>
            <a:r>
              <a:rPr lang="en-US" altLang="zh-CN" sz="1800" dirty="0">
                <a:latin typeface="+mj-ea"/>
              </a:rPr>
              <a:t>3.7 </a:t>
            </a:r>
            <a:r>
              <a:rPr lang="zh-CN" altLang="en-US" sz="1800" dirty="0">
                <a:latin typeface="+mj-ea"/>
              </a:rPr>
              <a:t>避免死锁</a:t>
            </a:r>
          </a:p>
        </p:txBody>
      </p:sp>
      <p:sp>
        <p:nvSpPr>
          <p:cNvPr id="3" name="矩形 2"/>
          <p:cNvSpPr/>
          <p:nvPr/>
        </p:nvSpPr>
        <p:spPr>
          <a:xfrm>
            <a:off x="4849495" y="1790065"/>
            <a:ext cx="4182110" cy="506730"/>
          </a:xfrm>
          <a:prstGeom prst="rect">
            <a:avLst/>
          </a:prstGeom>
        </p:spPr>
        <p:txBody>
          <a:bodyPr wrap="square">
            <a:spAutoFit/>
          </a:bodyPr>
          <a:lstStyle/>
          <a:p>
            <a:r>
              <a:rPr lang="zh-CN" altLang="en-US" sz="2700" dirty="0">
                <a:solidFill>
                  <a:srgbClr val="000000"/>
                </a:solidFill>
              </a:rPr>
              <a:t>第</a:t>
            </a:r>
            <a:r>
              <a:rPr lang="en-US" altLang="zh-CN" sz="2700" dirty="0">
                <a:solidFill>
                  <a:srgbClr val="000000"/>
                </a:solidFill>
              </a:rPr>
              <a:t>3</a:t>
            </a:r>
            <a:r>
              <a:rPr lang="zh-CN" altLang="en-US" sz="2700" dirty="0">
                <a:solidFill>
                  <a:srgbClr val="000000"/>
                </a:solidFill>
              </a:rPr>
              <a:t>章 处理机调度与死锁</a:t>
            </a:r>
            <a:endParaRPr lang="zh-CN" altLang="en-US" sz="2700" dirty="0"/>
          </a:p>
        </p:txBody>
      </p:sp>
      <p:cxnSp>
        <p:nvCxnSpPr>
          <p:cNvPr id="5" name="直接连接符 4"/>
          <p:cNvCxnSpPr/>
          <p:nvPr/>
        </p:nvCxnSpPr>
        <p:spPr>
          <a:xfrm>
            <a:off x="4980373" y="2392853"/>
            <a:ext cx="367996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07942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1827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00987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373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4329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21577"/>
            <a:ext cx="395288" cy="395288"/>
          </a:xfrm>
          <a:prstGeom prst="rect">
            <a:avLst/>
          </a:prstGeom>
          <a:ln>
            <a:noFill/>
          </a:ln>
          <a:effectLst>
            <a:softEdge rad="0"/>
          </a:effectLst>
        </p:spPr>
      </p:pic>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72115"/>
            <a:ext cx="395288" cy="395288"/>
          </a:xfrm>
          <a:prstGeom prst="rect">
            <a:avLst/>
          </a:prstGeom>
          <a:ln>
            <a:noFill/>
          </a:ln>
          <a:effectLst>
            <a:softEdge rad="0"/>
          </a:effectLst>
        </p:spPr>
      </p:pic>
      <p:sp>
        <p:nvSpPr>
          <p:cNvPr id="33" name="矩形 32"/>
          <p:cNvSpPr/>
          <p:nvPr/>
        </p:nvSpPr>
        <p:spPr>
          <a:xfrm>
            <a:off x="1272351" y="4397435"/>
            <a:ext cx="3164355" cy="368300"/>
          </a:xfrm>
          <a:prstGeom prst="rect">
            <a:avLst/>
          </a:prstGeom>
        </p:spPr>
        <p:txBody>
          <a:bodyPr wrap="square">
            <a:spAutoFit/>
          </a:bodyPr>
          <a:lstStyle/>
          <a:p>
            <a:r>
              <a:rPr lang="en-US" altLang="zh-CN" sz="1800" b="1" dirty="0">
                <a:solidFill>
                  <a:srgbClr val="0000FF"/>
                </a:solidFill>
                <a:latin typeface="+mj-ea"/>
              </a:rPr>
              <a:t>3.8</a:t>
            </a:r>
            <a:r>
              <a:rPr lang="en-US" altLang="zh-CN" sz="1800" dirty="0">
                <a:latin typeface="+mj-ea"/>
              </a:rPr>
              <a:t> </a:t>
            </a:r>
            <a:r>
              <a:rPr lang="zh-CN" altLang="en-US" sz="1800" b="1" dirty="0">
                <a:solidFill>
                  <a:srgbClr val="0000FF"/>
                </a:solidFill>
                <a:latin typeface="+mj-ea"/>
              </a:rPr>
              <a:t>死锁的检测与解除</a:t>
            </a: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3" y="4362021"/>
            <a:ext cx="395288" cy="395288"/>
          </a:xfrm>
          <a:prstGeom prst="rect">
            <a:avLst/>
          </a:prstGeom>
          <a:ln>
            <a:noFill/>
          </a:ln>
          <a:effectLst>
            <a:softEdge rad="0"/>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440" y="904178"/>
            <a:ext cx="8272538" cy="3191572"/>
          </a:xfrm>
          <a:prstGeom prst="rect">
            <a:avLst/>
          </a:prstGeom>
        </p:spPr>
        <p:txBody>
          <a:bodyPr wrap="square">
            <a:noAutofit/>
          </a:bodyPr>
          <a:lstStyle/>
          <a:p>
            <a:pPr>
              <a:lnSpc>
                <a:spcPct val="123000"/>
              </a:lnSpc>
              <a:spcBef>
                <a:spcPts val="600"/>
              </a:spcBef>
              <a:spcAft>
                <a:spcPts val="600"/>
              </a:spcAft>
            </a:pPr>
            <a:r>
              <a:rPr lang="zh-CN" altLang="en-US" dirty="0">
                <a:latin typeface="+mn-ea"/>
              </a:rPr>
              <a:t>系统中，既</a:t>
            </a:r>
            <a:r>
              <a:rPr lang="zh-CN" altLang="en-US" dirty="0">
                <a:solidFill>
                  <a:srgbClr val="FF0000"/>
                </a:solidFill>
                <a:latin typeface="+mn-ea"/>
              </a:rPr>
              <a:t>不预防死锁</a:t>
            </a:r>
            <a:r>
              <a:rPr lang="zh-CN" altLang="en-US" dirty="0">
                <a:latin typeface="+mn-ea"/>
              </a:rPr>
              <a:t>，也</a:t>
            </a:r>
            <a:r>
              <a:rPr lang="zh-CN" altLang="en-US" dirty="0">
                <a:solidFill>
                  <a:srgbClr val="FF0000"/>
                </a:solidFill>
                <a:latin typeface="+mn-ea"/>
              </a:rPr>
              <a:t>不避免死锁</a:t>
            </a:r>
            <a:r>
              <a:rPr lang="zh-CN" altLang="en-US" dirty="0">
                <a:latin typeface="+mn-ea"/>
              </a:rPr>
              <a:t>，则应当配备两个算法：</a:t>
            </a:r>
            <a:endParaRPr lang="en-US" altLang="zh-CN" dirty="0">
              <a:latin typeface="+mn-ea"/>
            </a:endParaRPr>
          </a:p>
          <a:p>
            <a:pPr>
              <a:lnSpc>
                <a:spcPct val="123000"/>
              </a:lnSpc>
              <a:spcBef>
                <a:spcPts val="600"/>
              </a:spcBef>
              <a:spcAft>
                <a:spcPts val="600"/>
              </a:spcAft>
            </a:pPr>
            <a:r>
              <a:rPr lang="en-US" altLang="zh-CN" sz="1800" dirty="0">
                <a:latin typeface="+mn-ea"/>
              </a:rPr>
              <a:t>1. </a:t>
            </a:r>
            <a:r>
              <a:rPr lang="zh-CN" altLang="en-US" sz="1800" dirty="0">
                <a:latin typeface="+mn-ea"/>
              </a:rPr>
              <a:t>死锁检测算法</a:t>
            </a:r>
            <a:endParaRPr lang="en-US" altLang="zh-CN" sz="1800" dirty="0">
              <a:latin typeface="+mn-ea"/>
            </a:endParaRPr>
          </a:p>
          <a:p>
            <a:pPr>
              <a:lnSpc>
                <a:spcPts val="2000"/>
              </a:lnSpc>
              <a:spcBef>
                <a:spcPts val="600"/>
              </a:spcBef>
              <a:spcAft>
                <a:spcPts val="600"/>
              </a:spcAft>
            </a:pPr>
            <a:r>
              <a:rPr lang="en-US" altLang="zh-CN" dirty="0">
                <a:latin typeface="+mn-ea"/>
              </a:rPr>
              <a:t>     a. </a:t>
            </a:r>
            <a:r>
              <a:rPr lang="zh-CN" altLang="en-US" sz="1800" dirty="0">
                <a:latin typeface="+mn-ea"/>
              </a:rPr>
              <a:t>保存有关资源的请求和分配信息</a:t>
            </a:r>
            <a:endParaRPr lang="en-US" altLang="zh-CN" dirty="0">
              <a:latin typeface="+mn-ea"/>
            </a:endParaRPr>
          </a:p>
          <a:p>
            <a:pPr>
              <a:lnSpc>
                <a:spcPts val="2000"/>
              </a:lnSpc>
              <a:spcBef>
                <a:spcPts val="600"/>
              </a:spcBef>
              <a:spcAft>
                <a:spcPts val="600"/>
              </a:spcAft>
            </a:pPr>
            <a:r>
              <a:rPr lang="en-US" altLang="zh-CN" sz="1800" dirty="0">
                <a:latin typeface="+mn-ea"/>
              </a:rPr>
              <a:t>     b. </a:t>
            </a:r>
            <a:r>
              <a:rPr lang="zh-CN" altLang="en-US" sz="1800" dirty="0">
                <a:latin typeface="+mn-ea"/>
              </a:rPr>
              <a:t>提供一种算法，以利用这些信息来检测系统是否已进入死锁状态</a:t>
            </a:r>
            <a:endParaRPr lang="en-US" altLang="zh-CN" sz="1800" dirty="0">
              <a:latin typeface="+mn-ea"/>
            </a:endParaRPr>
          </a:p>
          <a:p>
            <a:pPr>
              <a:lnSpc>
                <a:spcPct val="123000"/>
              </a:lnSpc>
              <a:spcBef>
                <a:spcPts val="600"/>
              </a:spcBef>
              <a:spcAft>
                <a:spcPts val="600"/>
              </a:spcAft>
            </a:pPr>
            <a:r>
              <a:rPr lang="en-US" altLang="zh-CN" dirty="0">
                <a:latin typeface="+mn-ea"/>
              </a:rPr>
              <a:t>2. </a:t>
            </a:r>
            <a:r>
              <a:rPr lang="zh-CN" altLang="en-US" dirty="0">
                <a:latin typeface="+mn-ea"/>
              </a:rPr>
              <a:t>死锁解除算法</a:t>
            </a:r>
            <a:endParaRPr lang="en-US" altLang="zh-CN" dirty="0">
              <a:latin typeface="+mn-ea"/>
            </a:endParaRPr>
          </a:p>
          <a:p>
            <a:pPr>
              <a:lnSpc>
                <a:spcPts val="2000"/>
              </a:lnSpc>
              <a:spcBef>
                <a:spcPts val="600"/>
              </a:spcBef>
              <a:spcAft>
                <a:spcPts val="600"/>
              </a:spcAft>
            </a:pPr>
            <a:r>
              <a:rPr lang="en-US" altLang="zh-CN" sz="1800" dirty="0">
                <a:latin typeface="+mn-ea"/>
              </a:rPr>
              <a:t>    a. </a:t>
            </a:r>
            <a:r>
              <a:rPr lang="zh-CN" altLang="en-US" sz="1800" dirty="0">
                <a:latin typeface="+mn-ea"/>
              </a:rPr>
              <a:t>抢占资源</a:t>
            </a:r>
            <a:endParaRPr lang="en-US" altLang="zh-CN" sz="1800" dirty="0">
              <a:latin typeface="+mn-ea"/>
            </a:endParaRPr>
          </a:p>
          <a:p>
            <a:pPr>
              <a:lnSpc>
                <a:spcPts val="2000"/>
              </a:lnSpc>
              <a:spcBef>
                <a:spcPts val="600"/>
              </a:spcBef>
              <a:spcAft>
                <a:spcPts val="600"/>
              </a:spcAft>
            </a:pPr>
            <a:r>
              <a:rPr lang="en-US" altLang="zh-CN" dirty="0">
                <a:latin typeface="+mn-ea"/>
              </a:rPr>
              <a:t>    b. </a:t>
            </a:r>
            <a:r>
              <a:rPr lang="zh-CN" altLang="en-US" dirty="0">
                <a:latin typeface="+mn-ea"/>
              </a:rPr>
              <a:t>终止死锁进程</a:t>
            </a:r>
            <a:endParaRPr lang="zh-CN" altLang="en-US" sz="1800" dirty="0">
              <a:latin typeface="+mn-ea"/>
            </a:endParaRPr>
          </a:p>
        </p:txBody>
      </p:sp>
      <p:sp>
        <p:nvSpPr>
          <p:cNvPr id="16" name="矩形 15"/>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死锁检测和解除</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3085081" cy="398780"/>
          </a:xfrm>
          <a:prstGeom prst="rect">
            <a:avLst/>
          </a:prstGeom>
        </p:spPr>
        <p:txBody>
          <a:bodyPr wrap="square">
            <a:spAutoFit/>
          </a:bodyPr>
          <a:lstStyle/>
          <a:p>
            <a:r>
              <a:rPr lang="zh-CN" altLang="en-US" sz="2000" b="1" noProof="0" dirty="0">
                <a:solidFill>
                  <a:schemeClr val="bg1">
                    <a:lumMod val="50000"/>
                  </a:schemeClr>
                </a:solidFill>
              </a:rPr>
              <a:t>处理机调度算法的目标</a:t>
            </a:r>
          </a:p>
        </p:txBody>
      </p:sp>
      <p:grpSp>
        <p:nvGrpSpPr>
          <p:cNvPr id="23" name="iṡļiḓe"/>
          <p:cNvGrpSpPr/>
          <p:nvPr/>
        </p:nvGrpSpPr>
        <p:grpSpPr>
          <a:xfrm>
            <a:off x="541419" y="875648"/>
            <a:ext cx="6693676" cy="1750300"/>
            <a:chOff x="660400" y="1787149"/>
            <a:chExt cx="8924901" cy="2333733"/>
          </a:xfrm>
        </p:grpSpPr>
        <p:grpSp>
          <p:nvGrpSpPr>
            <p:cNvPr id="25" name="iSḻíḓè"/>
            <p:cNvGrpSpPr/>
            <p:nvPr/>
          </p:nvGrpSpPr>
          <p:grpSpPr>
            <a:xfrm>
              <a:off x="1296567" y="1835355"/>
              <a:ext cx="8288734" cy="2285527"/>
              <a:chOff x="1296567" y="1835355"/>
              <a:chExt cx="10454169" cy="2285527"/>
            </a:xfrm>
          </p:grpSpPr>
          <p:sp>
            <p:nvSpPr>
              <p:cNvPr id="33" name="îṧľîḋé"/>
              <p:cNvSpPr txBox="1"/>
              <p:nvPr/>
            </p:nvSpPr>
            <p:spPr>
              <a:xfrm>
                <a:off x="1296569" y="1835355"/>
                <a:ext cx="4950584"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t>处理机调度算法的</a:t>
                </a:r>
                <a:r>
                  <a:rPr lang="zh-CN" altLang="en-US" dirty="0">
                    <a:solidFill>
                      <a:srgbClr val="FF0000"/>
                    </a:solidFill>
                  </a:rPr>
                  <a:t>共同目标：</a:t>
                </a:r>
              </a:p>
            </p:txBody>
          </p:sp>
          <p:sp>
            <p:nvSpPr>
              <p:cNvPr id="37" name="íşļîḓé"/>
              <p:cNvSpPr/>
              <p:nvPr/>
            </p:nvSpPr>
            <p:spPr bwMode="auto">
              <a:xfrm>
                <a:off x="1296567" y="2279077"/>
                <a:ext cx="3095536" cy="18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资源利用率</a:t>
                </a:r>
              </a:p>
            </p:txBody>
          </p:sp>
          <p:sp>
            <p:nvSpPr>
              <p:cNvPr id="59" name="íşļîḓé"/>
              <p:cNvSpPr/>
              <p:nvPr/>
            </p:nvSpPr>
            <p:spPr bwMode="auto">
              <a:xfrm>
                <a:off x="4048290" y="2261706"/>
                <a:ext cx="3095536" cy="18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公平性</a:t>
                </a:r>
              </a:p>
            </p:txBody>
          </p:sp>
          <p:sp>
            <p:nvSpPr>
              <p:cNvPr id="60" name="íşļîḓé"/>
              <p:cNvSpPr/>
              <p:nvPr/>
            </p:nvSpPr>
            <p:spPr bwMode="auto">
              <a:xfrm>
                <a:off x="6334524" y="2301698"/>
                <a:ext cx="3095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平衡性</a:t>
                </a:r>
              </a:p>
            </p:txBody>
          </p:sp>
          <p:sp>
            <p:nvSpPr>
              <p:cNvPr id="61" name="íşļîḓé"/>
              <p:cNvSpPr/>
              <p:nvPr/>
            </p:nvSpPr>
            <p:spPr bwMode="auto">
              <a:xfrm>
                <a:off x="8655200" y="2331963"/>
                <a:ext cx="3095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策略强制执行</a:t>
                </a:r>
              </a:p>
            </p:txBody>
          </p:sp>
        </p:grpSp>
        <p:grpSp>
          <p:nvGrpSpPr>
            <p:cNvPr id="30" name="ïS1íḋé"/>
            <p:cNvGrpSpPr/>
            <p:nvPr/>
          </p:nvGrpSpPr>
          <p:grpSpPr>
            <a:xfrm>
              <a:off x="660400" y="1787149"/>
              <a:ext cx="497734" cy="497734"/>
              <a:chOff x="660400" y="1787149"/>
              <a:chExt cx="497734" cy="497734"/>
            </a:xfrm>
          </p:grpSpPr>
          <p:sp>
            <p:nvSpPr>
              <p:cNvPr id="31"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32"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grpSp>
        <p:nvGrpSpPr>
          <p:cNvPr id="38" name="iṡļiḓe"/>
          <p:cNvGrpSpPr/>
          <p:nvPr/>
        </p:nvGrpSpPr>
        <p:grpSpPr>
          <a:xfrm>
            <a:off x="1154338" y="2616642"/>
            <a:ext cx="5935626" cy="891500"/>
            <a:chOff x="660400" y="1787149"/>
            <a:chExt cx="7914168" cy="1188667"/>
          </a:xfrm>
        </p:grpSpPr>
        <p:grpSp>
          <p:nvGrpSpPr>
            <p:cNvPr id="39" name="iSḻíḓè"/>
            <p:cNvGrpSpPr/>
            <p:nvPr/>
          </p:nvGrpSpPr>
          <p:grpSpPr>
            <a:xfrm>
              <a:off x="1296567" y="1835355"/>
              <a:ext cx="7278001" cy="1140461"/>
              <a:chOff x="1296567" y="1835355"/>
              <a:chExt cx="9179382" cy="1140461"/>
            </a:xfrm>
          </p:grpSpPr>
          <p:sp>
            <p:nvSpPr>
              <p:cNvPr id="43" name="îṧľîḋé"/>
              <p:cNvSpPr txBox="1"/>
              <p:nvPr/>
            </p:nvSpPr>
            <p:spPr>
              <a:xfrm>
                <a:off x="1296567" y="1835355"/>
                <a:ext cx="3516577"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t>批处理系统的目标：</a:t>
                </a:r>
              </a:p>
            </p:txBody>
          </p:sp>
          <p:sp>
            <p:nvSpPr>
              <p:cNvPr id="44" name="íşļîḓé"/>
              <p:cNvSpPr/>
              <p:nvPr/>
            </p:nvSpPr>
            <p:spPr bwMode="auto">
              <a:xfrm>
                <a:off x="1296567" y="2279078"/>
                <a:ext cx="9179382" cy="69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平均周转时间短、系统吞吐量高、处理机利用率高</a:t>
                </a:r>
              </a:p>
            </p:txBody>
          </p:sp>
        </p:grpSp>
        <p:grpSp>
          <p:nvGrpSpPr>
            <p:cNvPr id="40" name="ïS1íḋé"/>
            <p:cNvGrpSpPr/>
            <p:nvPr/>
          </p:nvGrpSpPr>
          <p:grpSpPr>
            <a:xfrm>
              <a:off x="660400" y="1787149"/>
              <a:ext cx="497734" cy="497734"/>
              <a:chOff x="660400" y="1787149"/>
              <a:chExt cx="497734" cy="497734"/>
            </a:xfrm>
          </p:grpSpPr>
          <p:sp>
            <p:nvSpPr>
              <p:cNvPr id="41"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42"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grpSp>
        <p:nvGrpSpPr>
          <p:cNvPr id="45" name="iṡļiḓe"/>
          <p:cNvGrpSpPr/>
          <p:nvPr/>
        </p:nvGrpSpPr>
        <p:grpSpPr>
          <a:xfrm>
            <a:off x="1128092" y="3544918"/>
            <a:ext cx="4941833" cy="927883"/>
            <a:chOff x="660400" y="1787149"/>
            <a:chExt cx="6589110" cy="1125831"/>
          </a:xfrm>
        </p:grpSpPr>
        <p:grpSp>
          <p:nvGrpSpPr>
            <p:cNvPr id="46" name="iSḻíḓè"/>
            <p:cNvGrpSpPr/>
            <p:nvPr/>
          </p:nvGrpSpPr>
          <p:grpSpPr>
            <a:xfrm>
              <a:off x="1296567" y="1835355"/>
              <a:ext cx="5952943" cy="1077625"/>
              <a:chOff x="1296567" y="1835355"/>
              <a:chExt cx="7508152" cy="1077625"/>
            </a:xfrm>
          </p:grpSpPr>
          <p:sp>
            <p:nvSpPr>
              <p:cNvPr id="50" name="îṧľîḋé"/>
              <p:cNvSpPr txBox="1"/>
              <p:nvPr/>
            </p:nvSpPr>
            <p:spPr>
              <a:xfrm>
                <a:off x="1296567" y="1835355"/>
                <a:ext cx="3516577"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t>分时系统的目标：</a:t>
                </a:r>
              </a:p>
            </p:txBody>
          </p:sp>
          <p:sp>
            <p:nvSpPr>
              <p:cNvPr id="51" name="íşļîḓé"/>
              <p:cNvSpPr/>
              <p:nvPr/>
            </p:nvSpPr>
            <p:spPr bwMode="auto">
              <a:xfrm>
                <a:off x="1296567" y="2279078"/>
                <a:ext cx="7508152" cy="63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保证响应时间快</a:t>
                </a:r>
                <a:endParaRPr lang="en-US" altLang="zh-CN" sz="1650" dirty="0"/>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保证均衡性</a:t>
                </a:r>
              </a:p>
            </p:txBody>
          </p:sp>
        </p:grpSp>
        <p:grpSp>
          <p:nvGrpSpPr>
            <p:cNvPr id="47" name="ïS1íḋé"/>
            <p:cNvGrpSpPr/>
            <p:nvPr/>
          </p:nvGrpSpPr>
          <p:grpSpPr>
            <a:xfrm>
              <a:off x="660400" y="1787149"/>
              <a:ext cx="497734" cy="497734"/>
              <a:chOff x="660400" y="1787149"/>
              <a:chExt cx="497734" cy="497734"/>
            </a:xfrm>
          </p:grpSpPr>
          <p:sp>
            <p:nvSpPr>
              <p:cNvPr id="48"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49"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6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grpSp>
        <p:nvGrpSpPr>
          <p:cNvPr id="52" name="iṡļiḓe"/>
          <p:cNvGrpSpPr/>
          <p:nvPr/>
        </p:nvGrpSpPr>
        <p:grpSpPr>
          <a:xfrm>
            <a:off x="4343050" y="3544918"/>
            <a:ext cx="3734149" cy="1008032"/>
            <a:chOff x="660400" y="1787149"/>
            <a:chExt cx="4566813" cy="1125831"/>
          </a:xfrm>
        </p:grpSpPr>
        <p:grpSp>
          <p:nvGrpSpPr>
            <p:cNvPr id="53" name="iSḻíḓè"/>
            <p:cNvGrpSpPr/>
            <p:nvPr/>
          </p:nvGrpSpPr>
          <p:grpSpPr>
            <a:xfrm>
              <a:off x="1296567" y="1835355"/>
              <a:ext cx="3930646" cy="1077625"/>
              <a:chOff x="1296567" y="1835355"/>
              <a:chExt cx="4957529" cy="1077625"/>
            </a:xfrm>
          </p:grpSpPr>
          <p:sp>
            <p:nvSpPr>
              <p:cNvPr id="57" name="îṧľîḋé"/>
              <p:cNvSpPr txBox="1"/>
              <p:nvPr/>
            </p:nvSpPr>
            <p:spPr>
              <a:xfrm>
                <a:off x="1296567" y="1835355"/>
                <a:ext cx="3516577"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t>实时系统的目标：</a:t>
                </a:r>
              </a:p>
            </p:txBody>
          </p:sp>
          <p:sp>
            <p:nvSpPr>
              <p:cNvPr id="58" name="íşļîḓé"/>
              <p:cNvSpPr/>
              <p:nvPr/>
            </p:nvSpPr>
            <p:spPr bwMode="auto">
              <a:xfrm>
                <a:off x="1296567" y="2279078"/>
                <a:ext cx="4957529" cy="63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保证满足截止时间的要求</a:t>
                </a:r>
                <a:endParaRPr lang="en-US" altLang="zh-CN" sz="1650" dirty="0"/>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保证可预测性</a:t>
                </a:r>
              </a:p>
            </p:txBody>
          </p:sp>
        </p:grpSp>
        <p:grpSp>
          <p:nvGrpSpPr>
            <p:cNvPr id="54" name="ïS1íḋé"/>
            <p:cNvGrpSpPr/>
            <p:nvPr/>
          </p:nvGrpSpPr>
          <p:grpSpPr>
            <a:xfrm>
              <a:off x="660400" y="1787149"/>
              <a:ext cx="497734" cy="497734"/>
              <a:chOff x="660400" y="1787149"/>
              <a:chExt cx="497734" cy="497734"/>
            </a:xfrm>
          </p:grpSpPr>
          <p:sp>
            <p:nvSpPr>
              <p:cNvPr id="55"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56"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7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pic>
        <p:nvPicPr>
          <p:cNvPr id="62" name="图片 61">
            <a:extLst>
              <a:ext uri="{FF2B5EF4-FFF2-40B4-BE49-F238E27FC236}">
                <a16:creationId xmlns:a16="http://schemas.microsoft.com/office/drawing/2014/main" id="{58DBF528-3F40-4350-A627-C00DAFA7180E}"/>
              </a:ext>
            </a:extLst>
          </p:cNvPr>
          <p:cNvPicPr>
            <a:picLocks noChangeAspect="1"/>
          </p:cNvPicPr>
          <p:nvPr/>
        </p:nvPicPr>
        <p:blipFill>
          <a:blip r:embed="rId2"/>
          <a:stretch>
            <a:fillRect/>
          </a:stretch>
        </p:blipFill>
        <p:spPr>
          <a:xfrm>
            <a:off x="1375779" y="1762198"/>
            <a:ext cx="5643205" cy="6912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资源分配图组成</a:t>
            </a:r>
          </a:p>
        </p:txBody>
      </p:sp>
      <p:sp>
        <p:nvSpPr>
          <p:cNvPr id="4" name="Text Box 4"/>
          <p:cNvSpPr txBox="1">
            <a:spLocks noChangeArrowheads="1"/>
          </p:cNvSpPr>
          <p:nvPr/>
        </p:nvSpPr>
        <p:spPr bwMode="auto">
          <a:xfrm>
            <a:off x="814319" y="1115919"/>
            <a:ext cx="3280507" cy="368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800" dirty="0">
                <a:latin typeface="+mn-ea"/>
                <a:ea typeface="+mn-ea"/>
              </a:rPr>
              <a:t>一个顶点的集合</a:t>
            </a:r>
            <a:r>
              <a:rPr lang="en-US" altLang="zh-CN" sz="1800" dirty="0">
                <a:latin typeface="+mj-lt"/>
                <a:ea typeface="+mn-ea"/>
              </a:rPr>
              <a:t>V</a:t>
            </a:r>
            <a:r>
              <a:rPr lang="zh-CN" altLang="en-US" sz="1800" dirty="0">
                <a:latin typeface="+mn-ea"/>
                <a:ea typeface="+mn-ea"/>
              </a:rPr>
              <a:t>和边的集合</a:t>
            </a:r>
            <a:r>
              <a:rPr lang="en-US" altLang="zh-CN" sz="1800" dirty="0">
                <a:latin typeface="+mj-lt"/>
                <a:ea typeface="+mn-ea"/>
              </a:rPr>
              <a:t>E</a:t>
            </a:r>
            <a:endParaRPr lang="zh-CN" altLang="en-US" sz="1800" dirty="0">
              <a:latin typeface="+mj-lt"/>
              <a:ea typeface="+mn-ea"/>
            </a:endParaRPr>
          </a:p>
        </p:txBody>
      </p:sp>
      <p:sp>
        <p:nvSpPr>
          <p:cNvPr id="6" name="i$lîďê"/>
          <p:cNvSpPr/>
          <p:nvPr/>
        </p:nvSpPr>
        <p:spPr>
          <a:xfrm>
            <a:off x="1425100" y="3045413"/>
            <a:ext cx="2772038" cy="294658"/>
          </a:xfrm>
          <a:prstGeom prst="rect">
            <a:avLst/>
          </a:prstGeom>
          <a:noFill/>
          <a:ln>
            <a:noFill/>
          </a:ln>
        </p:spPr>
        <p:txBody>
          <a:bodyPr wrap="square" lIns="68580" tIns="34290" rIns="68580" bIns="34290" anchor="ctr" anchorCtr="0">
            <a:noAutofit/>
          </a:bodyPr>
          <a:lstStyle/>
          <a:p>
            <a:r>
              <a:rPr lang="zh-CN" altLang="en-US" sz="1800" dirty="0"/>
              <a:t>请求边：有向边</a:t>
            </a:r>
            <a:r>
              <a:rPr lang="en-US" altLang="zh-CN" sz="1800" i="1" dirty="0"/>
              <a:t>P</a:t>
            </a:r>
            <a:r>
              <a:rPr lang="en-US" altLang="zh-CN" sz="1800" baseline="-25000" dirty="0"/>
              <a:t>i </a:t>
            </a:r>
            <a:r>
              <a:rPr lang="en-US" altLang="zh-CN" sz="1800" dirty="0">
                <a:sym typeface="Symbol" panose="05050102010706020507" pitchFamily="18" charset="2"/>
              </a:rPr>
              <a:t> </a:t>
            </a:r>
            <a:r>
              <a:rPr lang="en-US" altLang="zh-CN" sz="1800" i="1" dirty="0" err="1">
                <a:sym typeface="Symbol" panose="05050102010706020507" pitchFamily="18" charset="2"/>
              </a:rPr>
              <a:t>R</a:t>
            </a:r>
            <a:r>
              <a:rPr lang="en-US" altLang="zh-CN" sz="1800" i="1" baseline="-25000" dirty="0" err="1">
                <a:sym typeface="Symbol" panose="05050102010706020507" pitchFamily="18" charset="2"/>
              </a:rPr>
              <a:t>j</a:t>
            </a:r>
            <a:r>
              <a:rPr lang="en-US" altLang="zh-CN" sz="1800" i="1" baseline="-25000" dirty="0">
                <a:sym typeface="Symbol" panose="05050102010706020507" pitchFamily="18" charset="2"/>
              </a:rPr>
              <a:t> </a:t>
            </a:r>
          </a:p>
        </p:txBody>
      </p:sp>
      <p:sp>
        <p:nvSpPr>
          <p:cNvPr id="8" name="ïṧḷïḋè"/>
          <p:cNvSpPr/>
          <p:nvPr/>
        </p:nvSpPr>
        <p:spPr>
          <a:xfrm>
            <a:off x="1425101" y="3780287"/>
            <a:ext cx="2772038" cy="311327"/>
          </a:xfrm>
          <a:prstGeom prst="rect">
            <a:avLst/>
          </a:prstGeom>
          <a:noFill/>
          <a:ln>
            <a:noFill/>
          </a:ln>
        </p:spPr>
        <p:txBody>
          <a:bodyPr wrap="square" lIns="68580" tIns="34290" rIns="68580" bIns="34290" anchor="ctr" anchorCtr="0">
            <a:noAutofit/>
          </a:bodyPr>
          <a:lstStyle/>
          <a:p>
            <a:r>
              <a:rPr lang="zh-CN" altLang="en-US" sz="1800" dirty="0"/>
              <a:t>分配边：有向边 </a:t>
            </a:r>
            <a:r>
              <a:rPr lang="en-US" altLang="zh-CN" sz="1800" i="1" dirty="0" err="1">
                <a:sym typeface="Symbol" panose="05050102010706020507" pitchFamily="18" charset="2"/>
              </a:rPr>
              <a:t>R</a:t>
            </a:r>
            <a:r>
              <a:rPr lang="en-US" altLang="zh-CN" sz="1800" i="1" baseline="-25000" dirty="0" err="1">
                <a:sym typeface="Symbol" panose="05050102010706020507" pitchFamily="18" charset="2"/>
              </a:rPr>
              <a:t>j</a:t>
            </a:r>
            <a:r>
              <a:rPr lang="en-US" altLang="zh-CN" sz="1800" i="1" baseline="-25000" dirty="0">
                <a:sym typeface="Symbol" panose="05050102010706020507" pitchFamily="18" charset="2"/>
              </a:rPr>
              <a:t> </a:t>
            </a:r>
            <a:r>
              <a:rPr lang="en-US" altLang="zh-CN" sz="1800" dirty="0">
                <a:sym typeface="Symbol" panose="05050102010706020507" pitchFamily="18" charset="2"/>
              </a:rPr>
              <a:t></a:t>
            </a:r>
            <a:r>
              <a:rPr lang="en-US" altLang="zh-CN" sz="1800" i="1" dirty="0"/>
              <a:t>P</a:t>
            </a:r>
            <a:r>
              <a:rPr lang="en-US" altLang="zh-CN" sz="1800" baseline="-25000" dirty="0"/>
              <a:t>i </a:t>
            </a:r>
            <a:endParaRPr lang="zh-CN" altLang="zh-CN" sz="1800" i="1" baseline="-25000" dirty="0">
              <a:sym typeface="Symbol" panose="05050102010706020507" pitchFamily="18" charset="2"/>
            </a:endParaRPr>
          </a:p>
        </p:txBody>
      </p:sp>
      <p:sp>
        <p:nvSpPr>
          <p:cNvPr id="9" name="îs1iďé"/>
          <p:cNvSpPr/>
          <p:nvPr/>
        </p:nvSpPr>
        <p:spPr>
          <a:xfrm>
            <a:off x="1439393" y="2005123"/>
            <a:ext cx="5269706" cy="864584"/>
          </a:xfrm>
          <a:prstGeom prst="rect">
            <a:avLst/>
          </a:prstGeom>
          <a:noFill/>
          <a:ln>
            <a:noFill/>
          </a:ln>
        </p:spPr>
        <p:txBody>
          <a:bodyPr wrap="square" lIns="68580" tIns="34290" rIns="68580" bIns="34290" anchor="t" anchorCtr="0">
            <a:noAutofit/>
          </a:bodyPr>
          <a:lstStyle/>
          <a:p>
            <a:pPr marL="342900" indent="-342900">
              <a:lnSpc>
                <a:spcPct val="120000"/>
              </a:lnSpc>
              <a:spcBef>
                <a:spcPts val="800"/>
              </a:spcBef>
              <a:buClr>
                <a:srgbClr val="FF0000"/>
              </a:buClr>
              <a:buFont typeface="Wingdings" panose="05000000000000000000" pitchFamily="2" charset="2"/>
              <a:buChar char="Ø"/>
            </a:pPr>
            <a:r>
              <a:rPr lang="en-US" altLang="zh-CN" sz="1800" dirty="0"/>
              <a:t>P = {P</a:t>
            </a:r>
            <a:r>
              <a:rPr lang="en-US" altLang="zh-CN" sz="1800" baseline="-25000" dirty="0"/>
              <a:t>1</a:t>
            </a:r>
            <a:r>
              <a:rPr lang="en-US" altLang="zh-CN" sz="1800" dirty="0"/>
              <a:t>, P</a:t>
            </a:r>
            <a:r>
              <a:rPr lang="en-US" altLang="zh-CN" sz="1800" baseline="-25000" dirty="0"/>
              <a:t>2</a:t>
            </a:r>
            <a:r>
              <a:rPr lang="en-US" altLang="zh-CN" sz="1800" dirty="0"/>
              <a:t>, …, </a:t>
            </a:r>
            <a:r>
              <a:rPr lang="en-US" altLang="zh-CN" sz="1800" dirty="0" err="1"/>
              <a:t>P</a:t>
            </a:r>
            <a:r>
              <a:rPr lang="en-US" altLang="zh-CN" sz="1800" baseline="-25000" dirty="0" err="1"/>
              <a:t>n</a:t>
            </a:r>
            <a:r>
              <a:rPr lang="en-US" altLang="zh-CN" sz="1800" dirty="0"/>
              <a:t>}, </a:t>
            </a:r>
            <a:r>
              <a:rPr lang="zh-CN" altLang="en-US" sz="1800" dirty="0"/>
              <a:t>含有系统中全部的进程</a:t>
            </a:r>
          </a:p>
          <a:p>
            <a:pPr marL="342900" indent="-342900">
              <a:lnSpc>
                <a:spcPct val="120000"/>
              </a:lnSpc>
              <a:spcBef>
                <a:spcPts val="800"/>
              </a:spcBef>
              <a:buClr>
                <a:srgbClr val="FF0000"/>
              </a:buClr>
              <a:buFont typeface="Wingdings" panose="05000000000000000000" pitchFamily="2" charset="2"/>
              <a:buChar char="Ø"/>
            </a:pPr>
            <a:r>
              <a:rPr lang="en-US" altLang="zh-CN" sz="1800" dirty="0"/>
              <a:t>R = {R</a:t>
            </a:r>
            <a:r>
              <a:rPr lang="en-US" altLang="zh-CN" sz="1800" baseline="-25000" dirty="0"/>
              <a:t>1</a:t>
            </a:r>
            <a:r>
              <a:rPr lang="en-US" altLang="zh-CN" sz="1800" dirty="0"/>
              <a:t>, R</a:t>
            </a:r>
            <a:r>
              <a:rPr lang="en-US" altLang="zh-CN" sz="1800" baseline="-25000" dirty="0"/>
              <a:t>2</a:t>
            </a:r>
            <a:r>
              <a:rPr lang="en-US" altLang="zh-CN" sz="1800" dirty="0"/>
              <a:t>, …, R</a:t>
            </a:r>
            <a:r>
              <a:rPr lang="en-US" altLang="zh-CN" sz="1800" baseline="-25000" dirty="0"/>
              <a:t>m</a:t>
            </a:r>
            <a:r>
              <a:rPr lang="en-US" altLang="zh-CN" sz="1800" dirty="0"/>
              <a:t>}, </a:t>
            </a:r>
            <a:r>
              <a:rPr lang="zh-CN" altLang="en-US" sz="1800" dirty="0"/>
              <a:t>含有系统中全部的资源</a:t>
            </a:r>
          </a:p>
        </p:txBody>
      </p:sp>
      <p:sp>
        <p:nvSpPr>
          <p:cNvPr id="10" name="íšḻíḑê"/>
          <p:cNvSpPr/>
          <p:nvPr/>
        </p:nvSpPr>
        <p:spPr>
          <a:xfrm>
            <a:off x="1425101" y="1653701"/>
            <a:ext cx="2772038" cy="304310"/>
          </a:xfrm>
          <a:prstGeom prst="rect">
            <a:avLst/>
          </a:prstGeom>
          <a:noFill/>
          <a:ln>
            <a:noFill/>
          </a:ln>
        </p:spPr>
        <p:txBody>
          <a:bodyPr wrap="square" lIns="68580" tIns="34290" rIns="68580" bIns="34290" anchor="ctr" anchorCtr="0">
            <a:noAutofit/>
          </a:bodyPr>
          <a:lstStyle/>
          <a:p>
            <a:r>
              <a:rPr lang="en-US" altLang="zh-CN" sz="1800" dirty="0"/>
              <a:t>V</a:t>
            </a:r>
            <a:r>
              <a:rPr lang="zh-CN" altLang="en-US" sz="1800" dirty="0"/>
              <a:t>被分为两个部分</a:t>
            </a:r>
          </a:p>
        </p:txBody>
      </p:sp>
      <p:sp>
        <p:nvSpPr>
          <p:cNvPr id="11" name="îSļiḓè"/>
          <p:cNvSpPr/>
          <p:nvPr/>
        </p:nvSpPr>
        <p:spPr>
          <a:xfrm>
            <a:off x="912473" y="1643530"/>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2" name="íṥḻîḓe"/>
          <p:cNvSpPr/>
          <p:nvPr/>
        </p:nvSpPr>
        <p:spPr>
          <a:xfrm>
            <a:off x="912473" y="3718335"/>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3" name="îşļiḓè"/>
          <p:cNvSpPr/>
          <p:nvPr/>
        </p:nvSpPr>
        <p:spPr>
          <a:xfrm>
            <a:off x="912473" y="2970019"/>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4" name="îṡḷíďe"/>
          <p:cNvSpPr/>
          <p:nvPr/>
        </p:nvSpPr>
        <p:spPr>
          <a:xfrm>
            <a:off x="1055165" y="1790633"/>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15" name="íSlíḋe"/>
          <p:cNvSpPr/>
          <p:nvPr/>
        </p:nvSpPr>
        <p:spPr>
          <a:xfrm>
            <a:off x="1055164" y="3136532"/>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17" name="ïśḷïḓe"/>
          <p:cNvSpPr/>
          <p:nvPr/>
        </p:nvSpPr>
        <p:spPr>
          <a:xfrm>
            <a:off x="1076868" y="3860430"/>
            <a:ext cx="158689" cy="194480"/>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pic>
        <p:nvPicPr>
          <p:cNvPr id="2" name="Picture 3"/>
          <p:cNvPicPr>
            <a:picLocks noChangeAspect="1"/>
          </p:cNvPicPr>
          <p:nvPr>
            <p:custDataLst>
              <p:tags r:id="rId1"/>
            </p:custDataLst>
          </p:nvPr>
        </p:nvPicPr>
        <p:blipFill>
          <a:blip r:embed="rId3"/>
          <a:stretch>
            <a:fillRect/>
          </a:stretch>
        </p:blipFill>
        <p:spPr>
          <a:xfrm>
            <a:off x="6477159" y="1733709"/>
            <a:ext cx="2310289" cy="2056448"/>
          </a:xfrm>
          <a:prstGeom prst="rect">
            <a:avLst/>
          </a:prstGeom>
          <a:noFill/>
          <a:ln w="9525">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有死锁的资源分配图</a:t>
            </a:r>
          </a:p>
        </p:txBody>
      </p:sp>
      <p:pic>
        <p:nvPicPr>
          <p:cNvPr id="3" name="图片 2">
            <a:extLst>
              <a:ext uri="{FF2B5EF4-FFF2-40B4-BE49-F238E27FC236}">
                <a16:creationId xmlns:a16="http://schemas.microsoft.com/office/drawing/2014/main" id="{15569C72-D3A7-46E3-B81F-3ABBE6D4B195}"/>
              </a:ext>
            </a:extLst>
          </p:cNvPr>
          <p:cNvPicPr>
            <a:picLocks noChangeAspect="1"/>
          </p:cNvPicPr>
          <p:nvPr/>
        </p:nvPicPr>
        <p:blipFill>
          <a:blip r:embed="rId2"/>
          <a:stretch>
            <a:fillRect/>
          </a:stretch>
        </p:blipFill>
        <p:spPr>
          <a:xfrm>
            <a:off x="199800" y="1149277"/>
            <a:ext cx="8744399" cy="2844946"/>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资源分配图的简化</a:t>
            </a:r>
          </a:p>
        </p:txBody>
      </p:sp>
      <p:sp>
        <p:nvSpPr>
          <p:cNvPr id="4" name="iśḷíḑe"/>
          <p:cNvSpPr/>
          <p:nvPr/>
        </p:nvSpPr>
        <p:spPr>
          <a:xfrm>
            <a:off x="588227" y="1181093"/>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01</a:t>
            </a:r>
          </a:p>
        </p:txBody>
      </p:sp>
      <p:sp>
        <p:nvSpPr>
          <p:cNvPr id="5" name="ïś1ïḑè"/>
          <p:cNvSpPr/>
          <p:nvPr/>
        </p:nvSpPr>
        <p:spPr>
          <a:xfrm>
            <a:off x="588227" y="2684352"/>
            <a:ext cx="580574" cy="58057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02</a:t>
            </a:r>
          </a:p>
        </p:txBody>
      </p:sp>
      <p:sp>
        <p:nvSpPr>
          <p:cNvPr id="6" name="iśḷíḑe"/>
          <p:cNvSpPr/>
          <p:nvPr/>
        </p:nvSpPr>
        <p:spPr>
          <a:xfrm>
            <a:off x="588227" y="3499602"/>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03</a:t>
            </a:r>
          </a:p>
        </p:txBody>
      </p:sp>
      <p:sp>
        <p:nvSpPr>
          <p:cNvPr id="7" name="矩形 6"/>
          <p:cNvSpPr/>
          <p:nvPr/>
        </p:nvSpPr>
        <p:spPr>
          <a:xfrm>
            <a:off x="1333956" y="1151134"/>
            <a:ext cx="7281823" cy="3478016"/>
          </a:xfrm>
          <a:prstGeom prst="rect">
            <a:avLst/>
          </a:prstGeom>
        </p:spPr>
        <p:txBody>
          <a:bodyPr wrap="square">
            <a:noAutofit/>
          </a:bodyPr>
          <a:lstStyle/>
          <a:p>
            <a:pPr algn="just">
              <a:lnSpc>
                <a:spcPct val="123000"/>
              </a:lnSpc>
              <a:spcBef>
                <a:spcPts val="600"/>
              </a:spcBef>
              <a:spcAft>
                <a:spcPts val="600"/>
              </a:spcAft>
              <a:defRPr/>
            </a:pPr>
            <a:r>
              <a:rPr lang="zh-CN" altLang="en-US" sz="1800" dirty="0">
                <a:latin typeface="+mn-ea"/>
              </a:rPr>
              <a:t>在资源分配图中，</a:t>
            </a:r>
            <a:r>
              <a:rPr lang="zh-CN" altLang="en-US" sz="1800" dirty="0">
                <a:solidFill>
                  <a:srgbClr val="FF0000"/>
                </a:solidFill>
                <a:latin typeface="+mn-ea"/>
              </a:rPr>
              <a:t>找出一个既不阻塞又非独立的进程结点</a:t>
            </a:r>
            <a:r>
              <a:rPr lang="en-US" altLang="zh-CN" sz="1800" dirty="0">
                <a:solidFill>
                  <a:srgbClr val="FF0000"/>
                </a:solidFill>
                <a:latin typeface="+mn-ea"/>
              </a:rPr>
              <a:t>p</a:t>
            </a:r>
            <a:r>
              <a:rPr lang="en-US" altLang="zh-CN" sz="1800" baseline="-30000" dirty="0">
                <a:solidFill>
                  <a:srgbClr val="FF0000"/>
                </a:solidFill>
                <a:latin typeface="+mn-ea"/>
              </a:rPr>
              <a:t>i</a:t>
            </a:r>
            <a:r>
              <a:rPr lang="zh-CN" altLang="en-US" sz="1800" dirty="0">
                <a:solidFill>
                  <a:srgbClr val="FF0000"/>
                </a:solidFill>
                <a:latin typeface="+mn-ea"/>
              </a:rPr>
              <a:t>。</a:t>
            </a:r>
            <a:r>
              <a:rPr lang="zh-CN" altLang="en-US" sz="1800" dirty="0">
                <a:latin typeface="+mn-ea"/>
              </a:rPr>
              <a:t>在顺利的情况下，</a:t>
            </a:r>
            <a:r>
              <a:rPr lang="en-US" altLang="zh-CN" sz="1800" dirty="0">
                <a:latin typeface="+mn-ea"/>
              </a:rPr>
              <a:t>p</a:t>
            </a:r>
            <a:r>
              <a:rPr lang="en-US" altLang="zh-CN" sz="1800" baseline="-30000" dirty="0">
                <a:latin typeface="+mn-ea"/>
              </a:rPr>
              <a:t>i</a:t>
            </a:r>
            <a:r>
              <a:rPr lang="zh-CN" altLang="en-US" sz="1800" dirty="0">
                <a:latin typeface="+mn-ea"/>
              </a:rPr>
              <a:t>可获得所需资源而继续运行，直至运行完毕，再释放其所占有得全部资源，这相当于消去</a:t>
            </a:r>
            <a:r>
              <a:rPr lang="en-US" altLang="zh-CN" sz="1800" dirty="0">
                <a:latin typeface="+mn-ea"/>
              </a:rPr>
              <a:t>p</a:t>
            </a:r>
            <a:r>
              <a:rPr lang="en-US" altLang="zh-CN" sz="1800" baseline="-30000" dirty="0">
                <a:latin typeface="+mn-ea"/>
              </a:rPr>
              <a:t>i</a:t>
            </a:r>
            <a:r>
              <a:rPr lang="zh-CN" altLang="en-US" sz="1800" dirty="0">
                <a:latin typeface="+mn-ea"/>
              </a:rPr>
              <a:t>所有的请求边和分配边，使之成为孤立的结点；</a:t>
            </a:r>
            <a:endParaRPr lang="en-US" altLang="zh-CN" sz="1800" dirty="0">
              <a:latin typeface="+mn-ea"/>
            </a:endParaRPr>
          </a:p>
          <a:p>
            <a:pPr algn="just">
              <a:lnSpc>
                <a:spcPct val="123000"/>
              </a:lnSpc>
              <a:spcBef>
                <a:spcPts val="600"/>
              </a:spcBef>
              <a:spcAft>
                <a:spcPts val="600"/>
              </a:spcAft>
              <a:defRPr/>
            </a:pPr>
            <a:r>
              <a:rPr lang="en-US" altLang="zh-CN" sz="1800" dirty="0">
                <a:solidFill>
                  <a:srgbClr val="FF0000"/>
                </a:solidFill>
                <a:latin typeface="+mn-ea"/>
              </a:rPr>
              <a:t>p</a:t>
            </a:r>
            <a:r>
              <a:rPr lang="en-US" altLang="zh-CN" sz="1800" baseline="-30000" dirty="0">
                <a:solidFill>
                  <a:srgbClr val="FF0000"/>
                </a:solidFill>
                <a:latin typeface="+mn-ea"/>
              </a:rPr>
              <a:t>1</a:t>
            </a:r>
            <a:r>
              <a:rPr lang="zh-CN" altLang="en-US" sz="1800" dirty="0">
                <a:solidFill>
                  <a:srgbClr val="FF0000"/>
                </a:solidFill>
                <a:latin typeface="+mn-ea"/>
              </a:rPr>
              <a:t>释放资源后，便可使</a:t>
            </a:r>
            <a:r>
              <a:rPr lang="en-US" altLang="zh-CN" sz="1800" dirty="0">
                <a:solidFill>
                  <a:srgbClr val="FF0000"/>
                </a:solidFill>
                <a:latin typeface="+mn-ea"/>
              </a:rPr>
              <a:t>p</a:t>
            </a:r>
            <a:r>
              <a:rPr lang="en-US" altLang="zh-CN" sz="1800" baseline="-30000" dirty="0">
                <a:solidFill>
                  <a:srgbClr val="FF0000"/>
                </a:solidFill>
                <a:latin typeface="+mn-ea"/>
              </a:rPr>
              <a:t>2</a:t>
            </a:r>
            <a:r>
              <a:rPr lang="zh-CN" altLang="en-US" sz="1800" dirty="0">
                <a:solidFill>
                  <a:srgbClr val="FF0000"/>
                </a:solidFill>
                <a:latin typeface="+mn-ea"/>
              </a:rPr>
              <a:t>获得资源而继续运行，</a:t>
            </a:r>
            <a:r>
              <a:rPr lang="zh-CN" altLang="en-US" sz="1800" dirty="0">
                <a:latin typeface="+mn-ea"/>
              </a:rPr>
              <a:t>直到</a:t>
            </a:r>
            <a:r>
              <a:rPr lang="en-US" altLang="zh-CN" sz="1800" dirty="0">
                <a:latin typeface="+mn-ea"/>
              </a:rPr>
              <a:t>p</a:t>
            </a:r>
            <a:r>
              <a:rPr lang="en-US" altLang="zh-CN" sz="1800" baseline="-30000" dirty="0">
                <a:latin typeface="+mn-ea"/>
              </a:rPr>
              <a:t>2</a:t>
            </a:r>
            <a:r>
              <a:rPr lang="zh-CN" altLang="en-US" sz="1800" dirty="0">
                <a:latin typeface="+mn-ea"/>
              </a:rPr>
              <a:t>完成后又释放出它所占有的全部资源；</a:t>
            </a:r>
          </a:p>
          <a:p>
            <a:pPr algn="just">
              <a:lnSpc>
                <a:spcPct val="123000"/>
              </a:lnSpc>
              <a:spcBef>
                <a:spcPts val="600"/>
              </a:spcBef>
              <a:spcAft>
                <a:spcPts val="600"/>
              </a:spcAft>
              <a:defRPr/>
            </a:pPr>
            <a:r>
              <a:rPr lang="zh-CN" altLang="en-US" sz="1800" dirty="0">
                <a:latin typeface="+mn-ea"/>
              </a:rPr>
              <a:t>在进行一系列的简化后，</a:t>
            </a:r>
            <a:r>
              <a:rPr lang="zh-CN" altLang="en-US" sz="1800" dirty="0">
                <a:solidFill>
                  <a:srgbClr val="FF0000"/>
                </a:solidFill>
                <a:latin typeface="+mn-ea"/>
              </a:rPr>
              <a:t>若能消去图中所有的边，使所有进程都成为孤立结点，则称该图是可完全简化的；</a:t>
            </a:r>
            <a:r>
              <a:rPr lang="zh-CN" altLang="en-US" sz="1800" dirty="0">
                <a:latin typeface="+mn-ea"/>
              </a:rPr>
              <a:t>若不能通过任何过程使该图完全简化，则称该图是不可完全简化的</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死锁定理</a:t>
            </a:r>
          </a:p>
        </p:txBody>
      </p:sp>
      <p:grpSp>
        <p:nvGrpSpPr>
          <p:cNvPr id="4" name="2723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73359" y="956356"/>
            <a:ext cx="8642042" cy="3889598"/>
            <a:chOff x="669278" y="950213"/>
            <a:chExt cx="11522722" cy="5186130"/>
          </a:xfrm>
        </p:grpSpPr>
        <p:sp>
          <p:nvSpPr>
            <p:cNvPr id="5" name="iṥlídè"/>
            <p:cNvSpPr/>
            <p:nvPr/>
          </p:nvSpPr>
          <p:spPr>
            <a:xfrm>
              <a:off x="6958245" y="1128057"/>
              <a:ext cx="5233755" cy="5008286"/>
            </a:xfrm>
            <a:prstGeom prst="rect">
              <a:avLst/>
            </a:prstGeom>
            <a:blipFill>
              <a:blip r:embed="rId3"/>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lang="zh-CN" altLang="en-US" sz="100" dirty="0"/>
            </a:p>
          </p:txBody>
        </p:sp>
        <p:grpSp>
          <p:nvGrpSpPr>
            <p:cNvPr id="6" name="iṡļiḓe"/>
            <p:cNvGrpSpPr/>
            <p:nvPr/>
          </p:nvGrpSpPr>
          <p:grpSpPr>
            <a:xfrm>
              <a:off x="669278" y="1338038"/>
              <a:ext cx="5844443" cy="4472886"/>
              <a:chOff x="669278" y="1338038"/>
              <a:chExt cx="5844443" cy="4472886"/>
            </a:xfrm>
          </p:grpSpPr>
          <p:sp>
            <p:nvSpPr>
              <p:cNvPr id="20" name="îṧľîḋé"/>
              <p:cNvSpPr txBox="1"/>
              <p:nvPr/>
            </p:nvSpPr>
            <p:spPr>
              <a:xfrm>
                <a:off x="1523788" y="3490264"/>
                <a:ext cx="4989933" cy="2320660"/>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2000"/>
                  </a:lnSpc>
                </a:pPr>
                <a:r>
                  <a:rPr lang="zh-CN" altLang="en-US" dirty="0"/>
                  <a:t>对于较复杂的资源分配图，可能有多个既未阻塞、又非孤立的进程结点，不同的简化顺序，是否会得到不同的简化图？有关文献已经证明，</a:t>
                </a:r>
                <a:r>
                  <a:rPr lang="zh-CN" altLang="en-US" dirty="0">
                    <a:solidFill>
                      <a:srgbClr val="0070C0"/>
                    </a:solidFill>
                  </a:rPr>
                  <a:t>所有的简化顺序，都将得到相同的不可简化图。</a:t>
                </a:r>
              </a:p>
            </p:txBody>
          </p:sp>
          <p:grpSp>
            <p:nvGrpSpPr>
              <p:cNvPr id="17" name="ïS1íḋé"/>
              <p:cNvGrpSpPr/>
              <p:nvPr/>
            </p:nvGrpSpPr>
            <p:grpSpPr>
              <a:xfrm>
                <a:off x="669278" y="1338038"/>
                <a:ext cx="733394" cy="733394"/>
                <a:chOff x="669278" y="1338038"/>
                <a:chExt cx="733394" cy="733394"/>
              </a:xfrm>
            </p:grpSpPr>
            <p:sp>
              <p:nvSpPr>
                <p:cNvPr id="18" name="islîḋe"/>
                <p:cNvSpPr/>
                <p:nvPr/>
              </p:nvSpPr>
              <p:spPr>
                <a:xfrm>
                  <a:off x="669278" y="1338038"/>
                  <a:ext cx="733394" cy="73339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19" name="îŝlîďe"/>
                <p:cNvSpPr/>
                <p:nvPr/>
              </p:nvSpPr>
              <p:spPr>
                <a:xfrm>
                  <a:off x="806481" y="1522909"/>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87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grpSp>
          <p:nvGrpSpPr>
            <p:cNvPr id="7" name="iŝļïḓê"/>
            <p:cNvGrpSpPr/>
            <p:nvPr/>
          </p:nvGrpSpPr>
          <p:grpSpPr>
            <a:xfrm>
              <a:off x="691727" y="950213"/>
              <a:ext cx="5982861" cy="3069805"/>
              <a:chOff x="691727" y="-1441131"/>
              <a:chExt cx="5982861" cy="3069805"/>
            </a:xfrm>
          </p:grpSpPr>
          <p:sp>
            <p:nvSpPr>
              <p:cNvPr id="13" name="ïšļíďè"/>
              <p:cNvSpPr txBox="1"/>
              <p:nvPr/>
            </p:nvSpPr>
            <p:spPr>
              <a:xfrm>
                <a:off x="1684655" y="-1441131"/>
                <a:ext cx="4989933" cy="185534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2000"/>
                  </a:lnSpc>
                </a:pPr>
                <a:r>
                  <a:rPr lang="en-US" altLang="zh-CN" dirty="0"/>
                  <a:t>S</a:t>
                </a:r>
                <a:r>
                  <a:rPr lang="zh-CN" altLang="en-US" dirty="0"/>
                  <a:t>为死锁状态的充分条件是：</a:t>
                </a:r>
                <a:r>
                  <a:rPr lang="zh-CN" altLang="en-US" u="sng" dirty="0"/>
                  <a:t>当且仅当</a:t>
                </a:r>
                <a:r>
                  <a:rPr lang="en-US" altLang="zh-CN" u="sng" dirty="0"/>
                  <a:t>S</a:t>
                </a:r>
                <a:r>
                  <a:rPr lang="zh-CN" altLang="en-US" u="sng" dirty="0"/>
                  <a:t>状态的资源分配图是不可完全简化的。该充分条件称为</a:t>
                </a:r>
                <a:r>
                  <a:rPr lang="zh-CN" altLang="en-US" b="1" u="sng" dirty="0">
                    <a:solidFill>
                      <a:srgbClr val="FF0000"/>
                    </a:solidFill>
                  </a:rPr>
                  <a:t>死锁定理</a:t>
                </a:r>
                <a:r>
                  <a:rPr lang="zh-CN" altLang="en-US" u="sng" dirty="0"/>
                  <a:t>。</a:t>
                </a:r>
              </a:p>
            </p:txBody>
          </p:sp>
          <p:grpSp>
            <p:nvGrpSpPr>
              <p:cNvPr id="10" name="ïŝľídè"/>
              <p:cNvGrpSpPr/>
              <p:nvPr/>
            </p:nvGrpSpPr>
            <p:grpSpPr>
              <a:xfrm>
                <a:off x="691727" y="895280"/>
                <a:ext cx="733394" cy="733394"/>
                <a:chOff x="691727" y="895280"/>
                <a:chExt cx="733394" cy="733394"/>
              </a:xfrm>
            </p:grpSpPr>
            <p:sp>
              <p:nvSpPr>
                <p:cNvPr id="11" name="ïṡľïde"/>
                <p:cNvSpPr/>
                <p:nvPr/>
              </p:nvSpPr>
              <p:spPr>
                <a:xfrm>
                  <a:off x="691727" y="895280"/>
                  <a:ext cx="733394" cy="73339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12" name="ïšliḍe"/>
                <p:cNvSpPr/>
                <p:nvPr/>
              </p:nvSpPr>
              <p:spPr>
                <a:xfrm>
                  <a:off x="867441" y="1067838"/>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87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cxnSp>
          <p:nvCxnSpPr>
            <p:cNvPr id="8" name="直接连接符 7"/>
            <p:cNvCxnSpPr/>
            <p:nvPr/>
          </p:nvCxnSpPr>
          <p:spPr>
            <a:xfrm>
              <a:off x="1402773" y="2799598"/>
              <a:ext cx="54000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62000" y="133350"/>
            <a:ext cx="5269706" cy="414020"/>
          </a:xfrm>
          <a:prstGeom prst="rect">
            <a:avLst/>
          </a:prstGeom>
        </p:spPr>
        <p:txBody>
          <a:bodyPr wrap="square">
            <a:spAutoFit/>
          </a:bodyPr>
          <a:lstStyle/>
          <a:p>
            <a:r>
              <a:rPr lang="zh-CN" altLang="en-US" sz="2100" b="1" dirty="0">
                <a:solidFill>
                  <a:srgbClr val="7F7F7F"/>
                </a:solidFill>
              </a:rPr>
              <a:t>死锁数据结构</a:t>
            </a:r>
          </a:p>
        </p:txBody>
      </p:sp>
      <p:sp>
        <p:nvSpPr>
          <p:cNvPr id="4" name="内容占位符 2"/>
          <p:cNvSpPr txBox="1"/>
          <p:nvPr/>
        </p:nvSpPr>
        <p:spPr>
          <a:xfrm>
            <a:off x="502444" y="853759"/>
            <a:ext cx="7136109" cy="3924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3000"/>
              </a:lnSpc>
              <a:buNone/>
            </a:pPr>
            <a:r>
              <a:rPr lang="zh-CN" altLang="en-US" dirty="0">
                <a:solidFill>
                  <a:srgbClr val="FF0000"/>
                </a:solidFill>
              </a:rPr>
              <a:t>数据结构</a:t>
            </a:r>
            <a:r>
              <a:rPr lang="zh-CN" altLang="en-US" dirty="0"/>
              <a:t>类似于银行家算法的数据结构（基于资源分配图简化）</a:t>
            </a:r>
            <a:endParaRPr lang="en-US" altLang="zh-CN" dirty="0"/>
          </a:p>
        </p:txBody>
      </p:sp>
      <p:sp>
        <p:nvSpPr>
          <p:cNvPr id="5" name="内容占位符 2"/>
          <p:cNvSpPr txBox="1"/>
          <p:nvPr/>
        </p:nvSpPr>
        <p:spPr>
          <a:xfrm>
            <a:off x="199621" y="1316087"/>
            <a:ext cx="7572779" cy="3887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0600" lvl="1" indent="-533400">
              <a:lnSpc>
                <a:spcPct val="110000"/>
              </a:lnSpc>
              <a:spcBef>
                <a:spcPts val="0"/>
              </a:spcBef>
              <a:buFontTx/>
              <a:buNone/>
            </a:pPr>
            <a:r>
              <a:rPr lang="en-US" altLang="zh-CN" sz="1800" dirty="0"/>
              <a:t>        Work</a:t>
            </a:r>
            <a:r>
              <a:rPr lang="zh-CN" altLang="en-US" sz="1800" dirty="0"/>
              <a:t>：</a:t>
            </a:r>
            <a:r>
              <a:rPr lang="en-US" altLang="zh-CN" sz="1800" dirty="0"/>
              <a:t>=Available</a:t>
            </a:r>
            <a:r>
              <a:rPr lang="zh-CN" altLang="en-US" sz="1800" dirty="0"/>
              <a:t>；</a:t>
            </a:r>
            <a:r>
              <a:rPr lang="en-US" altLang="zh-CN" sz="1800" dirty="0"/>
              <a:t>//</a:t>
            </a:r>
            <a:r>
              <a:rPr lang="zh-CN" altLang="en-US" sz="1800" dirty="0"/>
              <a:t>初始化</a:t>
            </a:r>
          </a:p>
          <a:p>
            <a:pPr marL="990600" lvl="1" indent="-533400" algn="just">
              <a:lnSpc>
                <a:spcPct val="110000"/>
              </a:lnSpc>
              <a:spcBef>
                <a:spcPts val="0"/>
              </a:spcBef>
              <a:buFontTx/>
              <a:buNone/>
            </a:pPr>
            <a:r>
              <a:rPr lang="zh-CN" altLang="en-US" sz="1800" dirty="0"/>
              <a:t>        </a:t>
            </a:r>
            <a:r>
              <a:rPr lang="en-US" altLang="zh-CN" sz="1800" dirty="0"/>
              <a:t>L</a:t>
            </a:r>
            <a:r>
              <a:rPr lang="zh-CN" altLang="en-US" sz="1800" dirty="0"/>
              <a:t>：</a:t>
            </a:r>
            <a:r>
              <a:rPr lang="en-US" altLang="zh-CN" sz="1800" dirty="0"/>
              <a:t>={</a:t>
            </a:r>
            <a:r>
              <a:rPr lang="en-US" altLang="zh-CN" sz="1800" dirty="0" err="1"/>
              <a:t>L</a:t>
            </a:r>
            <a:r>
              <a:rPr lang="en-US" altLang="zh-CN" sz="1800" baseline="-30000" dirty="0" err="1"/>
              <a:t>i</a:t>
            </a:r>
            <a:r>
              <a:rPr lang="en-US" altLang="zh-CN" sz="1800" dirty="0" err="1"/>
              <a:t>│Allocation</a:t>
            </a:r>
            <a:r>
              <a:rPr lang="en-US" altLang="zh-CN" sz="1800" baseline="-30000" dirty="0" err="1"/>
              <a:t>i</a:t>
            </a:r>
            <a:r>
              <a:rPr lang="en-US" altLang="zh-CN" sz="1800" dirty="0"/>
              <a:t>=0∩Request</a:t>
            </a:r>
            <a:r>
              <a:rPr lang="en-US" altLang="zh-CN" sz="1800" baseline="-30000" dirty="0"/>
              <a:t>i</a:t>
            </a:r>
            <a:r>
              <a:rPr lang="en-US" altLang="zh-CN" sz="1800" dirty="0"/>
              <a:t>=0}  //</a:t>
            </a:r>
            <a:r>
              <a:rPr lang="zh-CN" altLang="en-US" sz="1800" dirty="0"/>
              <a:t>初始化</a:t>
            </a:r>
            <a:r>
              <a:rPr lang="en-US" altLang="zh-CN" sz="1800" dirty="0"/>
              <a:t>L</a:t>
            </a:r>
          </a:p>
          <a:p>
            <a:pPr marL="990600" lvl="1" indent="-533400" algn="just">
              <a:lnSpc>
                <a:spcPct val="110000"/>
              </a:lnSpc>
              <a:spcBef>
                <a:spcPts val="0"/>
              </a:spcBef>
              <a:buFontTx/>
              <a:buNone/>
            </a:pPr>
            <a:r>
              <a:rPr lang="en-US" altLang="zh-CN" sz="1800" dirty="0"/>
              <a:t>        for all L</a:t>
            </a:r>
            <a:r>
              <a:rPr lang="en-US" altLang="zh-CN" sz="1800" baseline="-30000" dirty="0"/>
              <a:t>i </a:t>
            </a:r>
            <a:r>
              <a:rPr lang="en-US" altLang="zh-CN" sz="1800" dirty="0">
                <a:sym typeface="Symbol" panose="05050102010706020507" pitchFamily="18" charset="2"/>
              </a:rPr>
              <a:t></a:t>
            </a:r>
            <a:r>
              <a:rPr lang="en-US" altLang="zh-CN" sz="1800" baseline="-30000" dirty="0"/>
              <a:t> </a:t>
            </a:r>
            <a:r>
              <a:rPr lang="en-US" altLang="zh-CN" sz="1800" dirty="0"/>
              <a:t>L do    //</a:t>
            </a:r>
            <a:r>
              <a:rPr lang="zh-CN" altLang="en-US" sz="1800" dirty="0"/>
              <a:t>所有还没有加入</a:t>
            </a:r>
            <a:r>
              <a:rPr lang="en-US" altLang="zh-CN" sz="1800" dirty="0"/>
              <a:t>L</a:t>
            </a:r>
            <a:r>
              <a:rPr lang="zh-CN" altLang="en-US" sz="1800" dirty="0"/>
              <a:t>的进程</a:t>
            </a:r>
            <a:endParaRPr lang="en-US" altLang="zh-CN" sz="1800" dirty="0"/>
          </a:p>
          <a:p>
            <a:pPr marL="990600" lvl="1" indent="-533400" algn="just">
              <a:lnSpc>
                <a:spcPct val="110000"/>
              </a:lnSpc>
              <a:spcBef>
                <a:spcPts val="0"/>
              </a:spcBef>
              <a:buFontTx/>
              <a:buNone/>
            </a:pPr>
            <a:r>
              <a:rPr lang="en-US" altLang="zh-CN" sz="1800" dirty="0"/>
              <a:t>           {</a:t>
            </a:r>
          </a:p>
          <a:p>
            <a:pPr marL="1447800" lvl="2" indent="-533400" algn="just">
              <a:lnSpc>
                <a:spcPct val="110000"/>
              </a:lnSpc>
              <a:spcBef>
                <a:spcPts val="0"/>
              </a:spcBef>
              <a:buNone/>
            </a:pPr>
            <a:r>
              <a:rPr lang="en-US" altLang="zh-CN" sz="1600" dirty="0"/>
              <a:t>           for all </a:t>
            </a:r>
            <a:r>
              <a:rPr lang="en-US" altLang="zh-CN" sz="1600" dirty="0" err="1"/>
              <a:t>Request</a:t>
            </a:r>
            <a:r>
              <a:rPr lang="en-US" altLang="zh-CN" sz="1600" baseline="-30000" dirty="0" err="1"/>
              <a:t>i</a:t>
            </a:r>
            <a:r>
              <a:rPr lang="en-US" altLang="zh-CN" sz="1600" dirty="0" err="1"/>
              <a:t>≤Work</a:t>
            </a:r>
            <a:r>
              <a:rPr lang="en-US" altLang="zh-CN" sz="1600" dirty="0"/>
              <a:t> do</a:t>
            </a:r>
          </a:p>
          <a:p>
            <a:pPr marL="1447800" lvl="2" indent="-533400" algn="just">
              <a:lnSpc>
                <a:spcPct val="110000"/>
              </a:lnSpc>
              <a:spcBef>
                <a:spcPts val="0"/>
              </a:spcBef>
              <a:buNone/>
            </a:pPr>
            <a:r>
              <a:rPr lang="en-US" altLang="zh-CN" sz="1600" dirty="0"/>
              <a:t>             {</a:t>
            </a:r>
          </a:p>
          <a:p>
            <a:pPr marL="1447800" lvl="2" indent="-533400" algn="just">
              <a:lnSpc>
                <a:spcPct val="110000"/>
              </a:lnSpc>
              <a:spcBef>
                <a:spcPts val="0"/>
              </a:spcBef>
              <a:buNone/>
            </a:pPr>
            <a:r>
              <a:rPr lang="en-US" altLang="zh-CN" sz="1600" dirty="0"/>
              <a:t>                    Work</a:t>
            </a:r>
            <a:r>
              <a:rPr lang="zh-CN" altLang="en-US" sz="1600" dirty="0"/>
              <a:t>：</a:t>
            </a:r>
            <a:r>
              <a:rPr lang="en-US" altLang="zh-CN" sz="1600" dirty="0"/>
              <a:t>= Work + </a:t>
            </a:r>
            <a:r>
              <a:rPr lang="en-US" altLang="zh-CN" sz="1600" dirty="0" err="1"/>
              <a:t>Allocation</a:t>
            </a:r>
            <a:r>
              <a:rPr lang="en-US" altLang="zh-CN" sz="1600" baseline="-25000" dirty="0" err="1"/>
              <a:t>i</a:t>
            </a:r>
            <a:r>
              <a:rPr lang="zh-CN" altLang="en-US" sz="1600" dirty="0"/>
              <a:t>；</a:t>
            </a:r>
          </a:p>
          <a:p>
            <a:pPr marL="1447800" lvl="2" indent="-533400" algn="just">
              <a:lnSpc>
                <a:spcPct val="110000"/>
              </a:lnSpc>
              <a:spcBef>
                <a:spcPts val="0"/>
              </a:spcBef>
              <a:buNone/>
            </a:pPr>
            <a:r>
              <a:rPr lang="zh-CN" altLang="en-US" sz="1600" dirty="0"/>
              <a:t>                    </a:t>
            </a:r>
            <a:r>
              <a:rPr lang="en-US" altLang="zh-CN" sz="1600" dirty="0"/>
              <a:t>Li append L</a:t>
            </a:r>
            <a:r>
              <a:rPr lang="zh-CN" altLang="en-US" sz="1600" dirty="0"/>
              <a:t>；</a:t>
            </a:r>
            <a:endParaRPr lang="en-US" altLang="zh-CN" sz="1600" dirty="0"/>
          </a:p>
          <a:p>
            <a:pPr marL="1447800" lvl="2" indent="-533400" algn="just">
              <a:lnSpc>
                <a:spcPct val="110000"/>
              </a:lnSpc>
              <a:spcBef>
                <a:spcPts val="0"/>
              </a:spcBef>
              <a:buNone/>
            </a:pPr>
            <a:r>
              <a:rPr lang="en-US" altLang="zh-CN" sz="1600" dirty="0"/>
              <a:t>             }</a:t>
            </a:r>
            <a:endParaRPr lang="zh-CN" altLang="en-US" sz="1600" dirty="0"/>
          </a:p>
          <a:p>
            <a:pPr marL="990600" lvl="1" indent="-533400" algn="just">
              <a:lnSpc>
                <a:spcPct val="110000"/>
              </a:lnSpc>
              <a:spcBef>
                <a:spcPts val="0"/>
              </a:spcBef>
              <a:buFontTx/>
              <a:buNone/>
            </a:pPr>
            <a:r>
              <a:rPr lang="zh-CN" altLang="en-US" sz="1800" dirty="0"/>
              <a:t>            </a:t>
            </a:r>
            <a:r>
              <a:rPr lang="en-US" altLang="zh-CN" sz="1800" dirty="0"/>
              <a:t>}</a:t>
            </a:r>
          </a:p>
          <a:p>
            <a:pPr marL="990600" lvl="1" indent="-533400" algn="just">
              <a:lnSpc>
                <a:spcPct val="110000"/>
              </a:lnSpc>
              <a:spcBef>
                <a:spcPts val="0"/>
              </a:spcBef>
              <a:buFontTx/>
              <a:buNone/>
            </a:pPr>
            <a:r>
              <a:rPr lang="en-US" altLang="zh-CN" sz="1800" dirty="0"/>
              <a:t>           </a:t>
            </a:r>
          </a:p>
          <a:p>
            <a:pPr marL="990600" lvl="1" indent="-533400" algn="just">
              <a:lnSpc>
                <a:spcPct val="110000"/>
              </a:lnSpc>
              <a:spcBef>
                <a:spcPts val="0"/>
              </a:spcBef>
              <a:buFontTx/>
              <a:buNone/>
            </a:pPr>
            <a:r>
              <a:rPr lang="en-US" altLang="zh-CN" sz="1800" dirty="0"/>
              <a:t>           deadlock</a:t>
            </a:r>
            <a:r>
              <a:rPr lang="zh-CN" altLang="en-US" sz="1800" dirty="0"/>
              <a:t>：</a:t>
            </a:r>
            <a:r>
              <a:rPr lang="en-US" altLang="zh-CN" sz="1800" dirty="0"/>
              <a:t>= ┐</a:t>
            </a:r>
            <a:r>
              <a:rPr lang="zh-CN" altLang="en-US" sz="1800" dirty="0"/>
              <a:t>（</a:t>
            </a:r>
            <a:r>
              <a:rPr lang="en-US" altLang="zh-CN" sz="1800" dirty="0"/>
              <a:t>L={P</a:t>
            </a:r>
            <a:r>
              <a:rPr lang="en-US" altLang="zh-CN" sz="1800" baseline="-30000" dirty="0"/>
              <a:t>1</a:t>
            </a:r>
            <a:r>
              <a:rPr lang="zh-CN" altLang="en-US" sz="1800" dirty="0"/>
              <a:t>，</a:t>
            </a:r>
            <a:r>
              <a:rPr lang="en-US" altLang="zh-CN" sz="1800" dirty="0"/>
              <a:t>P</a:t>
            </a:r>
            <a:r>
              <a:rPr lang="en-US" altLang="zh-CN" sz="1800" baseline="-30000" dirty="0"/>
              <a:t>2</a:t>
            </a:r>
            <a:r>
              <a:rPr lang="zh-CN" altLang="en-US" sz="1800" dirty="0"/>
              <a:t>，</a:t>
            </a:r>
            <a:r>
              <a:rPr lang="en-US" altLang="zh-CN" sz="1800" dirty="0"/>
              <a:t>…</a:t>
            </a:r>
            <a:r>
              <a:rPr lang="zh-CN" altLang="en-US" sz="1800" dirty="0"/>
              <a:t>，</a:t>
            </a:r>
            <a:r>
              <a:rPr lang="en-US" altLang="zh-CN" sz="1800" dirty="0" err="1"/>
              <a:t>P</a:t>
            </a:r>
            <a:r>
              <a:rPr lang="en-US" altLang="zh-CN" sz="1800" baseline="-30000" dirty="0" err="1"/>
              <a:t>n</a:t>
            </a:r>
            <a:r>
              <a:rPr lang="en-US" altLang="zh-CN" sz="1800" dirty="0"/>
              <a:t>}</a:t>
            </a:r>
            <a:r>
              <a:rPr lang="zh-CN" altLang="en-US" sz="1800" dirty="0"/>
              <a: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1540" y="859790"/>
            <a:ext cx="10027920" cy="3762375"/>
          </a:xfrm>
          <a:prstGeom prst="rect">
            <a:avLst/>
          </a:prstGeom>
        </p:spPr>
        <p:txBody>
          <a:bodyPr wrap="square">
            <a:noAutofit/>
          </a:bodyPr>
          <a:lstStyle/>
          <a:p>
            <a:pPr>
              <a:lnSpc>
                <a:spcPct val="123000"/>
              </a:lnSpc>
              <a:tabLst>
                <a:tab pos="1428750" algn="l"/>
                <a:tab pos="2338070" algn="ctr"/>
                <a:tab pos="3594100" algn="ctr"/>
                <a:tab pos="4921250" algn="ctr"/>
              </a:tabLst>
            </a:pPr>
            <a:r>
              <a:rPr lang="zh-CN" altLang="en-US" sz="1800" dirty="0">
                <a:latin typeface="+mn-ea"/>
              </a:rPr>
              <a:t>五个进程</a:t>
            </a:r>
            <a:r>
              <a:rPr lang="en-US" altLang="zh-CN" sz="1800" dirty="0" err="1">
                <a:latin typeface="+mn-ea"/>
              </a:rPr>
              <a:t>P</a:t>
            </a:r>
            <a:r>
              <a:rPr lang="en-US" altLang="zh-CN" sz="1800" baseline="-25000" dirty="0" err="1">
                <a:latin typeface="+mn-ea"/>
              </a:rPr>
              <a:t>n</a:t>
            </a:r>
            <a:r>
              <a:rPr lang="zh-CN" altLang="en-US" sz="1800" dirty="0">
                <a:latin typeface="+mn-ea"/>
              </a:rPr>
              <a:t>到</a:t>
            </a:r>
            <a:r>
              <a:rPr lang="en-US" altLang="zh-CN" sz="1800" dirty="0">
                <a:latin typeface="+mn-ea"/>
              </a:rPr>
              <a:t>P</a:t>
            </a:r>
            <a:r>
              <a:rPr lang="en-US" altLang="zh-CN" sz="1800" baseline="-25000" dirty="0">
                <a:latin typeface="+mn-ea"/>
              </a:rPr>
              <a:t>4</a:t>
            </a:r>
            <a:r>
              <a:rPr lang="en-US" altLang="zh-CN" sz="1800" dirty="0">
                <a:latin typeface="+mn-ea"/>
              </a:rPr>
              <a:t>,</a:t>
            </a:r>
            <a:r>
              <a:rPr lang="zh-CN" altLang="en-US" sz="1800" dirty="0">
                <a:latin typeface="+mn-ea"/>
              </a:rPr>
              <a:t>三个资源类型</a:t>
            </a:r>
            <a:r>
              <a:rPr lang="en-US" altLang="zh-CN" sz="1800" dirty="0">
                <a:latin typeface="+mn-ea"/>
              </a:rPr>
              <a:t>A（7</a:t>
            </a:r>
            <a:r>
              <a:rPr lang="zh-CN" altLang="en-US" sz="1800" dirty="0">
                <a:latin typeface="+mn-ea"/>
              </a:rPr>
              <a:t>个实例），</a:t>
            </a:r>
            <a:r>
              <a:rPr lang="en-US" altLang="zh-CN" sz="1800" dirty="0">
                <a:latin typeface="+mn-ea"/>
              </a:rPr>
              <a:t>B（2</a:t>
            </a:r>
            <a:r>
              <a:rPr lang="zh-CN" altLang="en-US" sz="1800" dirty="0">
                <a:latin typeface="+mn-ea"/>
              </a:rPr>
              <a:t>个实例）</a:t>
            </a:r>
            <a:r>
              <a:rPr lang="zh-CN" altLang="zh-CN" sz="1800" dirty="0">
                <a:latin typeface="+mn-ea"/>
              </a:rPr>
              <a:t>,</a:t>
            </a:r>
            <a:r>
              <a:rPr lang="en-US" altLang="zh-CN" sz="1800" dirty="0">
                <a:latin typeface="+mn-ea"/>
              </a:rPr>
              <a:t> C（6</a:t>
            </a:r>
            <a:r>
              <a:rPr lang="zh-CN" altLang="en-US" sz="1800" dirty="0">
                <a:latin typeface="+mn-ea"/>
              </a:rPr>
              <a:t>个实例）。</a:t>
            </a:r>
          </a:p>
          <a:p>
            <a:pPr>
              <a:lnSpc>
                <a:spcPct val="123000"/>
              </a:lnSpc>
              <a:tabLst>
                <a:tab pos="1428750" algn="l"/>
                <a:tab pos="2338070" algn="ctr"/>
                <a:tab pos="3594100" algn="ctr"/>
                <a:tab pos="4921250" algn="ctr"/>
              </a:tabLst>
            </a:pPr>
            <a:r>
              <a:rPr lang="zh-CN" altLang="en-US" sz="1800" dirty="0">
                <a:latin typeface="+mn-ea"/>
                <a:sym typeface="Wingdings" panose="05000000000000000000" pitchFamily="2" charset="2"/>
              </a:rPr>
              <a:t>时刻</a:t>
            </a:r>
            <a:r>
              <a:rPr lang="en-US" altLang="zh-CN" sz="1800" dirty="0">
                <a:latin typeface="+mn-ea"/>
                <a:sym typeface="Wingdings" panose="05000000000000000000" pitchFamily="2" charset="2"/>
              </a:rPr>
              <a:t>T</a:t>
            </a:r>
            <a:r>
              <a:rPr lang="en-US" altLang="zh-CN" sz="1800" baseline="-25000" dirty="0">
                <a:latin typeface="+mn-ea"/>
                <a:sym typeface="Wingdings" panose="05000000000000000000" pitchFamily="2" charset="2"/>
              </a:rPr>
              <a:t>0</a:t>
            </a:r>
            <a:r>
              <a:rPr lang="zh-CN" altLang="en-US" sz="1800" dirty="0">
                <a:latin typeface="+mn-ea"/>
                <a:sym typeface="Wingdings" panose="05000000000000000000" pitchFamily="2" charset="2"/>
              </a:rPr>
              <a:t>的状态：</a:t>
            </a:r>
            <a:endParaRPr lang="zh-CN" altLang="en-US" sz="1800" dirty="0">
              <a:latin typeface="+mn-ea"/>
            </a:endParaRPr>
          </a:p>
          <a:p>
            <a:pPr>
              <a:lnSpc>
                <a:spcPct val="123000"/>
              </a:lnSpc>
              <a:buFont typeface="Monotype Sorts" pitchFamily="2" charset="2"/>
              <a:buNone/>
              <a:tabLst>
                <a:tab pos="1428750" algn="l"/>
                <a:tab pos="2338070" algn="ctr"/>
                <a:tab pos="3594100" algn="ctr"/>
                <a:tab pos="4921250" algn="ctr"/>
              </a:tabLst>
            </a:pPr>
            <a:r>
              <a:rPr lang="zh-CN" altLang="zh-CN" sz="1800" dirty="0">
                <a:latin typeface="+mn-ea"/>
              </a:rPr>
              <a:t>		</a:t>
            </a:r>
            <a:r>
              <a:rPr lang="zh-CN" altLang="zh-CN" sz="1800" dirty="0">
                <a:latin typeface="+mj-lt"/>
              </a:rPr>
              <a:t>	</a:t>
            </a:r>
            <a:r>
              <a:rPr lang="en-US" altLang="zh-CN" sz="1600" u="sng" dirty="0">
                <a:solidFill>
                  <a:srgbClr val="0000CC"/>
                </a:solidFill>
                <a:latin typeface="+mj-lt"/>
              </a:rPr>
              <a:t>Allocation</a:t>
            </a:r>
            <a:r>
              <a:rPr lang="en-US" altLang="zh-CN" sz="1600" dirty="0">
                <a:solidFill>
                  <a:srgbClr val="0000CC"/>
                </a:solidFill>
                <a:latin typeface="+mj-lt"/>
              </a:rPr>
              <a:t>		</a:t>
            </a:r>
            <a:r>
              <a:rPr lang="en-US" altLang="zh-CN" sz="1600" u="sng" dirty="0">
                <a:solidFill>
                  <a:srgbClr val="0000CC"/>
                </a:solidFill>
                <a:latin typeface="+mj-lt"/>
              </a:rPr>
              <a:t>Request</a:t>
            </a:r>
            <a:r>
              <a:rPr lang="en-US" altLang="zh-CN" sz="1600" dirty="0">
                <a:solidFill>
                  <a:srgbClr val="0000CC"/>
                </a:solidFill>
                <a:latin typeface="+mj-lt"/>
              </a:rPr>
              <a:t>	         </a:t>
            </a:r>
            <a:r>
              <a:rPr lang="en-US" altLang="zh-CN" sz="1600" u="sng" dirty="0">
                <a:solidFill>
                  <a:srgbClr val="0000CC"/>
                </a:solidFill>
                <a:latin typeface="+mj-lt"/>
              </a:rPr>
              <a:t>Available</a:t>
            </a:r>
            <a:endParaRPr lang="en-US" altLang="zh-CN" sz="1600" dirty="0">
              <a:solidFill>
                <a:srgbClr val="0000CC"/>
              </a:solidFill>
              <a:latin typeface="+mj-lt"/>
            </a:endParaRPr>
          </a:p>
          <a:p>
            <a:pPr>
              <a:lnSpc>
                <a:spcPct val="123000"/>
              </a:lnSpc>
              <a:buFont typeface="Monotype Sorts" pitchFamily="2" charset="2"/>
              <a:buNone/>
              <a:tabLst>
                <a:tab pos="1428750" algn="l"/>
                <a:tab pos="2338070" algn="ctr"/>
                <a:tab pos="3594100" algn="ctr"/>
                <a:tab pos="4921250" algn="ctr"/>
              </a:tabLst>
            </a:pPr>
            <a:r>
              <a:rPr lang="en-US" altLang="zh-CN" sz="1600" dirty="0">
                <a:latin typeface="+mj-lt"/>
              </a:rPr>
              <a:t>			</a:t>
            </a:r>
            <a:r>
              <a:rPr lang="en-US" altLang="zh-CN" sz="1600" dirty="0">
                <a:solidFill>
                  <a:srgbClr val="0070C0"/>
                </a:solidFill>
                <a:latin typeface="+mj-lt"/>
              </a:rPr>
              <a:t>A   B   C 		A   B   C           A   B   C</a:t>
            </a:r>
          </a:p>
          <a:p>
            <a:pPr>
              <a:lnSpc>
                <a:spcPct val="123000"/>
              </a:lnSpc>
              <a:buFont typeface="Monotype Sorts" pitchFamily="2" charset="2"/>
              <a:buNone/>
              <a:tabLst>
                <a:tab pos="1428750" algn="l"/>
                <a:tab pos="2338070" algn="ctr"/>
                <a:tab pos="3594100" algn="ctr"/>
                <a:tab pos="4921250" algn="ctr"/>
              </a:tabLst>
            </a:pPr>
            <a:r>
              <a:rPr lang="en-US" altLang="zh-CN" sz="1600" dirty="0">
                <a:solidFill>
                  <a:srgbClr val="0070C0"/>
                </a:solidFill>
                <a:latin typeface="+mj-lt"/>
              </a:rPr>
              <a:t>		P</a:t>
            </a:r>
            <a:r>
              <a:rPr lang="en-US" altLang="zh-CN" sz="1600" baseline="-25000" dirty="0">
                <a:solidFill>
                  <a:srgbClr val="0070C0"/>
                </a:solidFill>
                <a:latin typeface="+mj-lt"/>
              </a:rPr>
              <a:t>0</a:t>
            </a:r>
            <a:r>
              <a:rPr lang="en-US" altLang="zh-CN" sz="1600" dirty="0">
                <a:solidFill>
                  <a:srgbClr val="0070C0"/>
                </a:solidFill>
                <a:latin typeface="+mj-lt"/>
              </a:rPr>
              <a:t>	0   1   0 		0   0   0 	         0   0   0</a:t>
            </a:r>
          </a:p>
          <a:p>
            <a:pPr>
              <a:lnSpc>
                <a:spcPct val="123000"/>
              </a:lnSpc>
              <a:buFont typeface="Monotype Sorts" pitchFamily="2" charset="2"/>
              <a:buNone/>
              <a:tabLst>
                <a:tab pos="1428750" algn="l"/>
                <a:tab pos="2338070" algn="ctr"/>
                <a:tab pos="3594100" algn="ctr"/>
                <a:tab pos="4921250" algn="ctr"/>
              </a:tabLst>
            </a:pPr>
            <a:r>
              <a:rPr lang="en-US" altLang="zh-CN" sz="1600" dirty="0">
                <a:solidFill>
                  <a:srgbClr val="0070C0"/>
                </a:solidFill>
                <a:latin typeface="+mj-lt"/>
              </a:rPr>
              <a:t>		P</a:t>
            </a:r>
            <a:r>
              <a:rPr lang="en-US" altLang="zh-CN" sz="1600" baseline="-25000" dirty="0">
                <a:solidFill>
                  <a:srgbClr val="0070C0"/>
                </a:solidFill>
                <a:latin typeface="+mj-lt"/>
              </a:rPr>
              <a:t>1</a:t>
            </a:r>
            <a:r>
              <a:rPr lang="en-US" altLang="zh-CN" sz="1600" dirty="0">
                <a:solidFill>
                  <a:srgbClr val="0070C0"/>
                </a:solidFill>
                <a:latin typeface="+mj-lt"/>
              </a:rPr>
              <a:t>	2   0   0 		2   0   2</a:t>
            </a:r>
          </a:p>
          <a:p>
            <a:pPr>
              <a:lnSpc>
                <a:spcPct val="123000"/>
              </a:lnSpc>
              <a:buFont typeface="Monotype Sorts" pitchFamily="2" charset="2"/>
              <a:buNone/>
              <a:tabLst>
                <a:tab pos="1428750" algn="l"/>
                <a:tab pos="2338070" algn="ctr"/>
                <a:tab pos="3594100" algn="ctr"/>
                <a:tab pos="4921250" algn="ctr"/>
              </a:tabLst>
            </a:pPr>
            <a:r>
              <a:rPr lang="en-US" altLang="zh-CN" sz="1600" dirty="0">
                <a:solidFill>
                  <a:srgbClr val="0070C0"/>
                </a:solidFill>
                <a:latin typeface="+mj-lt"/>
              </a:rPr>
              <a:t>		P</a:t>
            </a:r>
            <a:r>
              <a:rPr lang="en-US" altLang="zh-CN" sz="1600" baseline="-25000" dirty="0">
                <a:solidFill>
                  <a:srgbClr val="0070C0"/>
                </a:solidFill>
                <a:latin typeface="+mj-lt"/>
              </a:rPr>
              <a:t>2</a:t>
            </a:r>
            <a:r>
              <a:rPr lang="en-US" altLang="zh-CN" sz="1600" dirty="0">
                <a:solidFill>
                  <a:srgbClr val="0070C0"/>
                </a:solidFill>
                <a:latin typeface="+mj-lt"/>
              </a:rPr>
              <a:t>	3   0   3		0   0   0 </a:t>
            </a:r>
          </a:p>
          <a:p>
            <a:pPr>
              <a:lnSpc>
                <a:spcPct val="123000"/>
              </a:lnSpc>
              <a:buFont typeface="Monotype Sorts" pitchFamily="2" charset="2"/>
              <a:buNone/>
              <a:tabLst>
                <a:tab pos="1428750" algn="l"/>
                <a:tab pos="2338070" algn="ctr"/>
                <a:tab pos="3594100" algn="ctr"/>
                <a:tab pos="4921250" algn="ctr"/>
              </a:tabLst>
            </a:pPr>
            <a:r>
              <a:rPr lang="en-US" altLang="zh-CN" sz="1600" dirty="0">
                <a:solidFill>
                  <a:srgbClr val="0070C0"/>
                </a:solidFill>
                <a:latin typeface="+mj-lt"/>
              </a:rPr>
              <a:t>		P</a:t>
            </a:r>
            <a:r>
              <a:rPr lang="en-US" altLang="zh-CN" sz="1600" baseline="-25000" dirty="0">
                <a:solidFill>
                  <a:srgbClr val="0070C0"/>
                </a:solidFill>
                <a:latin typeface="+mj-lt"/>
              </a:rPr>
              <a:t>3</a:t>
            </a:r>
            <a:r>
              <a:rPr lang="en-US" altLang="zh-CN" sz="1600" dirty="0">
                <a:solidFill>
                  <a:srgbClr val="0070C0"/>
                </a:solidFill>
                <a:latin typeface="+mj-lt"/>
              </a:rPr>
              <a:t>	2   1   1 		1   0   0 </a:t>
            </a:r>
          </a:p>
          <a:p>
            <a:pPr>
              <a:lnSpc>
                <a:spcPct val="123000"/>
              </a:lnSpc>
              <a:buFont typeface="Monotype Sorts" pitchFamily="2" charset="2"/>
              <a:buNone/>
              <a:tabLst>
                <a:tab pos="1428750" algn="l"/>
                <a:tab pos="2338070" algn="ctr"/>
                <a:tab pos="3594100" algn="ctr"/>
                <a:tab pos="4921250" algn="ctr"/>
              </a:tabLst>
            </a:pPr>
            <a:r>
              <a:rPr lang="en-US" altLang="zh-CN" sz="1600" dirty="0">
                <a:solidFill>
                  <a:srgbClr val="0070C0"/>
                </a:solidFill>
                <a:latin typeface="+mj-lt"/>
              </a:rPr>
              <a:t>		P</a:t>
            </a:r>
            <a:r>
              <a:rPr lang="en-US" altLang="zh-CN" sz="1600" baseline="-25000" dirty="0">
                <a:solidFill>
                  <a:srgbClr val="0070C0"/>
                </a:solidFill>
                <a:latin typeface="+mj-lt"/>
              </a:rPr>
              <a:t>4</a:t>
            </a:r>
            <a:r>
              <a:rPr lang="en-US" altLang="zh-CN" sz="1600" dirty="0">
                <a:solidFill>
                  <a:srgbClr val="0070C0"/>
                </a:solidFill>
                <a:latin typeface="+mj-lt"/>
              </a:rPr>
              <a:t>	0   0   2 		0   0   2</a:t>
            </a:r>
          </a:p>
          <a:p>
            <a:pPr>
              <a:lnSpc>
                <a:spcPct val="123000"/>
              </a:lnSpc>
              <a:tabLst>
                <a:tab pos="1428750" algn="l"/>
                <a:tab pos="2338070" algn="ctr"/>
                <a:tab pos="3594100" algn="ctr"/>
                <a:tab pos="4921250" algn="ctr"/>
              </a:tabLst>
            </a:pPr>
            <a:endParaRPr lang="zh-CN" altLang="en-US" sz="1800" dirty="0">
              <a:latin typeface="+mn-ea"/>
            </a:endParaRPr>
          </a:p>
          <a:p>
            <a:pPr>
              <a:lnSpc>
                <a:spcPct val="123000"/>
              </a:lnSpc>
              <a:tabLst>
                <a:tab pos="1428750" algn="l"/>
                <a:tab pos="2338070" algn="ctr"/>
                <a:tab pos="3594100" algn="ctr"/>
                <a:tab pos="4921250" algn="ctr"/>
              </a:tabLst>
            </a:pPr>
            <a:endParaRPr lang="zh-CN" altLang="en-US" sz="1800" dirty="0">
              <a:latin typeface="+mn-ea"/>
            </a:endParaRPr>
          </a:p>
        </p:txBody>
      </p:sp>
      <p:sp>
        <p:nvSpPr>
          <p:cNvPr id="16" name="矩形 15"/>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检测算法的例子</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56393" y="1069437"/>
            <a:ext cx="395288" cy="395288"/>
          </a:xfrm>
          <a:prstGeom prst="rect">
            <a:avLst/>
          </a:prstGeom>
          <a:ln>
            <a:noFill/>
          </a:ln>
          <a:effectLst>
            <a:softEdge rad="0"/>
          </a:effectLst>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47630" y="4019843"/>
            <a:ext cx="395288" cy="395288"/>
          </a:xfrm>
          <a:prstGeom prst="rect">
            <a:avLst/>
          </a:prstGeom>
          <a:ln>
            <a:noFill/>
          </a:ln>
          <a:effectLst>
            <a:softEdge rad="0"/>
          </a:effectLst>
        </p:spPr>
      </p:pic>
      <p:sp>
        <p:nvSpPr>
          <p:cNvPr id="3" name="文本框 2"/>
          <p:cNvSpPr txBox="1"/>
          <p:nvPr/>
        </p:nvSpPr>
        <p:spPr>
          <a:xfrm>
            <a:off x="990600" y="4019550"/>
            <a:ext cx="8081645" cy="431800"/>
          </a:xfrm>
          <a:prstGeom prst="rect">
            <a:avLst/>
          </a:prstGeom>
          <a:noFill/>
        </p:spPr>
        <p:txBody>
          <a:bodyPr wrap="square" rtlCol="0" anchor="t">
            <a:spAutoFit/>
          </a:bodyPr>
          <a:lstStyle/>
          <a:p>
            <a:pPr>
              <a:lnSpc>
                <a:spcPct val="123000"/>
              </a:lnSpc>
              <a:tabLst>
                <a:tab pos="1428750" algn="l"/>
                <a:tab pos="2338070" algn="ctr"/>
                <a:tab pos="3594100" algn="ctr"/>
                <a:tab pos="4921250" algn="ctr"/>
              </a:tabLst>
            </a:pPr>
            <a:r>
              <a:rPr lang="zh-CN" altLang="en-US" sz="1800" dirty="0">
                <a:latin typeface="+mn-ea"/>
                <a:sym typeface="+mn-ea"/>
              </a:rPr>
              <a:t>对所有</a:t>
            </a:r>
            <a:r>
              <a:rPr lang="en-US" altLang="zh-CN" sz="1800" i="1" dirty="0" err="1">
                <a:latin typeface="+mn-ea"/>
                <a:sym typeface="+mn-ea"/>
              </a:rPr>
              <a:t>i</a:t>
            </a:r>
            <a:r>
              <a:rPr lang="zh-CN" altLang="en-US" sz="1800" dirty="0">
                <a:latin typeface="+mn-ea"/>
                <a:sym typeface="+mn-ea"/>
              </a:rPr>
              <a:t>，序列 </a:t>
            </a:r>
            <a:r>
              <a:rPr lang="en-US" altLang="zh-CN" sz="1800" dirty="0">
                <a:latin typeface="+mn-ea"/>
                <a:sym typeface="+mn-ea"/>
              </a:rPr>
              <a:t>&lt;</a:t>
            </a:r>
            <a:r>
              <a:rPr lang="en-US" altLang="zh-CN" sz="1800" i="1" dirty="0">
                <a:latin typeface="+mn-ea"/>
                <a:sym typeface="+mn-ea"/>
              </a:rPr>
              <a:t>P</a:t>
            </a:r>
            <a:r>
              <a:rPr lang="en-US" altLang="zh-CN" sz="1800" baseline="-25000" dirty="0">
                <a:latin typeface="+mn-ea"/>
                <a:sym typeface="+mn-ea"/>
              </a:rPr>
              <a:t>0</a:t>
            </a:r>
            <a:r>
              <a:rPr lang="en-US" altLang="zh-CN" sz="1800" dirty="0">
                <a:latin typeface="+mn-ea"/>
                <a:sym typeface="+mn-ea"/>
              </a:rPr>
              <a:t>, </a:t>
            </a:r>
            <a:r>
              <a:rPr lang="en-US" altLang="zh-CN" sz="1800" i="1" dirty="0">
                <a:latin typeface="+mn-ea"/>
                <a:sym typeface="+mn-ea"/>
              </a:rPr>
              <a:t>P</a:t>
            </a:r>
            <a:r>
              <a:rPr lang="en-US" altLang="zh-CN" sz="1800" baseline="-25000" dirty="0">
                <a:latin typeface="+mn-ea"/>
                <a:sym typeface="+mn-ea"/>
              </a:rPr>
              <a:t>2</a:t>
            </a:r>
            <a:r>
              <a:rPr lang="en-US" altLang="zh-CN" sz="1800" dirty="0">
                <a:latin typeface="+mn-ea"/>
                <a:sym typeface="+mn-ea"/>
              </a:rPr>
              <a:t>, </a:t>
            </a:r>
            <a:r>
              <a:rPr lang="en-US" altLang="zh-CN" sz="1800" i="1" dirty="0">
                <a:latin typeface="+mn-ea"/>
                <a:sym typeface="+mn-ea"/>
              </a:rPr>
              <a:t>P</a:t>
            </a:r>
            <a:r>
              <a:rPr lang="en-US" altLang="zh-CN" sz="1800" baseline="-25000" dirty="0">
                <a:latin typeface="+mn-ea"/>
                <a:sym typeface="+mn-ea"/>
              </a:rPr>
              <a:t>3</a:t>
            </a:r>
            <a:r>
              <a:rPr lang="en-US" altLang="zh-CN" sz="1800" dirty="0">
                <a:latin typeface="+mn-ea"/>
                <a:sym typeface="+mn-ea"/>
              </a:rPr>
              <a:t>, </a:t>
            </a:r>
            <a:r>
              <a:rPr lang="en-US" altLang="zh-CN" sz="1800" i="1" dirty="0">
                <a:latin typeface="+mn-ea"/>
                <a:sym typeface="+mn-ea"/>
              </a:rPr>
              <a:t>P</a:t>
            </a:r>
            <a:r>
              <a:rPr lang="en-US" altLang="zh-CN" sz="1800" baseline="-25000" dirty="0">
                <a:latin typeface="+mn-ea"/>
                <a:sym typeface="+mn-ea"/>
              </a:rPr>
              <a:t>1</a:t>
            </a:r>
            <a:r>
              <a:rPr lang="en-US" altLang="zh-CN" sz="1800" dirty="0">
                <a:latin typeface="+mn-ea"/>
                <a:sym typeface="+mn-ea"/>
              </a:rPr>
              <a:t>, </a:t>
            </a:r>
            <a:r>
              <a:rPr lang="en-US" altLang="zh-CN" sz="1800" i="1" dirty="0">
                <a:latin typeface="+mn-ea"/>
                <a:sym typeface="+mn-ea"/>
              </a:rPr>
              <a:t>P</a:t>
            </a:r>
            <a:r>
              <a:rPr lang="en-US" altLang="zh-CN" sz="1800" baseline="-25000" dirty="0">
                <a:latin typeface="+mn-ea"/>
                <a:sym typeface="+mn-ea"/>
              </a:rPr>
              <a:t>4</a:t>
            </a:r>
            <a:r>
              <a:rPr lang="en-US" altLang="zh-CN" sz="1800" dirty="0">
                <a:latin typeface="+mn-ea"/>
                <a:sym typeface="+mn-ea"/>
              </a:rPr>
              <a:t>&gt; </a:t>
            </a:r>
            <a:r>
              <a:rPr lang="zh-CN" altLang="en-US" sz="1800" dirty="0">
                <a:latin typeface="+mn-ea"/>
                <a:sym typeface="+mn-ea"/>
              </a:rPr>
              <a:t>将导致</a:t>
            </a:r>
            <a:r>
              <a:rPr lang="en-US" altLang="zh-CN" sz="1800" i="1" dirty="0">
                <a:latin typeface="+mn-ea"/>
                <a:sym typeface="+mn-ea"/>
              </a:rPr>
              <a:t>Finish</a:t>
            </a:r>
            <a:r>
              <a:rPr lang="en-US" altLang="zh-CN" sz="1800" dirty="0">
                <a:latin typeface="+mn-ea"/>
                <a:sym typeface="+mn-ea"/>
              </a:rPr>
              <a:t>[</a:t>
            </a:r>
            <a:r>
              <a:rPr lang="en-US" altLang="zh-CN" sz="1800" i="1" dirty="0" err="1">
                <a:latin typeface="+mn-ea"/>
                <a:sym typeface="+mn-ea"/>
              </a:rPr>
              <a:t>i</a:t>
            </a:r>
            <a:r>
              <a:rPr lang="en-US" altLang="zh-CN" sz="1800" dirty="0">
                <a:latin typeface="+mn-ea"/>
                <a:sym typeface="+mn-ea"/>
              </a:rPr>
              <a:t>] = true</a:t>
            </a:r>
            <a:r>
              <a:rPr lang="zh-CN" altLang="en-US" sz="1800" dirty="0">
                <a:latin typeface="+mn-ea"/>
                <a:sym typeface="+mn-ea"/>
              </a:rPr>
              <a:t>，因此死锁不存在。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840" y="902970"/>
            <a:ext cx="9352280" cy="3762375"/>
          </a:xfrm>
          <a:prstGeom prst="rect">
            <a:avLst/>
          </a:prstGeom>
        </p:spPr>
        <p:txBody>
          <a:bodyPr wrap="square">
            <a:noAutofit/>
          </a:bodyPr>
          <a:lstStyle/>
          <a:p>
            <a:pPr>
              <a:lnSpc>
                <a:spcPct val="123000"/>
              </a:lnSpc>
              <a:tabLst>
                <a:tab pos="2800350" algn="l"/>
                <a:tab pos="3708400" algn="ctr"/>
              </a:tabLst>
            </a:pPr>
            <a:r>
              <a:rPr lang="en-US" altLang="zh-CN" sz="1800" dirty="0">
                <a:latin typeface="+mn-ea"/>
              </a:rPr>
              <a:t>P2</a:t>
            </a:r>
            <a:r>
              <a:rPr lang="zh-CN" altLang="en-US" sz="1800" dirty="0">
                <a:latin typeface="+mn-ea"/>
              </a:rPr>
              <a:t>请求一个额外的</a:t>
            </a:r>
            <a:r>
              <a:rPr lang="en-US" altLang="zh-CN" sz="1800" dirty="0">
                <a:latin typeface="+mn-ea"/>
              </a:rPr>
              <a:t>C</a:t>
            </a:r>
            <a:r>
              <a:rPr lang="zh-CN" altLang="en-US" sz="1800" dirty="0">
                <a:latin typeface="+mn-ea"/>
              </a:rPr>
              <a:t>实例</a:t>
            </a:r>
          </a:p>
          <a:p>
            <a:pPr>
              <a:lnSpc>
                <a:spcPct val="123000"/>
              </a:lnSpc>
              <a:buFont typeface="Monotype Sorts" pitchFamily="2" charset="2"/>
              <a:buNone/>
              <a:tabLst>
                <a:tab pos="1428750" algn="l"/>
                <a:tab pos="2338070" algn="ctr"/>
                <a:tab pos="3594100" algn="ctr"/>
                <a:tab pos="4921250" algn="ctr"/>
              </a:tabLst>
            </a:pPr>
            <a:r>
              <a:rPr lang="zh-CN" altLang="zh-CN" sz="1800" dirty="0">
                <a:latin typeface="+mn-ea"/>
                <a:sym typeface="+mn-ea"/>
              </a:rPr>
              <a:t>	</a:t>
            </a:r>
            <a:r>
              <a:rPr lang="zh-CN" altLang="zh-CN" sz="1800" dirty="0">
                <a:latin typeface="+mj-lt"/>
                <a:sym typeface="+mn-ea"/>
              </a:rPr>
              <a:t>	</a:t>
            </a:r>
            <a:r>
              <a:rPr lang="en-US" altLang="zh-CN" sz="1800" dirty="0">
                <a:latin typeface="+mj-lt"/>
                <a:sym typeface="+mn-ea"/>
              </a:rPr>
              <a:t>                         </a:t>
            </a:r>
            <a:r>
              <a:rPr lang="en-US" altLang="zh-CN" sz="1400" u="sng" dirty="0">
                <a:solidFill>
                  <a:srgbClr val="0000CC"/>
                </a:solidFill>
                <a:latin typeface="+mj-lt"/>
                <a:sym typeface="+mn-ea"/>
              </a:rPr>
              <a:t>Allocation</a:t>
            </a:r>
            <a:r>
              <a:rPr lang="en-US" altLang="zh-CN" sz="1400" dirty="0">
                <a:solidFill>
                  <a:srgbClr val="0000CC"/>
                </a:solidFill>
                <a:latin typeface="+mj-lt"/>
                <a:sym typeface="+mn-ea"/>
              </a:rPr>
              <a:t>	                           </a:t>
            </a:r>
            <a:r>
              <a:rPr lang="en-US" altLang="zh-CN" sz="1400" u="sng" dirty="0">
                <a:solidFill>
                  <a:srgbClr val="0000CC"/>
                </a:solidFill>
                <a:latin typeface="+mj-lt"/>
                <a:sym typeface="+mn-ea"/>
              </a:rPr>
              <a:t>Request</a:t>
            </a:r>
            <a:r>
              <a:rPr lang="en-US" altLang="zh-CN" sz="1400" dirty="0">
                <a:solidFill>
                  <a:srgbClr val="0000CC"/>
                </a:solidFill>
                <a:latin typeface="+mj-lt"/>
                <a:sym typeface="+mn-ea"/>
              </a:rPr>
              <a:t>	      </a:t>
            </a:r>
            <a:r>
              <a:rPr lang="en-US" altLang="zh-CN" sz="1400" u="sng" dirty="0">
                <a:solidFill>
                  <a:srgbClr val="0000CC"/>
                </a:solidFill>
                <a:latin typeface="+mj-lt"/>
                <a:sym typeface="+mn-ea"/>
              </a:rPr>
              <a:t>Available</a:t>
            </a:r>
            <a:endParaRPr lang="en-US" altLang="zh-CN" sz="1400" dirty="0">
              <a:solidFill>
                <a:srgbClr val="0000CC"/>
              </a:solidFill>
              <a:latin typeface="+mj-lt"/>
            </a:endParaRPr>
          </a:p>
          <a:p>
            <a:pPr>
              <a:lnSpc>
                <a:spcPct val="123000"/>
              </a:lnSpc>
              <a:buFont typeface="Monotype Sorts" pitchFamily="2" charset="2"/>
              <a:buNone/>
              <a:tabLst>
                <a:tab pos="1428750" algn="l"/>
                <a:tab pos="2338070" algn="ctr"/>
                <a:tab pos="3594100" algn="ctr"/>
                <a:tab pos="4921250" algn="ctr"/>
              </a:tabLst>
            </a:pPr>
            <a:r>
              <a:rPr lang="en-US" altLang="zh-CN" sz="1400" dirty="0">
                <a:latin typeface="+mj-lt"/>
                <a:sym typeface="+mn-ea"/>
              </a:rPr>
              <a:t>			</a:t>
            </a:r>
            <a:r>
              <a:rPr lang="en-US" altLang="zh-CN" sz="1400" dirty="0">
                <a:solidFill>
                  <a:srgbClr val="0070C0"/>
                </a:solidFill>
                <a:latin typeface="+mj-lt"/>
                <a:sym typeface="+mn-ea"/>
              </a:rPr>
              <a:t>A   B   C 		A   B   C               A   B   C</a:t>
            </a:r>
            <a:endParaRPr lang="en-US" altLang="zh-CN" sz="1400" dirty="0">
              <a:solidFill>
                <a:srgbClr val="0070C0"/>
              </a:solidFill>
              <a:latin typeface="+mj-lt"/>
            </a:endParaRPr>
          </a:p>
          <a:p>
            <a:pPr>
              <a:lnSpc>
                <a:spcPct val="123000"/>
              </a:lnSpc>
              <a:buFont typeface="Monotype Sorts" pitchFamily="2" charset="2"/>
              <a:buNone/>
              <a:tabLst>
                <a:tab pos="1428750" algn="l"/>
                <a:tab pos="2338070" algn="ctr"/>
                <a:tab pos="3594100" algn="ctr"/>
                <a:tab pos="4921250" algn="ctr"/>
              </a:tabLst>
            </a:pPr>
            <a:r>
              <a:rPr lang="en-US" altLang="zh-CN" sz="1400" dirty="0">
                <a:solidFill>
                  <a:srgbClr val="0070C0"/>
                </a:solidFill>
                <a:latin typeface="+mj-lt"/>
                <a:sym typeface="+mn-ea"/>
              </a:rPr>
              <a:t>		P</a:t>
            </a:r>
            <a:r>
              <a:rPr lang="en-US" altLang="zh-CN" sz="1400" baseline="-25000" dirty="0">
                <a:solidFill>
                  <a:srgbClr val="0070C0"/>
                </a:solidFill>
                <a:latin typeface="+mj-lt"/>
                <a:sym typeface="+mn-ea"/>
              </a:rPr>
              <a:t>0</a:t>
            </a:r>
            <a:r>
              <a:rPr lang="en-US" altLang="zh-CN" sz="1400" dirty="0">
                <a:solidFill>
                  <a:srgbClr val="0070C0"/>
                </a:solidFill>
                <a:latin typeface="+mj-lt"/>
                <a:sym typeface="+mn-ea"/>
              </a:rPr>
              <a:t>	0   1   0 		0   0   0 	           0   0   0</a:t>
            </a:r>
            <a:endParaRPr lang="en-US" altLang="zh-CN" sz="1400" dirty="0">
              <a:solidFill>
                <a:srgbClr val="0070C0"/>
              </a:solidFill>
              <a:latin typeface="+mj-lt"/>
            </a:endParaRPr>
          </a:p>
          <a:p>
            <a:pPr>
              <a:lnSpc>
                <a:spcPct val="123000"/>
              </a:lnSpc>
              <a:buFont typeface="Monotype Sorts" pitchFamily="2" charset="2"/>
              <a:buNone/>
              <a:tabLst>
                <a:tab pos="1428750" algn="l"/>
                <a:tab pos="2338070" algn="ctr"/>
                <a:tab pos="3594100" algn="ctr"/>
                <a:tab pos="4921250" algn="ctr"/>
              </a:tabLst>
            </a:pPr>
            <a:r>
              <a:rPr lang="en-US" altLang="zh-CN" sz="1400" dirty="0">
                <a:solidFill>
                  <a:srgbClr val="0070C0"/>
                </a:solidFill>
                <a:latin typeface="+mj-lt"/>
                <a:sym typeface="+mn-ea"/>
              </a:rPr>
              <a:t>		P</a:t>
            </a:r>
            <a:r>
              <a:rPr lang="en-US" altLang="zh-CN" sz="1400" baseline="-25000" dirty="0">
                <a:solidFill>
                  <a:srgbClr val="0070C0"/>
                </a:solidFill>
                <a:latin typeface="+mj-lt"/>
                <a:sym typeface="+mn-ea"/>
              </a:rPr>
              <a:t>1</a:t>
            </a:r>
            <a:r>
              <a:rPr lang="en-US" altLang="zh-CN" sz="1400" dirty="0">
                <a:solidFill>
                  <a:srgbClr val="0070C0"/>
                </a:solidFill>
                <a:latin typeface="+mj-lt"/>
                <a:sym typeface="+mn-ea"/>
              </a:rPr>
              <a:t>	2   0   0 		2   0   2</a:t>
            </a:r>
            <a:endParaRPr lang="en-US" altLang="zh-CN" sz="1400" dirty="0">
              <a:solidFill>
                <a:srgbClr val="0070C0"/>
              </a:solidFill>
              <a:latin typeface="+mj-lt"/>
            </a:endParaRPr>
          </a:p>
          <a:p>
            <a:pPr>
              <a:lnSpc>
                <a:spcPct val="123000"/>
              </a:lnSpc>
              <a:buFont typeface="Monotype Sorts" pitchFamily="2" charset="2"/>
              <a:buNone/>
              <a:tabLst>
                <a:tab pos="1428750" algn="l"/>
                <a:tab pos="2338070" algn="ctr"/>
                <a:tab pos="3594100" algn="ctr"/>
                <a:tab pos="4921250" algn="ctr"/>
              </a:tabLst>
            </a:pPr>
            <a:r>
              <a:rPr lang="en-US" altLang="zh-CN" sz="1400" dirty="0">
                <a:solidFill>
                  <a:srgbClr val="0070C0"/>
                </a:solidFill>
                <a:latin typeface="+mj-lt"/>
                <a:sym typeface="+mn-ea"/>
              </a:rPr>
              <a:t>		P</a:t>
            </a:r>
            <a:r>
              <a:rPr lang="en-US" altLang="zh-CN" sz="1400" baseline="-25000" dirty="0">
                <a:solidFill>
                  <a:srgbClr val="0070C0"/>
                </a:solidFill>
                <a:latin typeface="+mj-lt"/>
                <a:sym typeface="+mn-ea"/>
              </a:rPr>
              <a:t>2</a:t>
            </a:r>
            <a:r>
              <a:rPr lang="en-US" altLang="zh-CN" sz="1400" dirty="0">
                <a:solidFill>
                  <a:srgbClr val="0070C0"/>
                </a:solidFill>
                <a:latin typeface="+mj-lt"/>
                <a:sym typeface="+mn-ea"/>
              </a:rPr>
              <a:t>	3   0   3		0   0  </a:t>
            </a:r>
            <a:r>
              <a:rPr lang="en-US" altLang="zh-CN" sz="1400" dirty="0">
                <a:solidFill>
                  <a:srgbClr val="FF0000"/>
                </a:solidFill>
                <a:latin typeface="+mj-lt"/>
                <a:sym typeface="+mn-ea"/>
              </a:rPr>
              <a:t> 1</a:t>
            </a:r>
            <a:endParaRPr lang="en-US" altLang="zh-CN" sz="1400" dirty="0">
              <a:solidFill>
                <a:srgbClr val="FF0000"/>
              </a:solidFill>
              <a:latin typeface="+mj-lt"/>
            </a:endParaRPr>
          </a:p>
          <a:p>
            <a:pPr>
              <a:lnSpc>
                <a:spcPct val="123000"/>
              </a:lnSpc>
              <a:buFont typeface="Monotype Sorts" pitchFamily="2" charset="2"/>
              <a:buNone/>
              <a:tabLst>
                <a:tab pos="1428750" algn="l"/>
                <a:tab pos="2338070" algn="ctr"/>
                <a:tab pos="3594100" algn="ctr"/>
                <a:tab pos="4921250" algn="ctr"/>
              </a:tabLst>
            </a:pPr>
            <a:r>
              <a:rPr lang="en-US" altLang="zh-CN" sz="1400" dirty="0">
                <a:solidFill>
                  <a:srgbClr val="0070C0"/>
                </a:solidFill>
                <a:latin typeface="+mj-lt"/>
                <a:sym typeface="+mn-ea"/>
              </a:rPr>
              <a:t>		P</a:t>
            </a:r>
            <a:r>
              <a:rPr lang="en-US" altLang="zh-CN" sz="1400" baseline="-25000" dirty="0">
                <a:solidFill>
                  <a:srgbClr val="0070C0"/>
                </a:solidFill>
                <a:latin typeface="+mj-lt"/>
                <a:sym typeface="+mn-ea"/>
              </a:rPr>
              <a:t>3</a:t>
            </a:r>
            <a:r>
              <a:rPr lang="en-US" altLang="zh-CN" sz="1400" dirty="0">
                <a:solidFill>
                  <a:srgbClr val="0070C0"/>
                </a:solidFill>
                <a:latin typeface="+mj-lt"/>
                <a:sym typeface="+mn-ea"/>
              </a:rPr>
              <a:t>	2   1   1 		1   0   0 </a:t>
            </a:r>
            <a:endParaRPr lang="en-US" altLang="zh-CN" sz="1400" dirty="0">
              <a:solidFill>
                <a:srgbClr val="0070C0"/>
              </a:solidFill>
              <a:latin typeface="+mj-lt"/>
            </a:endParaRPr>
          </a:p>
          <a:p>
            <a:pPr>
              <a:lnSpc>
                <a:spcPct val="123000"/>
              </a:lnSpc>
              <a:buFont typeface="Monotype Sorts" pitchFamily="2" charset="2"/>
              <a:buNone/>
              <a:tabLst>
                <a:tab pos="1428750" algn="l"/>
                <a:tab pos="2338070" algn="ctr"/>
                <a:tab pos="3594100" algn="ctr"/>
                <a:tab pos="4921250" algn="ctr"/>
              </a:tabLst>
            </a:pPr>
            <a:r>
              <a:rPr lang="en-US" altLang="zh-CN" sz="1400" dirty="0">
                <a:solidFill>
                  <a:srgbClr val="0070C0"/>
                </a:solidFill>
                <a:latin typeface="+mj-lt"/>
                <a:sym typeface="+mn-ea"/>
              </a:rPr>
              <a:t>		P</a:t>
            </a:r>
            <a:r>
              <a:rPr lang="en-US" altLang="zh-CN" sz="1400" baseline="-25000" dirty="0">
                <a:solidFill>
                  <a:srgbClr val="0070C0"/>
                </a:solidFill>
                <a:latin typeface="+mj-lt"/>
                <a:sym typeface="+mn-ea"/>
              </a:rPr>
              <a:t>4</a:t>
            </a:r>
            <a:r>
              <a:rPr lang="en-US" altLang="zh-CN" sz="1400" dirty="0">
                <a:solidFill>
                  <a:srgbClr val="0070C0"/>
                </a:solidFill>
                <a:latin typeface="+mj-lt"/>
                <a:sym typeface="+mn-ea"/>
              </a:rPr>
              <a:t>	0   0   2 		0   0   2</a:t>
            </a:r>
            <a:endParaRPr lang="en-US" altLang="zh-CN" sz="1400" dirty="0">
              <a:solidFill>
                <a:srgbClr val="0070C0"/>
              </a:solidFill>
              <a:latin typeface="+mj-lt"/>
            </a:endParaRPr>
          </a:p>
          <a:p>
            <a:pPr>
              <a:lnSpc>
                <a:spcPct val="123000"/>
              </a:lnSpc>
              <a:tabLst>
                <a:tab pos="2800350" algn="l"/>
                <a:tab pos="3708400" algn="ctr"/>
              </a:tabLst>
            </a:pPr>
            <a:r>
              <a:rPr lang="zh-CN" altLang="en-US" sz="1800" dirty="0">
                <a:latin typeface="+mn-ea"/>
              </a:rPr>
              <a:t>系统的状态？</a:t>
            </a:r>
          </a:p>
          <a:p>
            <a:pPr marL="0" lvl="1">
              <a:lnSpc>
                <a:spcPct val="123000"/>
              </a:lnSpc>
              <a:buClr>
                <a:srgbClr val="FF0000"/>
              </a:buClr>
              <a:buFont typeface="Wingdings" panose="05000000000000000000" pitchFamily="2" charset="2"/>
              <a:tabLst>
                <a:tab pos="2800350" algn="l"/>
                <a:tab pos="3708400" algn="ctr"/>
              </a:tabLst>
            </a:pPr>
            <a:endParaRPr lang="zh-CN" altLang="en-US" sz="1800" dirty="0">
              <a:latin typeface="+mn-ea"/>
            </a:endParaRPr>
          </a:p>
        </p:txBody>
      </p:sp>
      <p:sp>
        <p:nvSpPr>
          <p:cNvPr id="16" name="矩形 15"/>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例子（续）</a:t>
            </a:r>
          </a:p>
        </p:txBody>
      </p:sp>
      <p:sp>
        <p:nvSpPr>
          <p:cNvPr id="3" name="文本框 2"/>
          <p:cNvSpPr txBox="1"/>
          <p:nvPr/>
        </p:nvSpPr>
        <p:spPr>
          <a:xfrm>
            <a:off x="152400" y="3714750"/>
            <a:ext cx="7110730" cy="772160"/>
          </a:xfrm>
          <a:prstGeom prst="rect">
            <a:avLst/>
          </a:prstGeom>
          <a:noFill/>
        </p:spPr>
        <p:txBody>
          <a:bodyPr wrap="square" rtlCol="0" anchor="t">
            <a:spAutoFit/>
          </a:bodyPr>
          <a:lstStyle/>
          <a:p>
            <a:pPr marL="0" lvl="1">
              <a:lnSpc>
                <a:spcPct val="123000"/>
              </a:lnSpc>
              <a:buClr>
                <a:srgbClr val="FF0000"/>
              </a:buClr>
              <a:buFont typeface="Wingdings" panose="05000000000000000000" pitchFamily="2" charset="2"/>
              <a:buChar char="Ø"/>
              <a:tabLst>
                <a:tab pos="2800350" algn="l"/>
                <a:tab pos="3708400" algn="ctr"/>
              </a:tabLst>
            </a:pPr>
            <a:r>
              <a:rPr lang="zh-CN" altLang="en-US" sz="1800" dirty="0">
                <a:latin typeface="+mn-ea"/>
                <a:sym typeface="+mn-ea"/>
              </a:rPr>
              <a:t>  可以归还</a:t>
            </a:r>
            <a:r>
              <a:rPr lang="en-US" altLang="zh-CN" sz="1800" dirty="0">
                <a:latin typeface="+mn-ea"/>
                <a:sym typeface="+mn-ea"/>
              </a:rPr>
              <a:t>P</a:t>
            </a:r>
            <a:r>
              <a:rPr lang="en-US" altLang="zh-CN" sz="1800" baseline="-25000" dirty="0">
                <a:latin typeface="+mn-ea"/>
                <a:sym typeface="+mn-ea"/>
              </a:rPr>
              <a:t>0</a:t>
            </a:r>
            <a:r>
              <a:rPr lang="zh-CN" altLang="en-US" sz="1800" dirty="0">
                <a:latin typeface="+mn-ea"/>
                <a:sym typeface="+mn-ea"/>
              </a:rPr>
              <a:t>所有的资源，但是资源不够完成其他进程的请求。</a:t>
            </a:r>
            <a:endParaRPr lang="zh-CN" altLang="zh-CN" sz="1800" dirty="0">
              <a:latin typeface="+mn-ea"/>
            </a:endParaRPr>
          </a:p>
          <a:p>
            <a:pPr marL="0" lvl="1">
              <a:lnSpc>
                <a:spcPct val="123000"/>
              </a:lnSpc>
              <a:buClr>
                <a:srgbClr val="FF0000"/>
              </a:buClr>
              <a:buFont typeface="Wingdings" panose="05000000000000000000" pitchFamily="2" charset="2"/>
              <a:buChar char="Ø"/>
              <a:tabLst>
                <a:tab pos="2800350" algn="l"/>
                <a:tab pos="3708400" algn="ctr"/>
              </a:tabLst>
            </a:pPr>
            <a:r>
              <a:rPr lang="zh-CN" altLang="en-US" sz="1800" dirty="0">
                <a:latin typeface="+mn-ea"/>
                <a:sym typeface="+mn-ea"/>
              </a:rPr>
              <a:t>  死锁存在，包括进程</a:t>
            </a:r>
            <a:r>
              <a:rPr lang="en-US" altLang="zh-CN" sz="1800" dirty="0">
                <a:latin typeface="+mn-ea"/>
                <a:sym typeface="+mn-ea"/>
              </a:rPr>
              <a:t>P1</a:t>
            </a:r>
            <a:r>
              <a:rPr lang="zh-CN" altLang="en-US" sz="1800" dirty="0">
                <a:latin typeface="+mn-ea"/>
                <a:sym typeface="+mn-ea"/>
              </a:rPr>
              <a:t>、</a:t>
            </a:r>
            <a:r>
              <a:rPr lang="en-US" altLang="zh-CN" sz="1800" dirty="0">
                <a:latin typeface="+mn-ea"/>
                <a:sym typeface="+mn-ea"/>
              </a:rPr>
              <a:t>P2</a:t>
            </a:r>
            <a:r>
              <a:rPr lang="zh-CN" altLang="en-US" sz="1800" dirty="0">
                <a:latin typeface="+mn-ea"/>
                <a:sym typeface="+mn-ea"/>
              </a:rPr>
              <a:t>、</a:t>
            </a:r>
            <a:r>
              <a:rPr lang="en-US" altLang="zh-CN" sz="1800" dirty="0">
                <a:latin typeface="+mn-ea"/>
                <a:sym typeface="+mn-ea"/>
              </a:rPr>
              <a:t>P3</a:t>
            </a:r>
            <a:r>
              <a:rPr lang="zh-CN" altLang="en-US" sz="1800" dirty="0">
                <a:latin typeface="+mn-ea"/>
                <a:sym typeface="+mn-ea"/>
              </a:rPr>
              <a:t>和</a:t>
            </a:r>
            <a:r>
              <a:rPr lang="en-US" altLang="zh-CN" sz="1800" dirty="0">
                <a:latin typeface="+mn-ea"/>
                <a:sym typeface="+mn-ea"/>
              </a:rPr>
              <a:t>P4</a:t>
            </a:r>
            <a:r>
              <a:rPr lang="zh-CN" altLang="en-US" sz="1800" dirty="0">
                <a:latin typeface="+mn-ea"/>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914400" y="188969"/>
            <a:ext cx="5269706" cy="414020"/>
          </a:xfrm>
          <a:prstGeom prst="rect">
            <a:avLst/>
          </a:prstGeom>
        </p:spPr>
        <p:txBody>
          <a:bodyPr wrap="square">
            <a:spAutoFit/>
          </a:bodyPr>
          <a:lstStyle/>
          <a:p>
            <a:r>
              <a:rPr lang="zh-CN" altLang="en-US" sz="2100" b="1" dirty="0">
                <a:solidFill>
                  <a:srgbClr val="7F7F7F"/>
                </a:solidFill>
              </a:rPr>
              <a:t>死锁的解除</a:t>
            </a:r>
          </a:p>
        </p:txBody>
      </p:sp>
      <p:sp>
        <p:nvSpPr>
          <p:cNvPr id="24" name="iśḷíḑe"/>
          <p:cNvSpPr/>
          <p:nvPr/>
        </p:nvSpPr>
        <p:spPr>
          <a:xfrm>
            <a:off x="800825" y="1612804"/>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01</a:t>
            </a:r>
          </a:p>
        </p:txBody>
      </p:sp>
      <p:sp>
        <p:nvSpPr>
          <p:cNvPr id="25" name="ïś1ïḑè"/>
          <p:cNvSpPr/>
          <p:nvPr/>
        </p:nvSpPr>
        <p:spPr>
          <a:xfrm>
            <a:off x="800825" y="2535530"/>
            <a:ext cx="580574" cy="58057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02</a:t>
            </a:r>
          </a:p>
        </p:txBody>
      </p:sp>
      <p:sp>
        <p:nvSpPr>
          <p:cNvPr id="26" name="内容占位符 2"/>
          <p:cNvSpPr txBox="1"/>
          <p:nvPr/>
        </p:nvSpPr>
        <p:spPr>
          <a:xfrm>
            <a:off x="1513457" y="1552906"/>
            <a:ext cx="6829719" cy="8033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solidFill>
                  <a:srgbClr val="FF0000"/>
                </a:solidFill>
              </a:rPr>
              <a:t>抢占资源，</a:t>
            </a:r>
            <a:r>
              <a:rPr lang="zh-CN" altLang="en-US" dirty="0"/>
              <a:t>从一个或多个进程中抢占足够数量的资源分配给死锁进程，以解除死锁状态</a:t>
            </a:r>
          </a:p>
        </p:txBody>
      </p:sp>
      <p:sp>
        <p:nvSpPr>
          <p:cNvPr id="28" name="内容占位符 2"/>
          <p:cNvSpPr txBox="1"/>
          <p:nvPr/>
        </p:nvSpPr>
        <p:spPr>
          <a:xfrm>
            <a:off x="1828800" y="3544754"/>
            <a:ext cx="4258694" cy="888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2000"/>
              </a:lnSpc>
              <a:buClr>
                <a:srgbClr val="0000FF"/>
              </a:buClr>
              <a:buFont typeface="Wingdings" panose="05000000000000000000" pitchFamily="2" charset="2"/>
              <a:buChar char="Ø"/>
            </a:pPr>
            <a:r>
              <a:rPr lang="zh-CN" altLang="en-US" dirty="0"/>
              <a:t>终止所有死锁进程（最简单方法）</a:t>
            </a:r>
          </a:p>
          <a:p>
            <a:pPr>
              <a:lnSpc>
                <a:spcPct val="132000"/>
              </a:lnSpc>
              <a:buClr>
                <a:srgbClr val="0000FF"/>
              </a:buClr>
              <a:buFont typeface="Wingdings" panose="05000000000000000000" pitchFamily="2" charset="2"/>
              <a:buChar char="Ø"/>
            </a:pPr>
            <a:r>
              <a:rPr lang="zh-CN" altLang="en-US" dirty="0"/>
              <a:t>逐个终止进程（稍温和方法）</a:t>
            </a:r>
          </a:p>
        </p:txBody>
      </p:sp>
      <p:sp>
        <p:nvSpPr>
          <p:cNvPr id="29" name="矩形 28"/>
          <p:cNvSpPr/>
          <p:nvPr/>
        </p:nvSpPr>
        <p:spPr>
          <a:xfrm>
            <a:off x="457200" y="981075"/>
            <a:ext cx="8373745" cy="426720"/>
          </a:xfrm>
          <a:prstGeom prst="rect">
            <a:avLst/>
          </a:prstGeom>
        </p:spPr>
        <p:txBody>
          <a:bodyPr wrap="square">
            <a:noAutofit/>
          </a:bodyPr>
          <a:lstStyle/>
          <a:p>
            <a:pPr>
              <a:tabLst>
                <a:tab pos="2800350" algn="l"/>
                <a:tab pos="3708400" algn="ctr"/>
              </a:tabLst>
            </a:pPr>
            <a:r>
              <a:rPr lang="zh-CN" altLang="en-US" sz="1950" dirty="0">
                <a:latin typeface="+mn-ea"/>
              </a:rPr>
              <a:t>一旦检测出死锁的发生，就应该立即解除死锁。常用解除死锁的两种方法：</a:t>
            </a:r>
          </a:p>
        </p:txBody>
      </p:sp>
      <p:sp>
        <p:nvSpPr>
          <p:cNvPr id="2" name="文本框 1"/>
          <p:cNvSpPr txBox="1"/>
          <p:nvPr/>
        </p:nvSpPr>
        <p:spPr>
          <a:xfrm>
            <a:off x="1524000" y="2571750"/>
            <a:ext cx="7275830" cy="757555"/>
          </a:xfrm>
          <a:prstGeom prst="rect">
            <a:avLst/>
          </a:prstGeom>
        </p:spPr>
        <p:txBody>
          <a:bodyPr wrap="square"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23000"/>
              </a:lnSpc>
              <a:buClrTx/>
              <a:buSzTx/>
              <a:buNone/>
            </a:pPr>
            <a:r>
              <a:rPr lang="zh-CN" altLang="en-US" dirty="0">
                <a:solidFill>
                  <a:srgbClr val="FF0000"/>
                </a:solidFill>
                <a:sym typeface="+mn-ea"/>
              </a:rPr>
              <a:t>终止死锁进程，</a:t>
            </a:r>
            <a:r>
              <a:rPr lang="zh-CN" altLang="en-US" dirty="0">
                <a:sym typeface="+mn-ea"/>
              </a:rPr>
              <a:t>让一个或多个死锁进程回退到足以避免死锁的地步。要求系统要记录进程的历史信息，设置还原点。</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02444" y="59001"/>
            <a:ext cx="5269706" cy="414020"/>
          </a:xfrm>
          <a:prstGeom prst="rect">
            <a:avLst/>
          </a:prstGeom>
        </p:spPr>
        <p:txBody>
          <a:bodyPr wrap="square">
            <a:spAutoFit/>
          </a:bodyPr>
          <a:lstStyle/>
          <a:p>
            <a:r>
              <a:rPr lang="zh-CN" altLang="en-US" sz="2100" b="1" dirty="0">
                <a:solidFill>
                  <a:srgbClr val="7F7F7F"/>
                </a:solidFill>
              </a:rPr>
              <a:t>进程终止</a:t>
            </a:r>
          </a:p>
        </p:txBody>
      </p:sp>
      <p:sp>
        <p:nvSpPr>
          <p:cNvPr id="9" name="文本框 8">
            <a:extLst>
              <a:ext uri="{FF2B5EF4-FFF2-40B4-BE49-F238E27FC236}">
                <a16:creationId xmlns:a16="http://schemas.microsoft.com/office/drawing/2014/main" id="{D2F08D51-6019-BE45-E3D9-16177F7F690E}"/>
              </a:ext>
            </a:extLst>
          </p:cNvPr>
          <p:cNvSpPr txBox="1"/>
          <p:nvPr/>
        </p:nvSpPr>
        <p:spPr>
          <a:xfrm>
            <a:off x="4114800" y="819150"/>
            <a:ext cx="4953000" cy="2554545"/>
          </a:xfrm>
          <a:prstGeom prst="rect">
            <a:avLst/>
          </a:prstGeom>
          <a:noFill/>
        </p:spPr>
        <p:txBody>
          <a:bodyPr wrap="square">
            <a:spAutoFit/>
          </a:bodyPr>
          <a:lstStyle/>
          <a:p>
            <a:pPr indent="396000"/>
            <a:r>
              <a:rPr lang="zh-CN" altLang="en-US" sz="1600" dirty="0"/>
              <a:t>有死锁状态：进程</a:t>
            </a:r>
            <a:r>
              <a:rPr lang="en-US" altLang="zh-CN" sz="1600" dirty="0"/>
              <a:t>P1, P2, …, Pk</a:t>
            </a:r>
            <a:r>
              <a:rPr lang="zh-CN" altLang="en-US" sz="1600" dirty="0"/>
              <a:t>。</a:t>
            </a:r>
            <a:endParaRPr lang="en-US" altLang="zh-CN" sz="1600" dirty="0"/>
          </a:p>
          <a:p>
            <a:pPr indent="396000"/>
            <a:r>
              <a:rPr lang="zh-CN" altLang="en-US" sz="1600" dirty="0">
                <a:solidFill>
                  <a:srgbClr val="FF0000"/>
                </a:solidFill>
              </a:rPr>
              <a:t>一、付出代价最小</a:t>
            </a:r>
            <a:endParaRPr lang="en-US" altLang="zh-CN" sz="1600" dirty="0">
              <a:solidFill>
                <a:srgbClr val="FF0000"/>
              </a:solidFill>
            </a:endParaRPr>
          </a:p>
          <a:p>
            <a:pPr indent="396000"/>
            <a:r>
              <a:rPr lang="en-US" altLang="zh-CN" sz="1600" dirty="0"/>
              <a:t>1. </a:t>
            </a:r>
            <a:r>
              <a:rPr lang="zh-CN" altLang="en-US" sz="1600" dirty="0"/>
              <a:t>终止进程</a:t>
            </a:r>
            <a:r>
              <a:rPr lang="en-US" altLang="zh-CN" sz="1600" dirty="0"/>
              <a:t>P1</a:t>
            </a:r>
            <a:r>
              <a:rPr lang="zh-CN" altLang="en-US" sz="1600" dirty="0"/>
              <a:t>，使系统状态由</a:t>
            </a:r>
            <a:r>
              <a:rPr lang="en-US" altLang="zh-CN" sz="1600" dirty="0"/>
              <a:t>S→U1</a:t>
            </a:r>
            <a:r>
              <a:rPr lang="zh-CN" altLang="en-US" sz="1600" dirty="0"/>
              <a:t>，付出的代价为</a:t>
            </a:r>
            <a:r>
              <a:rPr lang="en-US" altLang="zh-CN" sz="1600" dirty="0"/>
              <a:t>C</a:t>
            </a:r>
            <a:r>
              <a:rPr lang="en-US" altLang="zh-CN" sz="700" dirty="0"/>
              <a:t>U1</a:t>
            </a:r>
          </a:p>
          <a:p>
            <a:pPr indent="396000"/>
            <a:r>
              <a:rPr lang="en-US" altLang="zh-CN" sz="1600" dirty="0"/>
              <a:t>2. </a:t>
            </a:r>
            <a:r>
              <a:rPr lang="zh-CN" altLang="en-US" sz="1600" dirty="0"/>
              <a:t>从</a:t>
            </a:r>
            <a:r>
              <a:rPr lang="en-US" altLang="zh-CN" sz="1600" dirty="0"/>
              <a:t>S</a:t>
            </a:r>
            <a:r>
              <a:rPr lang="zh-CN" altLang="en-US" sz="1600" dirty="0"/>
              <a:t>状态中终止进程</a:t>
            </a:r>
            <a:r>
              <a:rPr lang="en-US" altLang="zh-CN" sz="1600" dirty="0"/>
              <a:t>P2</a:t>
            </a:r>
            <a:r>
              <a:rPr lang="zh-CN" altLang="en-US" sz="1600" dirty="0"/>
              <a:t>，使系统状态由</a:t>
            </a:r>
            <a:r>
              <a:rPr lang="en-US" altLang="zh-CN" sz="1600" dirty="0"/>
              <a:t>S→U2</a:t>
            </a:r>
            <a:r>
              <a:rPr lang="zh-CN" altLang="en-US" sz="1600" dirty="0"/>
              <a:t>，付出的代价为</a:t>
            </a:r>
            <a:r>
              <a:rPr lang="en-US" altLang="zh-CN" sz="1600" dirty="0"/>
              <a:t>C</a:t>
            </a:r>
            <a:r>
              <a:rPr lang="en-US" altLang="zh-CN" sz="700" dirty="0"/>
              <a:t>U2</a:t>
            </a:r>
            <a:r>
              <a:rPr lang="en-US" altLang="zh-CN" sz="1600" dirty="0"/>
              <a:t> </a:t>
            </a:r>
            <a:r>
              <a:rPr lang="zh-CN" altLang="en-US" sz="1600" dirty="0"/>
              <a:t>；如此下去可得到状态</a:t>
            </a:r>
            <a:r>
              <a:rPr lang="en-US" altLang="zh-CN" sz="1600" dirty="0"/>
              <a:t>U1, U2, …, Un</a:t>
            </a:r>
          </a:p>
          <a:p>
            <a:pPr indent="396000"/>
            <a:r>
              <a:rPr lang="en-US" altLang="zh-CN" sz="1600" dirty="0"/>
              <a:t>3. </a:t>
            </a:r>
            <a:r>
              <a:rPr lang="zh-CN" altLang="en-US" sz="1600" dirty="0"/>
              <a:t>进入第二层，第二层进程数为</a:t>
            </a:r>
            <a:r>
              <a:rPr lang="en-US" altLang="zh-CN" sz="1600" dirty="0"/>
              <a:t>(</a:t>
            </a:r>
            <a:r>
              <a:rPr lang="en-US" altLang="zh-CN" sz="1600" dirty="0">
                <a:solidFill>
                  <a:srgbClr val="FF0000"/>
                </a:solidFill>
              </a:rPr>
              <a:t>k-1</a:t>
            </a:r>
            <a:r>
              <a:rPr lang="en-US" altLang="zh-CN" sz="1600" dirty="0"/>
              <a:t>)</a:t>
            </a:r>
            <a:r>
              <a:rPr lang="zh-CN" altLang="en-US" sz="1600" dirty="0"/>
              <a:t>，如此往复</a:t>
            </a:r>
            <a:endParaRPr lang="en-US" altLang="zh-CN" sz="1600" dirty="0"/>
          </a:p>
          <a:p>
            <a:pPr indent="396000"/>
            <a:endParaRPr lang="en-US" altLang="zh-CN" sz="1600" dirty="0"/>
          </a:p>
          <a:p>
            <a:pPr indent="396000"/>
            <a:r>
              <a:rPr lang="zh-CN" altLang="en-US" sz="1600" dirty="0"/>
              <a:t>二、比较有效率</a:t>
            </a:r>
            <a:endParaRPr lang="en-US" altLang="zh-CN" sz="1600" dirty="0"/>
          </a:p>
        </p:txBody>
      </p:sp>
      <p:pic>
        <p:nvPicPr>
          <p:cNvPr id="11" name="图片 10">
            <a:extLst>
              <a:ext uri="{FF2B5EF4-FFF2-40B4-BE49-F238E27FC236}">
                <a16:creationId xmlns:a16="http://schemas.microsoft.com/office/drawing/2014/main" id="{C87A9651-385B-D871-4EC1-CF113078E847}"/>
              </a:ext>
            </a:extLst>
          </p:cNvPr>
          <p:cNvPicPr>
            <a:picLocks noChangeAspect="1"/>
          </p:cNvPicPr>
          <p:nvPr/>
        </p:nvPicPr>
        <p:blipFill>
          <a:blip r:embed="rId2"/>
          <a:stretch>
            <a:fillRect/>
          </a:stretch>
        </p:blipFill>
        <p:spPr>
          <a:xfrm>
            <a:off x="4485056" y="3503289"/>
            <a:ext cx="4125543" cy="445010"/>
          </a:xfrm>
          <a:prstGeom prst="rect">
            <a:avLst/>
          </a:prstGeom>
        </p:spPr>
      </p:pic>
      <p:grpSp>
        <p:nvGrpSpPr>
          <p:cNvPr id="27" name="组合 26">
            <a:extLst>
              <a:ext uri="{FF2B5EF4-FFF2-40B4-BE49-F238E27FC236}">
                <a16:creationId xmlns:a16="http://schemas.microsoft.com/office/drawing/2014/main" id="{CABCF8CB-1932-AD82-B24C-15D4FF39EB11}"/>
              </a:ext>
            </a:extLst>
          </p:cNvPr>
          <p:cNvGrpSpPr/>
          <p:nvPr/>
        </p:nvGrpSpPr>
        <p:grpSpPr>
          <a:xfrm>
            <a:off x="152400" y="1496843"/>
            <a:ext cx="3886200" cy="2149813"/>
            <a:chOff x="228600" y="971549"/>
            <a:chExt cx="3886200" cy="2149813"/>
          </a:xfrm>
        </p:grpSpPr>
        <p:pic>
          <p:nvPicPr>
            <p:cNvPr id="7" name="图片 6">
              <a:extLst>
                <a:ext uri="{FF2B5EF4-FFF2-40B4-BE49-F238E27FC236}">
                  <a16:creationId xmlns:a16="http://schemas.microsoft.com/office/drawing/2014/main" id="{8544974A-D894-636A-12B4-D5D809FCC6DD}"/>
                </a:ext>
              </a:extLst>
            </p:cNvPr>
            <p:cNvPicPr>
              <a:picLocks noChangeAspect="1"/>
            </p:cNvPicPr>
            <p:nvPr/>
          </p:nvPicPr>
          <p:blipFill>
            <a:blip r:embed="rId3"/>
            <a:stretch>
              <a:fillRect/>
            </a:stretch>
          </p:blipFill>
          <p:spPr>
            <a:xfrm>
              <a:off x="228600" y="971549"/>
              <a:ext cx="3886200" cy="2149813"/>
            </a:xfrm>
            <a:prstGeom prst="rect">
              <a:avLst/>
            </a:prstGeom>
            <a:ln w="12700" cap="sq">
              <a:solidFill>
                <a:srgbClr val="000000"/>
              </a:solidFill>
              <a:miter lim="800000"/>
            </a:ln>
            <a:effectLst>
              <a:outerShdw blurRad="57150" dist="50800" dir="2700000" algn="tl" rotWithShape="0">
                <a:srgbClr val="000000">
                  <a:alpha val="40000"/>
                </a:srgbClr>
              </a:outerShdw>
            </a:effectLst>
          </p:spPr>
        </p:pic>
        <p:cxnSp>
          <p:nvCxnSpPr>
            <p:cNvPr id="13" name="直接连接符 12">
              <a:extLst>
                <a:ext uri="{FF2B5EF4-FFF2-40B4-BE49-F238E27FC236}">
                  <a16:creationId xmlns:a16="http://schemas.microsoft.com/office/drawing/2014/main" id="{9CCB4B0A-A8E9-D9AA-CA2A-C9149EAB64C5}"/>
                </a:ext>
              </a:extLst>
            </p:cNvPr>
            <p:cNvCxnSpPr>
              <a:cxnSpLocks/>
            </p:cNvCxnSpPr>
            <p:nvPr/>
          </p:nvCxnSpPr>
          <p:spPr>
            <a:xfrm>
              <a:off x="1219200" y="1365658"/>
              <a:ext cx="1905000" cy="0"/>
            </a:xfrm>
            <a:prstGeom prst="line">
              <a:avLst/>
            </a:prstGeom>
            <a:ln w="381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C28E4EF-D8CD-2B76-4FC3-F584E0167C9E}"/>
                </a:ext>
              </a:extLst>
            </p:cNvPr>
            <p:cNvCxnSpPr>
              <a:cxnSpLocks/>
            </p:cNvCxnSpPr>
            <p:nvPr/>
          </p:nvCxnSpPr>
          <p:spPr>
            <a:xfrm>
              <a:off x="381000" y="2038350"/>
              <a:ext cx="1066800" cy="0"/>
            </a:xfrm>
            <a:prstGeom prst="line">
              <a:avLst/>
            </a:prstGeom>
            <a:ln w="381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EE663C7-E187-8DBD-5947-810E582E22E1}"/>
                </a:ext>
              </a:extLst>
            </p:cNvPr>
            <p:cNvCxnSpPr>
              <a:cxnSpLocks/>
            </p:cNvCxnSpPr>
            <p:nvPr/>
          </p:nvCxnSpPr>
          <p:spPr>
            <a:xfrm>
              <a:off x="381000" y="2571750"/>
              <a:ext cx="1066800" cy="0"/>
            </a:xfrm>
            <a:prstGeom prst="line">
              <a:avLst/>
            </a:prstGeom>
            <a:ln w="381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9798761-304F-C262-FDB1-40B32671F4C3}"/>
                </a:ext>
              </a:extLst>
            </p:cNvPr>
            <p:cNvSpPr txBox="1"/>
            <p:nvPr/>
          </p:nvSpPr>
          <p:spPr>
            <a:xfrm>
              <a:off x="1240852" y="1766968"/>
              <a:ext cx="413896" cy="215444"/>
            </a:xfrm>
            <a:prstGeom prst="rect">
              <a:avLst/>
            </a:prstGeom>
            <a:noFill/>
            <a:ln w="12700">
              <a:solidFill>
                <a:schemeClr val="tx1"/>
              </a:solidFill>
            </a:ln>
          </p:spPr>
          <p:txBody>
            <a:bodyPr wrap="none" rtlCol="0">
              <a:spAutoFit/>
            </a:bodyPr>
            <a:lstStyle/>
            <a:p>
              <a:r>
                <a:rPr lang="zh-CN" altLang="en-US" sz="800" dirty="0"/>
                <a:t>无</a:t>
              </a:r>
              <a:r>
                <a:rPr lang="en-US" altLang="zh-CN" sz="800" dirty="0"/>
                <a:t>p1</a:t>
              </a:r>
              <a:endParaRPr lang="zh-CN" altLang="en-US" sz="800" dirty="0"/>
            </a:p>
          </p:txBody>
        </p:sp>
        <p:sp>
          <p:nvSpPr>
            <p:cNvPr id="20" name="文本框 19">
              <a:extLst>
                <a:ext uri="{FF2B5EF4-FFF2-40B4-BE49-F238E27FC236}">
                  <a16:creationId xmlns:a16="http://schemas.microsoft.com/office/drawing/2014/main" id="{8AB07162-BA57-81E3-6A19-D7D89CE8F9AF}"/>
                </a:ext>
              </a:extLst>
            </p:cNvPr>
            <p:cNvSpPr txBox="1"/>
            <p:nvPr/>
          </p:nvSpPr>
          <p:spPr>
            <a:xfrm>
              <a:off x="1240852" y="2300367"/>
              <a:ext cx="643125" cy="215444"/>
            </a:xfrm>
            <a:prstGeom prst="rect">
              <a:avLst/>
            </a:prstGeom>
            <a:noFill/>
            <a:ln w="12700">
              <a:solidFill>
                <a:schemeClr val="tx1"/>
              </a:solidFill>
            </a:ln>
          </p:spPr>
          <p:txBody>
            <a:bodyPr wrap="none" rtlCol="0">
              <a:spAutoFit/>
            </a:bodyPr>
            <a:lstStyle/>
            <a:p>
              <a:r>
                <a:rPr lang="zh-CN" altLang="en-US" sz="800" dirty="0"/>
                <a:t>无</a:t>
              </a:r>
              <a:r>
                <a:rPr lang="en-US" altLang="zh-CN" sz="800" dirty="0"/>
                <a:t>p1</a:t>
              </a:r>
              <a:r>
                <a:rPr lang="zh-CN" altLang="en-US" sz="800" dirty="0"/>
                <a:t>、</a:t>
              </a:r>
              <a:r>
                <a:rPr lang="en-US" altLang="zh-CN" sz="800" dirty="0"/>
                <a:t>p3</a:t>
              </a:r>
              <a:endParaRPr lang="zh-CN" altLang="en-US" sz="800" dirty="0"/>
            </a:p>
          </p:txBody>
        </p:sp>
        <p:cxnSp>
          <p:nvCxnSpPr>
            <p:cNvPr id="21" name="直接连接符 20">
              <a:extLst>
                <a:ext uri="{FF2B5EF4-FFF2-40B4-BE49-F238E27FC236}">
                  <a16:creationId xmlns:a16="http://schemas.microsoft.com/office/drawing/2014/main" id="{C42D415E-8E51-C62D-E23B-31DF952F990C}"/>
                </a:ext>
              </a:extLst>
            </p:cNvPr>
            <p:cNvCxnSpPr>
              <a:cxnSpLocks/>
            </p:cNvCxnSpPr>
            <p:nvPr/>
          </p:nvCxnSpPr>
          <p:spPr>
            <a:xfrm>
              <a:off x="2895131" y="1504950"/>
              <a:ext cx="484331" cy="0"/>
            </a:xfrm>
            <a:prstGeom prst="line">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FB11ED8-A4E4-C680-02CD-50E02A219960}"/>
                </a:ext>
              </a:extLst>
            </p:cNvPr>
            <p:cNvCxnSpPr>
              <a:cxnSpLocks/>
            </p:cNvCxnSpPr>
            <p:nvPr/>
          </p:nvCxnSpPr>
          <p:spPr>
            <a:xfrm>
              <a:off x="3339234" y="2038350"/>
              <a:ext cx="331931" cy="0"/>
            </a:xfrm>
            <a:prstGeom prst="line">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7536D83-24A9-8BD6-25E0-78ACD47B895B}"/>
                </a:ext>
              </a:extLst>
            </p:cNvPr>
            <p:cNvCxnSpPr>
              <a:cxnSpLocks/>
            </p:cNvCxnSpPr>
            <p:nvPr/>
          </p:nvCxnSpPr>
          <p:spPr>
            <a:xfrm>
              <a:off x="3352800" y="2647950"/>
              <a:ext cx="304800" cy="0"/>
            </a:xfrm>
            <a:prstGeom prst="line">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72DDCD7C-EACA-3389-E3B5-9F3FEDA07A5A}"/>
              </a:ext>
            </a:extLst>
          </p:cNvPr>
          <p:cNvSpPr txBox="1"/>
          <p:nvPr/>
        </p:nvSpPr>
        <p:spPr>
          <a:xfrm>
            <a:off x="310535" y="1008314"/>
            <a:ext cx="3518912" cy="400110"/>
          </a:xfrm>
          <a:prstGeom prst="rect">
            <a:avLst/>
          </a:prstGeom>
          <a:noFill/>
          <a:ln>
            <a:solidFill>
              <a:srgbClr val="000000"/>
            </a:solidFill>
          </a:ln>
        </p:spPr>
        <p:txBody>
          <a:bodyPr wrap="none" rtlCol="0">
            <a:spAutoFit/>
          </a:bodyPr>
          <a:lstStyle/>
          <a:p>
            <a:r>
              <a:rPr lang="zh-CN" altLang="en-US" sz="2000" dirty="0"/>
              <a:t>付出代价最小的死锁解除算法</a:t>
            </a:r>
          </a:p>
        </p:txBody>
      </p:sp>
    </p:spTree>
    <p:extLst>
      <p:ext uri="{BB962C8B-B14F-4D97-AF65-F5344CB8AC3E}">
        <p14:creationId xmlns:p14="http://schemas.microsoft.com/office/powerpoint/2010/main" val="5706096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 y="819150"/>
            <a:ext cx="9107634" cy="4267200"/>
          </a:xfrm>
          <a:prstGeom prst="rect">
            <a:avLst/>
          </a:prstGeom>
        </p:spPr>
        <p:txBody>
          <a:bodyPr wrap="square">
            <a:noAutofit/>
          </a:bodyPr>
          <a:lstStyle/>
          <a:p>
            <a:pPr>
              <a:spcBef>
                <a:spcPts val="1200"/>
              </a:spcBef>
              <a:tabLst>
                <a:tab pos="2800350" algn="l"/>
                <a:tab pos="3708400" algn="ctr"/>
              </a:tabLst>
            </a:pPr>
            <a:r>
              <a:rPr lang="en-US" altLang="zh-CN" sz="1800" dirty="0">
                <a:solidFill>
                  <a:srgbClr val="0070C0"/>
                </a:solidFill>
                <a:latin typeface="+mn-ea"/>
              </a:rPr>
              <a:t>1. </a:t>
            </a:r>
            <a:r>
              <a:rPr lang="zh-CN" altLang="en-US" sz="1800" dirty="0">
                <a:solidFill>
                  <a:srgbClr val="0070C0"/>
                </a:solidFill>
                <a:latin typeface="+mn-ea"/>
              </a:rPr>
              <a:t>终止死锁进程的方法</a:t>
            </a:r>
            <a:endParaRPr lang="en-US" altLang="zh-CN" sz="1800" dirty="0">
              <a:solidFill>
                <a:srgbClr val="0070C0"/>
              </a:solidFill>
              <a:latin typeface="+mn-ea"/>
            </a:endParaRPr>
          </a:p>
          <a:p>
            <a:pPr>
              <a:spcBef>
                <a:spcPts val="1200"/>
              </a:spcBef>
              <a:tabLst>
                <a:tab pos="2800350" algn="l"/>
                <a:tab pos="3708400" algn="ctr"/>
              </a:tabLst>
            </a:pPr>
            <a:r>
              <a:rPr lang="en-US" altLang="zh-CN" sz="1800" dirty="0">
                <a:latin typeface="+mn-ea"/>
              </a:rPr>
              <a:t>(1) </a:t>
            </a:r>
            <a:r>
              <a:rPr lang="zh-CN" altLang="en-US" sz="1800" dirty="0">
                <a:latin typeface="+mn-ea"/>
              </a:rPr>
              <a:t>中断所有的死锁进程。</a:t>
            </a:r>
          </a:p>
          <a:p>
            <a:pPr>
              <a:spcBef>
                <a:spcPts val="1200"/>
              </a:spcBef>
              <a:tabLst>
                <a:tab pos="2800350" algn="l"/>
                <a:tab pos="3708400" algn="ctr"/>
              </a:tabLst>
            </a:pPr>
            <a:r>
              <a:rPr lang="en-US" altLang="zh-CN" dirty="0">
                <a:latin typeface="+mn-ea"/>
              </a:rPr>
              <a:t>(2) </a:t>
            </a:r>
            <a:r>
              <a:rPr lang="zh-CN" altLang="en-US" dirty="0">
                <a:latin typeface="+mn-ea"/>
              </a:rPr>
              <a:t>逐个终止死锁进程</a:t>
            </a:r>
            <a:endParaRPr lang="en-US" altLang="zh-CN" sz="1800" dirty="0">
              <a:latin typeface="+mn-ea"/>
            </a:endParaRPr>
          </a:p>
          <a:p>
            <a:pPr>
              <a:spcBef>
                <a:spcPts val="1200"/>
              </a:spcBef>
              <a:tabLst>
                <a:tab pos="2800350" algn="l"/>
                <a:tab pos="3708400" algn="ctr"/>
              </a:tabLst>
            </a:pPr>
            <a:r>
              <a:rPr lang="zh-CN" altLang="en-US" sz="1800" dirty="0">
                <a:latin typeface="+mn-ea"/>
              </a:rPr>
              <a:t>     一次中断一个进程，直到死锁环消失。</a:t>
            </a:r>
          </a:p>
          <a:p>
            <a:pPr>
              <a:spcBef>
                <a:spcPts val="1200"/>
              </a:spcBef>
              <a:tabLst>
                <a:tab pos="2800350" algn="l"/>
                <a:tab pos="3708400" algn="ctr"/>
              </a:tabLst>
            </a:pPr>
            <a:r>
              <a:rPr lang="en-US" altLang="zh-CN" sz="1800" dirty="0">
                <a:solidFill>
                  <a:srgbClr val="0070C0"/>
                </a:solidFill>
                <a:latin typeface="+mn-ea"/>
              </a:rPr>
              <a:t>2. </a:t>
            </a:r>
            <a:r>
              <a:rPr lang="zh-CN" altLang="en-US" sz="1800" dirty="0">
                <a:solidFill>
                  <a:srgbClr val="0070C0"/>
                </a:solidFill>
                <a:latin typeface="+mn-ea"/>
              </a:rPr>
              <a:t>付出代价最小的死锁解除算法</a:t>
            </a:r>
            <a:endParaRPr lang="en-US" altLang="zh-CN" sz="1800" dirty="0">
              <a:solidFill>
                <a:srgbClr val="0070C0"/>
              </a:solidFill>
              <a:latin typeface="+mn-ea"/>
            </a:endParaRPr>
          </a:p>
          <a:p>
            <a:pPr>
              <a:spcBef>
                <a:spcPts val="1200"/>
              </a:spcBef>
              <a:tabLst>
                <a:tab pos="2800350" algn="l"/>
                <a:tab pos="3708400" algn="ctr"/>
              </a:tabLst>
            </a:pPr>
            <a:r>
              <a:rPr lang="zh-CN" altLang="en-US" sz="1800" dirty="0">
                <a:latin typeface="+mn-ea"/>
              </a:rPr>
              <a:t>应该选择怎样的中止顺序，使“</a:t>
            </a:r>
            <a:r>
              <a:rPr lang="zh-CN" altLang="en-US" sz="1800" dirty="0">
                <a:solidFill>
                  <a:srgbClr val="FF0000"/>
                </a:solidFill>
                <a:latin typeface="+mn-ea"/>
              </a:rPr>
              <a:t>代价最小</a:t>
            </a:r>
            <a:r>
              <a:rPr lang="zh-CN" altLang="en-US" sz="1800" dirty="0">
                <a:latin typeface="+mn-ea"/>
              </a:rPr>
              <a:t>”？</a:t>
            </a:r>
          </a:p>
          <a:p>
            <a:pPr marL="800100" lvl="1" indent="-342900">
              <a:spcBef>
                <a:spcPts val="1200"/>
              </a:spcBef>
              <a:buFont typeface="Wingdings" panose="05000000000000000000" pitchFamily="2" charset="2"/>
              <a:buChar char="Ø"/>
              <a:tabLst>
                <a:tab pos="2800350" algn="l"/>
                <a:tab pos="3708400" algn="ctr"/>
              </a:tabLst>
            </a:pPr>
            <a:r>
              <a:rPr lang="zh-CN" altLang="en-US" sz="1800" dirty="0">
                <a:latin typeface="+mn-ea"/>
              </a:rPr>
              <a:t>进程的优先级，牺牲低的；</a:t>
            </a:r>
          </a:p>
          <a:p>
            <a:pPr marL="800100" lvl="1" indent="-342900">
              <a:spcBef>
                <a:spcPts val="1200"/>
              </a:spcBef>
              <a:buFont typeface="Wingdings" panose="05000000000000000000" pitchFamily="2" charset="2"/>
              <a:buChar char="Ø"/>
              <a:tabLst>
                <a:tab pos="2800350" algn="l"/>
                <a:tab pos="3708400" algn="ctr"/>
              </a:tabLst>
            </a:pPr>
            <a:r>
              <a:rPr lang="zh-CN" altLang="en-US" sz="1800" dirty="0">
                <a:latin typeface="+mn-ea"/>
              </a:rPr>
              <a:t>进程已执行多长时间，以及需要多长时间结束，牺牲代价小的；</a:t>
            </a:r>
          </a:p>
          <a:p>
            <a:pPr marL="800100" lvl="1" indent="-342900">
              <a:spcBef>
                <a:spcPts val="1200"/>
              </a:spcBef>
              <a:buFont typeface="Wingdings" panose="05000000000000000000" pitchFamily="2" charset="2"/>
              <a:buChar char="Ø"/>
              <a:tabLst>
                <a:tab pos="2800350" algn="l"/>
                <a:tab pos="3708400" algn="ctr"/>
              </a:tabLst>
            </a:pPr>
            <a:r>
              <a:rPr lang="zh-CN" altLang="en-US" sz="1800" dirty="0">
                <a:latin typeface="+mn-ea"/>
              </a:rPr>
              <a:t>进程使用的资源，</a:t>
            </a:r>
            <a:r>
              <a:rPr lang="zh-CN" altLang="en-US" sz="1800" dirty="0">
                <a:latin typeface="+mn-ea"/>
                <a:sym typeface="+mn-ea"/>
              </a:rPr>
              <a:t>牺牲</a:t>
            </a:r>
            <a:r>
              <a:rPr lang="zh-CN" altLang="en-US" sz="1800" dirty="0">
                <a:latin typeface="+mn-ea"/>
              </a:rPr>
              <a:t>使用多资源的；</a:t>
            </a:r>
          </a:p>
          <a:p>
            <a:pPr marL="800100" lvl="1" indent="-342900">
              <a:spcBef>
                <a:spcPts val="1200"/>
              </a:spcBef>
              <a:buFont typeface="Wingdings" panose="05000000000000000000" pitchFamily="2" charset="2"/>
              <a:buChar char="Ø"/>
              <a:tabLst>
                <a:tab pos="2800350" algn="l"/>
                <a:tab pos="3708400" algn="ctr"/>
              </a:tabLst>
            </a:pPr>
            <a:r>
              <a:rPr lang="zh-CN" altLang="en-US" sz="1800" dirty="0">
                <a:latin typeface="+mn-ea"/>
              </a:rPr>
              <a:t>进程是交互的还是批处理的，</a:t>
            </a:r>
            <a:r>
              <a:rPr lang="zh-CN" altLang="en-US" sz="1800" dirty="0">
                <a:latin typeface="+mn-ea"/>
                <a:sym typeface="+mn-ea"/>
              </a:rPr>
              <a:t>牺牲批处理的</a:t>
            </a:r>
            <a:r>
              <a:rPr lang="zh-CN" altLang="en-US" sz="1800" dirty="0">
                <a:latin typeface="+mn-ea"/>
              </a:rPr>
              <a:t>。</a:t>
            </a:r>
          </a:p>
          <a:p>
            <a:pPr>
              <a:spcBef>
                <a:spcPts val="1200"/>
              </a:spcBef>
              <a:tabLst>
                <a:tab pos="2800350" algn="l"/>
                <a:tab pos="3708400" algn="ctr"/>
              </a:tabLst>
            </a:pPr>
            <a:endParaRPr lang="zh-CN" altLang="en-US" sz="1800" dirty="0">
              <a:latin typeface="+mn-ea"/>
            </a:endParaRPr>
          </a:p>
        </p:txBody>
      </p:sp>
      <p:sp>
        <p:nvSpPr>
          <p:cNvPr id="16" name="矩形 15"/>
          <p:cNvSpPr/>
          <p:nvPr/>
        </p:nvSpPr>
        <p:spPr>
          <a:xfrm>
            <a:off x="762000" y="133350"/>
            <a:ext cx="5269706" cy="414020"/>
          </a:xfrm>
          <a:prstGeom prst="rect">
            <a:avLst/>
          </a:prstGeom>
        </p:spPr>
        <p:txBody>
          <a:bodyPr wrap="square">
            <a:spAutoFit/>
          </a:bodyPr>
          <a:lstStyle/>
          <a:p>
            <a:r>
              <a:rPr lang="zh-CN" altLang="en-US" sz="2100" b="1" dirty="0">
                <a:solidFill>
                  <a:srgbClr val="7F7F7F"/>
                </a:solidFill>
              </a:rPr>
              <a:t>终止死锁进程的方法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3085081" cy="398780"/>
          </a:xfrm>
          <a:prstGeom prst="rect">
            <a:avLst/>
          </a:prstGeom>
        </p:spPr>
        <p:txBody>
          <a:bodyPr wrap="square">
            <a:spAutoFit/>
          </a:bodyPr>
          <a:lstStyle/>
          <a:p>
            <a:r>
              <a:rPr lang="zh-CN" altLang="en-US" sz="2000" b="1" noProof="0" dirty="0">
                <a:solidFill>
                  <a:schemeClr val="bg1">
                    <a:lumMod val="50000"/>
                  </a:schemeClr>
                </a:solidFill>
              </a:rPr>
              <a:t>处理机调度算法的目标</a:t>
            </a:r>
          </a:p>
        </p:txBody>
      </p:sp>
      <p:grpSp>
        <p:nvGrpSpPr>
          <p:cNvPr id="23" name="iṡļiḓe"/>
          <p:cNvGrpSpPr/>
          <p:nvPr/>
        </p:nvGrpSpPr>
        <p:grpSpPr>
          <a:xfrm>
            <a:off x="541419" y="875648"/>
            <a:ext cx="7459581" cy="2839102"/>
            <a:chOff x="660400" y="1787149"/>
            <a:chExt cx="9946108" cy="2333733"/>
          </a:xfrm>
        </p:grpSpPr>
        <p:grpSp>
          <p:nvGrpSpPr>
            <p:cNvPr id="25" name="iSḻíḓè"/>
            <p:cNvGrpSpPr/>
            <p:nvPr/>
          </p:nvGrpSpPr>
          <p:grpSpPr>
            <a:xfrm>
              <a:off x="1296567" y="1835355"/>
              <a:ext cx="9309941" cy="2285527"/>
              <a:chOff x="1296567" y="1835355"/>
              <a:chExt cx="11742167" cy="2285527"/>
            </a:xfrm>
          </p:grpSpPr>
          <p:sp>
            <p:nvSpPr>
              <p:cNvPr id="33" name="îṧľîḋé"/>
              <p:cNvSpPr txBox="1"/>
              <p:nvPr/>
            </p:nvSpPr>
            <p:spPr>
              <a:xfrm>
                <a:off x="1296569" y="1835355"/>
                <a:ext cx="4950584"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t>处理机调度算法的</a:t>
                </a:r>
                <a:r>
                  <a:rPr lang="zh-CN" altLang="en-US" dirty="0">
                    <a:solidFill>
                      <a:srgbClr val="FF0000"/>
                    </a:solidFill>
                  </a:rPr>
                  <a:t>共同目标：</a:t>
                </a:r>
              </a:p>
            </p:txBody>
          </p:sp>
          <p:sp>
            <p:nvSpPr>
              <p:cNvPr id="37" name="íşļîḓé"/>
              <p:cNvSpPr/>
              <p:nvPr/>
            </p:nvSpPr>
            <p:spPr bwMode="auto">
              <a:xfrm>
                <a:off x="1296567" y="2279076"/>
                <a:ext cx="11742167" cy="184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资源利用率         尽可能接近</a:t>
                </a:r>
                <a:r>
                  <a:rPr lang="en-US" altLang="zh-CN" sz="1650" dirty="0"/>
                  <a:t>100%</a:t>
                </a:r>
              </a:p>
              <a:p>
                <a:pPr marL="342900" lvl="1" indent="-342900">
                  <a:lnSpc>
                    <a:spcPct val="132000"/>
                  </a:lnSpc>
                  <a:buClr>
                    <a:schemeClr val="accent4">
                      <a:lumMod val="40000"/>
                      <a:lumOff val="60000"/>
                    </a:schemeClr>
                  </a:buClr>
                  <a:buFont typeface="Wingdings" panose="05000000000000000000" pitchFamily="2" charset="2"/>
                  <a:buChar char="Ø"/>
                </a:pPr>
                <a:endParaRPr lang="en-US" altLang="zh-CN" sz="1650" dirty="0"/>
              </a:p>
              <a:p>
                <a:pPr marL="0" lvl="1">
                  <a:lnSpc>
                    <a:spcPct val="132000"/>
                  </a:lnSpc>
                  <a:buClr>
                    <a:schemeClr val="accent4">
                      <a:lumMod val="40000"/>
                      <a:lumOff val="60000"/>
                    </a:schemeClr>
                  </a:buClr>
                </a:pPr>
                <a:endParaRPr lang="en-US" altLang="zh-CN" sz="1650" dirty="0"/>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公平性                 各进程都获得合理的</a:t>
                </a:r>
                <a:r>
                  <a:rPr lang="en-US" altLang="zh-CN" sz="1650" dirty="0"/>
                  <a:t>CPU</a:t>
                </a:r>
                <a:r>
                  <a:rPr lang="zh-CN" altLang="en-US" sz="1650" dirty="0"/>
                  <a:t>时间          </a:t>
                </a:r>
                <a:endParaRPr lang="en-US" altLang="zh-CN" sz="1650" dirty="0"/>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平衡性                 调度算法应尽可能使各种资源处于忙碌状态</a:t>
                </a:r>
                <a:endParaRPr lang="en-US" altLang="zh-CN" sz="1650" dirty="0"/>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策略强制执行      制定的策略必须予以准确的执行</a:t>
                </a:r>
              </a:p>
              <a:p>
                <a:pPr marL="342900" lvl="1" indent="-342900">
                  <a:lnSpc>
                    <a:spcPct val="132000"/>
                  </a:lnSpc>
                  <a:buClr>
                    <a:schemeClr val="accent4">
                      <a:lumMod val="40000"/>
                      <a:lumOff val="60000"/>
                    </a:schemeClr>
                  </a:buClr>
                  <a:buFont typeface="Wingdings" panose="05000000000000000000" pitchFamily="2" charset="2"/>
                  <a:buChar char="Ø"/>
                </a:pPr>
                <a:endParaRPr lang="zh-CN" altLang="en-US" sz="1650" dirty="0"/>
              </a:p>
            </p:txBody>
          </p:sp>
        </p:grpSp>
        <p:grpSp>
          <p:nvGrpSpPr>
            <p:cNvPr id="30" name="ïS1íḋé"/>
            <p:cNvGrpSpPr/>
            <p:nvPr/>
          </p:nvGrpSpPr>
          <p:grpSpPr>
            <a:xfrm>
              <a:off x="660400" y="1787149"/>
              <a:ext cx="497734" cy="497734"/>
              <a:chOff x="660400" y="1787149"/>
              <a:chExt cx="497734" cy="497734"/>
            </a:xfrm>
          </p:grpSpPr>
          <p:sp>
            <p:nvSpPr>
              <p:cNvPr id="31"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32"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95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pic>
        <p:nvPicPr>
          <p:cNvPr id="62" name="图片 61">
            <a:extLst>
              <a:ext uri="{FF2B5EF4-FFF2-40B4-BE49-F238E27FC236}">
                <a16:creationId xmlns:a16="http://schemas.microsoft.com/office/drawing/2014/main" id="{58DBF528-3F40-4350-A627-C00DAFA7180E}"/>
              </a:ext>
            </a:extLst>
          </p:cNvPr>
          <p:cNvPicPr>
            <a:picLocks noChangeAspect="1"/>
          </p:cNvPicPr>
          <p:nvPr/>
        </p:nvPicPr>
        <p:blipFill>
          <a:blip r:embed="rId2"/>
          <a:stretch>
            <a:fillRect/>
          </a:stretch>
        </p:blipFill>
        <p:spPr>
          <a:xfrm>
            <a:off x="3048000" y="1885950"/>
            <a:ext cx="4191000" cy="5133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11940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835" y="1167130"/>
            <a:ext cx="6275070" cy="1198880"/>
          </a:xfrm>
          <a:prstGeom prst="rect">
            <a:avLst/>
          </a:prstGeom>
          <a:noFill/>
          <a:ln w="9525">
            <a:noFill/>
          </a:ln>
        </p:spPr>
        <p:txBody>
          <a:bodyPr wrap="square">
            <a:spAutoFit/>
          </a:bodyPr>
          <a:lstStyle/>
          <a:p>
            <a:pPr indent="266700" algn="l"/>
            <a:r>
              <a:rPr sz="1800" dirty="0">
                <a:solidFill>
                  <a:srgbClr val="000000"/>
                </a:solidFill>
                <a:ea typeface="宋体" panose="02010600030101010101" pitchFamily="2" charset="-122"/>
              </a:rPr>
              <a:t>28.（考研真题，单项选择题）系统中有4个进程都要使用某类资源。若每个进程最多需要3个该类资源，为保证系统不发生死锁，系统应提供该类资源至少是（   ）。</a:t>
            </a:r>
          </a:p>
          <a:p>
            <a:pPr indent="266700" algn="l"/>
            <a:r>
              <a:rPr sz="1800" dirty="0">
                <a:solidFill>
                  <a:srgbClr val="000000"/>
                </a:solidFill>
                <a:ea typeface="宋体" panose="02010600030101010101" pitchFamily="2" charset="-122"/>
              </a:rPr>
              <a:t>A.3个           B.4个             C.9个            D.12个</a:t>
            </a:r>
          </a:p>
        </p:txBody>
      </p:sp>
      <p:sp>
        <p:nvSpPr>
          <p:cNvPr id="6" name="椭圆 5"/>
          <p:cNvSpPr/>
          <p:nvPr/>
        </p:nvSpPr>
        <p:spPr>
          <a:xfrm>
            <a:off x="3885883" y="1962309"/>
            <a:ext cx="324326" cy="378143"/>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 name="圆角矩形 4"/>
          <p:cNvSpPr/>
          <p:nvPr/>
        </p:nvSpPr>
        <p:spPr>
          <a:xfrm>
            <a:off x="1385888" y="103823"/>
            <a:ext cx="1906429" cy="7019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00" b="1" dirty="0">
                <a:solidFill>
                  <a:srgbClr val="1D4999"/>
                </a:solidFill>
                <a:uFillTx/>
                <a:latin typeface="汉仪旗黑-85S" charset="0"/>
                <a:cs typeface="汉仪旗黑-85S" charset="0"/>
                <a:sym typeface="+mn-ea"/>
              </a:rPr>
              <a:t>练习题</a:t>
            </a:r>
          </a:p>
        </p:txBody>
      </p:sp>
      <p:sp>
        <p:nvSpPr>
          <p:cNvPr id="100" name="文本框 99"/>
          <p:cNvSpPr txBox="1"/>
          <p:nvPr/>
        </p:nvSpPr>
        <p:spPr>
          <a:xfrm>
            <a:off x="911860" y="2895600"/>
            <a:ext cx="6156960" cy="1198880"/>
          </a:xfrm>
          <a:prstGeom prst="rect">
            <a:avLst/>
          </a:prstGeom>
          <a:noFill/>
          <a:ln w="9525">
            <a:noFill/>
          </a:ln>
        </p:spPr>
        <p:txBody>
          <a:bodyPr wrap="square">
            <a:spAutoFit/>
          </a:bodyPr>
          <a:lstStyle/>
          <a:p>
            <a:pPr indent="266700" algn="l">
              <a:buClrTx/>
              <a:buSzTx/>
              <a:buNone/>
            </a:pPr>
            <a:r>
              <a:rPr sz="1800" dirty="0">
                <a:solidFill>
                  <a:srgbClr val="000000"/>
                </a:solidFill>
                <a:ea typeface="宋体" panose="02010600030101010101" pitchFamily="2" charset="-122"/>
              </a:rPr>
              <a:t>29.（考研真题，单项选择题）某计算机系统中有8台打印机，由K个进程竞争使用，每个进程最多需要3台打印机。该系统可能会发生死锁的K的最小值是（   ）。</a:t>
            </a:r>
          </a:p>
          <a:p>
            <a:pPr indent="266700" algn="l">
              <a:buClrTx/>
              <a:buSzTx/>
              <a:buNone/>
            </a:pPr>
            <a:r>
              <a:rPr sz="1800" dirty="0">
                <a:solidFill>
                  <a:srgbClr val="000000"/>
                </a:solidFill>
                <a:ea typeface="宋体" panose="02010600030101010101" pitchFamily="2" charset="-122"/>
              </a:rPr>
              <a:t>A.2        B.3        C.4        D.5</a:t>
            </a:r>
          </a:p>
        </p:txBody>
      </p:sp>
      <p:sp>
        <p:nvSpPr>
          <p:cNvPr id="2" name="椭圆 1"/>
          <p:cNvSpPr/>
          <p:nvPr/>
        </p:nvSpPr>
        <p:spPr>
          <a:xfrm>
            <a:off x="2895759" y="3713956"/>
            <a:ext cx="324326" cy="378143"/>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 name="文本框 2"/>
          <p:cNvSpPr txBox="1"/>
          <p:nvPr/>
        </p:nvSpPr>
        <p:spPr>
          <a:xfrm>
            <a:off x="1689100" y="243840"/>
            <a:ext cx="1282700" cy="706755"/>
          </a:xfrm>
          <a:prstGeom prst="rect">
            <a:avLst/>
          </a:prstGeom>
          <a:noFill/>
        </p:spPr>
        <p:txBody>
          <a:bodyPr wrap="square" rtlCol="0">
            <a:spAutoFit/>
          </a:bodyPr>
          <a:lstStyle/>
          <a:p>
            <a:r>
              <a:rPr lang="zh-CN" altLang="en-US" sz="2000" b="1" dirty="0">
                <a:solidFill>
                  <a:srgbClr val="FF0000"/>
                </a:solidFill>
                <a:latin typeface="汉仪旗黑-85S" charset="0"/>
                <a:cs typeface="汉仪旗黑-85S" charset="0"/>
                <a:sym typeface="+mn-ea"/>
              </a:rPr>
              <a:t>练习题</a:t>
            </a:r>
          </a:p>
          <a:p>
            <a:endParaRPr lang="zh-CN" altLang="en-US" sz="2000"/>
          </a:p>
        </p:txBody>
      </p:sp>
      <p:sp>
        <p:nvSpPr>
          <p:cNvPr id="7" name="文本框 6">
            <a:extLst>
              <a:ext uri="{FF2B5EF4-FFF2-40B4-BE49-F238E27FC236}">
                <a16:creationId xmlns:a16="http://schemas.microsoft.com/office/drawing/2014/main" id="{FE2111E2-2165-B03B-50DD-F71FF9A25EBD}"/>
              </a:ext>
            </a:extLst>
          </p:cNvPr>
          <p:cNvSpPr txBox="1"/>
          <p:nvPr/>
        </p:nvSpPr>
        <p:spPr>
          <a:xfrm>
            <a:off x="4210209" y="732606"/>
            <a:ext cx="3775393" cy="307777"/>
          </a:xfrm>
          <a:prstGeom prst="rect">
            <a:avLst/>
          </a:prstGeom>
          <a:noFill/>
          <a:ln w="12700">
            <a:solidFill>
              <a:srgbClr val="000000"/>
            </a:solidFill>
          </a:ln>
        </p:spPr>
        <p:txBody>
          <a:bodyPr wrap="none" rtlCol="0">
            <a:spAutoFit/>
          </a:bodyPr>
          <a:lstStyle/>
          <a:p>
            <a:r>
              <a:rPr lang="zh-CN" altLang="en-US" sz="1400" dirty="0"/>
              <a:t>找出最极限死锁状态：资源分配出去多但锁死</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 grpId="0" bldLvl="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947545" cy="414020"/>
          </a:xfrm>
          <a:prstGeom prst="rect">
            <a:avLst/>
          </a:prstGeom>
        </p:spPr>
        <p:txBody>
          <a:bodyPr wrap="none">
            <a:spAutoFit/>
          </a:bodyPr>
          <a:lstStyle/>
          <a:p>
            <a:r>
              <a:rPr lang="zh-CN" altLang="en-US" sz="2100" b="1" dirty="0">
                <a:solidFill>
                  <a:schemeClr val="bg1"/>
                </a:solidFill>
              </a:rPr>
              <a:t>第</a:t>
            </a:r>
            <a:r>
              <a:rPr lang="en-US" altLang="zh-CN" sz="2100" b="1" dirty="0">
                <a:solidFill>
                  <a:schemeClr val="bg1"/>
                </a:solidFill>
              </a:rPr>
              <a:t>3</a:t>
            </a:r>
            <a:r>
              <a:rPr lang="zh-CN" altLang="en-US" sz="2100" b="1" dirty="0">
                <a:solidFill>
                  <a:schemeClr val="bg1"/>
                </a:solidFill>
              </a:rPr>
              <a:t>章知识导图</a:t>
            </a:r>
          </a:p>
        </p:txBody>
      </p:sp>
      <p:graphicFrame>
        <p:nvGraphicFramePr>
          <p:cNvPr id="30" name="表格 29"/>
          <p:cNvGraphicFramePr/>
          <p:nvPr>
            <p:custDataLst>
              <p:tags r:id="rId1"/>
            </p:custDataLst>
          </p:nvPr>
        </p:nvGraphicFramePr>
        <p:xfrm>
          <a:off x="346824" y="1225653"/>
          <a:ext cx="2868930" cy="3596640"/>
        </p:xfrm>
        <a:graphic>
          <a:graphicData uri="http://schemas.openxmlformats.org/drawingml/2006/table">
            <a:tbl>
              <a:tblPr firstRow="1" bandRow="1">
                <a:tableStyleId>{72833802-FEF1-4C79-8D5D-14CF1EAF98D9}</a:tableStyleId>
              </a:tblPr>
              <a:tblGrid>
                <a:gridCol w="839470">
                  <a:extLst>
                    <a:ext uri="{9D8B030D-6E8A-4147-A177-3AD203B41FA5}">
                      <a16:colId xmlns:a16="http://schemas.microsoft.com/office/drawing/2014/main" val="20000"/>
                    </a:ext>
                  </a:extLst>
                </a:gridCol>
                <a:gridCol w="2029460">
                  <a:extLst>
                    <a:ext uri="{9D8B030D-6E8A-4147-A177-3AD203B41FA5}">
                      <a16:colId xmlns:a16="http://schemas.microsoft.com/office/drawing/2014/main" val="20001"/>
                    </a:ext>
                  </a:extLst>
                </a:gridCol>
              </a:tblGrid>
              <a:tr h="299720">
                <a:tc>
                  <a:txBody>
                    <a:bodyPr/>
                    <a:lstStyle/>
                    <a:p>
                      <a:pPr marL="71755" indent="0" algn="ctr" defTabSz="914400" rtl="0" eaLnBrk="1" latinLnBrk="0" hangingPunct="1">
                        <a:lnSpc>
                          <a:spcPct val="100000"/>
                        </a:lnSpc>
                        <a:spcBef>
                          <a:spcPts val="300"/>
                        </a:spcBef>
                        <a:spcAft>
                          <a:spcPts val="300"/>
                        </a:spcAft>
                        <a:buNone/>
                      </a:pPr>
                      <a:r>
                        <a:rPr lang="en-US" sz="1500" b="0" kern="1200" dirty="0">
                          <a:solidFill>
                            <a:schemeClr val="tx1"/>
                          </a:solidFill>
                          <a:latin typeface="微软雅黑 (正文)"/>
                          <a:ea typeface="+mn-ea"/>
                          <a:cs typeface="+mn-cs"/>
                        </a:rPr>
                        <a:t>第1章</a:t>
                      </a:r>
                      <a:endParaRPr lang="en-US" altLang="en-US" sz="1500" b="0" kern="1200" dirty="0">
                        <a:solidFill>
                          <a:schemeClr val="tx1"/>
                        </a:solidFill>
                        <a:latin typeface="微软雅黑 (正文)"/>
                        <a:ea typeface="+mn-ea"/>
                        <a:cs typeface="+mn-cs"/>
                      </a:endParaRPr>
                    </a:p>
                  </a:txBody>
                  <a:tcPr marL="74053" marR="74053" marT="0" marB="0" anchor="ctr">
                    <a:solidFill>
                      <a:schemeClr val="bg1"/>
                    </a:solidFill>
                  </a:tcPr>
                </a:tc>
                <a:tc>
                  <a:txBody>
                    <a:bodyPr/>
                    <a:lstStyle/>
                    <a:p>
                      <a:pPr marL="0" indent="0" algn="l" defTabSz="914400" rtl="0" eaLnBrk="1" latinLnBrk="0" hangingPunct="1">
                        <a:lnSpc>
                          <a:spcPct val="100000"/>
                        </a:lnSpc>
                        <a:spcBef>
                          <a:spcPts val="300"/>
                        </a:spcBef>
                        <a:spcAft>
                          <a:spcPts val="300"/>
                        </a:spcAft>
                        <a:buNone/>
                      </a:pPr>
                      <a:r>
                        <a:rPr lang="en-US" sz="1500" b="0" kern="1200" dirty="0">
                          <a:solidFill>
                            <a:schemeClr val="tx1"/>
                          </a:solidFill>
                          <a:latin typeface="微软雅黑 (正文)"/>
                          <a:ea typeface="+mn-ea"/>
                          <a:cs typeface="+mn-cs"/>
                        </a:rPr>
                        <a:t> </a:t>
                      </a:r>
                      <a:r>
                        <a:rPr lang="en-US" sz="1500" b="0" kern="1200" dirty="0" err="1">
                          <a:solidFill>
                            <a:schemeClr val="tx1"/>
                          </a:solidFill>
                          <a:latin typeface="微软雅黑 (正文)"/>
                          <a:ea typeface="+mn-ea"/>
                          <a:cs typeface="+mn-cs"/>
                        </a:rPr>
                        <a:t>操作系统引论</a:t>
                      </a:r>
                      <a:endParaRPr lang="en-US" altLang="en-US" sz="1500" b="0" kern="1200" dirty="0">
                        <a:solidFill>
                          <a:schemeClr val="tx1"/>
                        </a:solidFill>
                        <a:latin typeface="微软雅黑 (正文)"/>
                        <a:ea typeface="+mn-ea"/>
                        <a:cs typeface="+mn-cs"/>
                      </a:endParaRPr>
                    </a:p>
                  </a:txBody>
                  <a:tcPr marL="74053" marR="74053" marT="0" marB="0" anchor="ctr">
                    <a:solidFill>
                      <a:schemeClr val="bg1"/>
                    </a:solidFill>
                  </a:tcPr>
                </a:tc>
                <a:extLst>
                  <a:ext uri="{0D108BD9-81ED-4DB2-BD59-A6C34878D82A}">
                    <a16:rowId xmlns:a16="http://schemas.microsoft.com/office/drawing/2014/main" val="10000"/>
                  </a:ext>
                </a:extLst>
              </a:tr>
              <a:tr h="299720">
                <a:tc>
                  <a:txBody>
                    <a:bodyPr/>
                    <a:lstStyle/>
                    <a:p>
                      <a:pPr marL="71755" indent="0" algn="ctr">
                        <a:lnSpc>
                          <a:spcPct val="100000"/>
                        </a:lnSpc>
                        <a:spcBef>
                          <a:spcPts val="300"/>
                        </a:spcBef>
                        <a:spcAft>
                          <a:spcPts val="300"/>
                        </a:spcAft>
                        <a:buNone/>
                      </a:pPr>
                      <a:r>
                        <a:rPr lang="en-US" sz="1500" dirty="0">
                          <a:latin typeface="微软雅黑 (正文)"/>
                        </a:rPr>
                        <a:t>第2章</a:t>
                      </a:r>
                      <a:endParaRPr lang="en-US" altLang="en-US" sz="1500" b="0" dirty="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tc>
                  <a:txBody>
                    <a:bodyPr/>
                    <a:lstStyle/>
                    <a:p>
                      <a:pPr marL="71755" indent="0" algn="l">
                        <a:lnSpc>
                          <a:spcPct val="100000"/>
                        </a:lnSpc>
                        <a:spcBef>
                          <a:spcPts val="300"/>
                        </a:spcBef>
                        <a:spcAft>
                          <a:spcPts val="300"/>
                        </a:spcAft>
                        <a:buNone/>
                      </a:pPr>
                      <a:r>
                        <a:rPr lang="en-US" sz="1500" dirty="0" err="1">
                          <a:latin typeface="微软雅黑 (正文)"/>
                        </a:rPr>
                        <a:t>进程的描述与控制</a:t>
                      </a:r>
                      <a:endParaRPr lang="en-US" altLang="en-US" sz="1500" b="0" dirty="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extLst>
                  <a:ext uri="{0D108BD9-81ED-4DB2-BD59-A6C34878D82A}">
                    <a16:rowId xmlns:a16="http://schemas.microsoft.com/office/drawing/2014/main" val="10001"/>
                  </a:ext>
                </a:extLst>
              </a:tr>
              <a:tr h="299720">
                <a:tc>
                  <a:txBody>
                    <a:bodyPr/>
                    <a:lstStyle/>
                    <a:p>
                      <a:pPr marL="71755" indent="0" algn="ctr">
                        <a:lnSpc>
                          <a:spcPct val="100000"/>
                        </a:lnSpc>
                        <a:spcBef>
                          <a:spcPts val="300"/>
                        </a:spcBef>
                        <a:spcAft>
                          <a:spcPts val="300"/>
                        </a:spcAft>
                        <a:buNone/>
                      </a:pPr>
                      <a:r>
                        <a:rPr lang="en-US" sz="1500" b="1" dirty="0">
                          <a:solidFill>
                            <a:schemeClr val="bg1"/>
                          </a:solidFill>
                          <a:latin typeface="微软雅黑 (正文)"/>
                        </a:rPr>
                        <a:t>第3章</a:t>
                      </a:r>
                      <a:endParaRPr lang="en-US" altLang="en-US" sz="1500" b="1" dirty="0">
                        <a:solidFill>
                          <a:schemeClr val="bg1"/>
                        </a:solidFill>
                        <a:latin typeface="微软雅黑 (正文)"/>
                        <a:ea typeface="华文楷体" panose="02010600040101010101" pitchFamily="2" charset="-122"/>
                        <a:cs typeface="华文楷体" panose="02010600040101010101" pitchFamily="2" charset="-122"/>
                      </a:endParaRPr>
                    </a:p>
                  </a:txBody>
                  <a:tcPr marL="74053" marR="74053" marT="0" marB="0" anchor="ctr">
                    <a:solidFill>
                      <a:schemeClr val="accent2"/>
                    </a:solidFill>
                  </a:tcPr>
                </a:tc>
                <a:tc>
                  <a:txBody>
                    <a:bodyPr/>
                    <a:lstStyle/>
                    <a:p>
                      <a:pPr marL="71755" indent="0" algn="l">
                        <a:lnSpc>
                          <a:spcPct val="100000"/>
                        </a:lnSpc>
                        <a:spcBef>
                          <a:spcPts val="300"/>
                        </a:spcBef>
                        <a:spcAft>
                          <a:spcPts val="300"/>
                        </a:spcAft>
                        <a:buNone/>
                      </a:pPr>
                      <a:r>
                        <a:rPr lang="en-US" sz="1500" b="1" dirty="0" err="1">
                          <a:solidFill>
                            <a:schemeClr val="bg1"/>
                          </a:solidFill>
                          <a:latin typeface="微软雅黑 (正文)"/>
                        </a:rPr>
                        <a:t>处理机调度与死锁</a:t>
                      </a:r>
                      <a:endParaRPr lang="en-US" altLang="en-US" sz="1500" b="1" dirty="0">
                        <a:solidFill>
                          <a:schemeClr val="bg1"/>
                        </a:solidFill>
                        <a:latin typeface="微软雅黑 (正文)"/>
                        <a:ea typeface="华文楷体" panose="02010600040101010101" pitchFamily="2" charset="-122"/>
                        <a:cs typeface="华文楷体" panose="02010600040101010101" pitchFamily="2" charset="-122"/>
                      </a:endParaRPr>
                    </a:p>
                  </a:txBody>
                  <a:tcPr marL="74053" marR="74053" marT="0" marB="0" anchor="ctr">
                    <a:solidFill>
                      <a:schemeClr val="accent2"/>
                    </a:solidFill>
                  </a:tcPr>
                </a:tc>
                <a:extLst>
                  <a:ext uri="{0D108BD9-81ED-4DB2-BD59-A6C34878D82A}">
                    <a16:rowId xmlns:a16="http://schemas.microsoft.com/office/drawing/2014/main" val="10002"/>
                  </a:ext>
                </a:extLst>
              </a:tr>
              <a:tr h="299720">
                <a:tc>
                  <a:txBody>
                    <a:bodyPr/>
                    <a:lstStyle/>
                    <a:p>
                      <a:pPr marL="71755" indent="0" algn="ctr">
                        <a:lnSpc>
                          <a:spcPct val="100000"/>
                        </a:lnSpc>
                        <a:spcBef>
                          <a:spcPts val="300"/>
                        </a:spcBef>
                        <a:spcAft>
                          <a:spcPts val="300"/>
                        </a:spcAft>
                        <a:buNone/>
                      </a:pPr>
                      <a:r>
                        <a:rPr lang="en-US" sz="1500" dirty="0">
                          <a:latin typeface="微软雅黑 (正文)"/>
                        </a:rPr>
                        <a:t>第4章</a:t>
                      </a:r>
                      <a:endParaRPr lang="en-US" altLang="en-US" sz="1500" b="0" dirty="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tc>
                  <a:txBody>
                    <a:bodyPr/>
                    <a:lstStyle/>
                    <a:p>
                      <a:pPr marL="71755" indent="0" algn="l">
                        <a:lnSpc>
                          <a:spcPct val="100000"/>
                        </a:lnSpc>
                        <a:spcBef>
                          <a:spcPts val="300"/>
                        </a:spcBef>
                        <a:spcAft>
                          <a:spcPts val="300"/>
                        </a:spcAft>
                        <a:buNone/>
                      </a:pPr>
                      <a:r>
                        <a:rPr lang="en-US" sz="1500">
                          <a:latin typeface="微软雅黑 (正文)"/>
                        </a:rPr>
                        <a:t>进程同步</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extLst>
                  <a:ext uri="{0D108BD9-81ED-4DB2-BD59-A6C34878D82A}">
                    <a16:rowId xmlns:a16="http://schemas.microsoft.com/office/drawing/2014/main" val="10003"/>
                  </a:ext>
                </a:extLst>
              </a:tr>
              <a:tr h="299720">
                <a:tc>
                  <a:txBody>
                    <a:bodyPr/>
                    <a:lstStyle/>
                    <a:p>
                      <a:pPr marL="71755" indent="0" algn="ctr">
                        <a:lnSpc>
                          <a:spcPct val="100000"/>
                        </a:lnSpc>
                        <a:spcBef>
                          <a:spcPts val="300"/>
                        </a:spcBef>
                        <a:spcAft>
                          <a:spcPts val="300"/>
                        </a:spcAft>
                        <a:buNone/>
                      </a:pPr>
                      <a:r>
                        <a:rPr lang="en-US" sz="1500">
                          <a:latin typeface="微软雅黑 (正文)"/>
                        </a:rPr>
                        <a:t>第5章</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tc>
                  <a:txBody>
                    <a:bodyPr/>
                    <a:lstStyle/>
                    <a:p>
                      <a:pPr marL="71755" indent="0" algn="l">
                        <a:lnSpc>
                          <a:spcPct val="100000"/>
                        </a:lnSpc>
                        <a:spcBef>
                          <a:spcPts val="300"/>
                        </a:spcBef>
                        <a:spcAft>
                          <a:spcPts val="300"/>
                        </a:spcAft>
                        <a:buNone/>
                      </a:pPr>
                      <a:r>
                        <a:rPr lang="en-US" sz="1500">
                          <a:latin typeface="微软雅黑 (正文)"/>
                        </a:rPr>
                        <a:t>存储器管理</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extLst>
                  <a:ext uri="{0D108BD9-81ED-4DB2-BD59-A6C34878D82A}">
                    <a16:rowId xmlns:a16="http://schemas.microsoft.com/office/drawing/2014/main" val="10004"/>
                  </a:ext>
                </a:extLst>
              </a:tr>
              <a:tr h="299720">
                <a:tc>
                  <a:txBody>
                    <a:bodyPr/>
                    <a:lstStyle/>
                    <a:p>
                      <a:pPr marL="71755" indent="0" algn="ctr">
                        <a:lnSpc>
                          <a:spcPct val="100000"/>
                        </a:lnSpc>
                        <a:spcBef>
                          <a:spcPts val="300"/>
                        </a:spcBef>
                        <a:spcAft>
                          <a:spcPts val="300"/>
                        </a:spcAft>
                        <a:buNone/>
                      </a:pPr>
                      <a:r>
                        <a:rPr lang="en-US" sz="1500" dirty="0">
                          <a:latin typeface="微软雅黑 (正文)"/>
                        </a:rPr>
                        <a:t>第6章</a:t>
                      </a:r>
                      <a:endParaRPr lang="en-US" altLang="en-US" sz="1500" b="0" dirty="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tc>
                  <a:txBody>
                    <a:bodyPr/>
                    <a:lstStyle/>
                    <a:p>
                      <a:pPr marL="71755" indent="0" algn="l">
                        <a:lnSpc>
                          <a:spcPct val="100000"/>
                        </a:lnSpc>
                        <a:spcBef>
                          <a:spcPts val="300"/>
                        </a:spcBef>
                        <a:spcAft>
                          <a:spcPts val="300"/>
                        </a:spcAft>
                        <a:buNone/>
                      </a:pPr>
                      <a:r>
                        <a:rPr lang="en-US" sz="1500" dirty="0" err="1">
                          <a:latin typeface="微软雅黑 (正文)"/>
                        </a:rPr>
                        <a:t>虚拟存储器</a:t>
                      </a:r>
                      <a:endParaRPr lang="en-US" altLang="en-US" sz="1500" b="0" dirty="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extLst>
                  <a:ext uri="{0D108BD9-81ED-4DB2-BD59-A6C34878D82A}">
                    <a16:rowId xmlns:a16="http://schemas.microsoft.com/office/drawing/2014/main" val="10005"/>
                  </a:ext>
                </a:extLst>
              </a:tr>
              <a:tr h="299720">
                <a:tc>
                  <a:txBody>
                    <a:bodyPr/>
                    <a:lstStyle/>
                    <a:p>
                      <a:pPr marL="71755" indent="0" algn="ctr">
                        <a:lnSpc>
                          <a:spcPct val="100000"/>
                        </a:lnSpc>
                        <a:spcBef>
                          <a:spcPts val="300"/>
                        </a:spcBef>
                        <a:spcAft>
                          <a:spcPts val="300"/>
                        </a:spcAft>
                        <a:buNone/>
                      </a:pPr>
                      <a:r>
                        <a:rPr lang="en-US" sz="1500">
                          <a:latin typeface="微软雅黑 (正文)"/>
                        </a:rPr>
                        <a:t>第7章</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tc>
                  <a:txBody>
                    <a:bodyPr/>
                    <a:lstStyle/>
                    <a:p>
                      <a:pPr marL="71755" indent="0" algn="l">
                        <a:lnSpc>
                          <a:spcPct val="100000"/>
                        </a:lnSpc>
                        <a:spcBef>
                          <a:spcPts val="300"/>
                        </a:spcBef>
                        <a:spcAft>
                          <a:spcPts val="300"/>
                        </a:spcAft>
                        <a:buNone/>
                      </a:pPr>
                      <a:r>
                        <a:rPr lang="en-US" sz="1500" dirty="0" err="1">
                          <a:latin typeface="微软雅黑 (正文)"/>
                        </a:rPr>
                        <a:t>输入</a:t>
                      </a:r>
                      <a:r>
                        <a:rPr lang="en-US" sz="1500" dirty="0">
                          <a:latin typeface="微软雅黑 (正文)"/>
                        </a:rPr>
                        <a:t>/</a:t>
                      </a:r>
                      <a:r>
                        <a:rPr lang="en-US" sz="1500" dirty="0" err="1">
                          <a:latin typeface="微软雅黑 (正文)"/>
                        </a:rPr>
                        <a:t>输出系统</a:t>
                      </a:r>
                      <a:endParaRPr lang="en-US" altLang="en-US" sz="1500" b="0" dirty="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extLst>
                  <a:ext uri="{0D108BD9-81ED-4DB2-BD59-A6C34878D82A}">
                    <a16:rowId xmlns:a16="http://schemas.microsoft.com/office/drawing/2014/main" val="10006"/>
                  </a:ext>
                </a:extLst>
              </a:tr>
              <a:tr h="299720">
                <a:tc>
                  <a:txBody>
                    <a:bodyPr/>
                    <a:lstStyle/>
                    <a:p>
                      <a:pPr marL="71755" indent="0" algn="ctr">
                        <a:lnSpc>
                          <a:spcPct val="100000"/>
                        </a:lnSpc>
                        <a:spcBef>
                          <a:spcPts val="300"/>
                        </a:spcBef>
                        <a:spcAft>
                          <a:spcPts val="300"/>
                        </a:spcAft>
                        <a:buNone/>
                      </a:pPr>
                      <a:r>
                        <a:rPr lang="en-US" sz="1500">
                          <a:latin typeface="微软雅黑 (正文)"/>
                        </a:rPr>
                        <a:t>第8章</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tc>
                  <a:txBody>
                    <a:bodyPr/>
                    <a:lstStyle/>
                    <a:p>
                      <a:pPr marL="71755" indent="0" algn="l">
                        <a:lnSpc>
                          <a:spcPct val="100000"/>
                        </a:lnSpc>
                        <a:spcBef>
                          <a:spcPts val="300"/>
                        </a:spcBef>
                        <a:spcAft>
                          <a:spcPts val="300"/>
                        </a:spcAft>
                        <a:buNone/>
                      </a:pPr>
                      <a:r>
                        <a:rPr lang="en-US" sz="1500">
                          <a:latin typeface="微软雅黑 (正文)"/>
                        </a:rPr>
                        <a:t>文件管理</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extLst>
                  <a:ext uri="{0D108BD9-81ED-4DB2-BD59-A6C34878D82A}">
                    <a16:rowId xmlns:a16="http://schemas.microsoft.com/office/drawing/2014/main" val="10007"/>
                  </a:ext>
                </a:extLst>
              </a:tr>
              <a:tr h="299720">
                <a:tc>
                  <a:txBody>
                    <a:bodyPr/>
                    <a:lstStyle/>
                    <a:p>
                      <a:pPr marL="71755" indent="0" algn="ctr">
                        <a:lnSpc>
                          <a:spcPct val="100000"/>
                        </a:lnSpc>
                        <a:spcBef>
                          <a:spcPts val="300"/>
                        </a:spcBef>
                        <a:spcAft>
                          <a:spcPts val="300"/>
                        </a:spcAft>
                        <a:buNone/>
                      </a:pPr>
                      <a:r>
                        <a:rPr lang="en-US" sz="1500">
                          <a:latin typeface="微软雅黑 (正文)"/>
                        </a:rPr>
                        <a:t>第9章</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tc>
                  <a:txBody>
                    <a:bodyPr/>
                    <a:lstStyle/>
                    <a:p>
                      <a:pPr marL="71755" indent="0" algn="l">
                        <a:lnSpc>
                          <a:spcPct val="100000"/>
                        </a:lnSpc>
                        <a:spcBef>
                          <a:spcPts val="300"/>
                        </a:spcBef>
                        <a:spcAft>
                          <a:spcPts val="300"/>
                        </a:spcAft>
                        <a:buNone/>
                      </a:pPr>
                      <a:r>
                        <a:rPr lang="en-US" sz="1500">
                          <a:latin typeface="微软雅黑 (正文)"/>
                        </a:rPr>
                        <a:t>磁盘存储器管理</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extLst>
                  <a:ext uri="{0D108BD9-81ED-4DB2-BD59-A6C34878D82A}">
                    <a16:rowId xmlns:a16="http://schemas.microsoft.com/office/drawing/2014/main" val="10008"/>
                  </a:ext>
                </a:extLst>
              </a:tr>
              <a:tr h="299720">
                <a:tc>
                  <a:txBody>
                    <a:bodyPr/>
                    <a:lstStyle/>
                    <a:p>
                      <a:pPr marL="71755" indent="0" algn="ctr">
                        <a:lnSpc>
                          <a:spcPct val="100000"/>
                        </a:lnSpc>
                        <a:spcBef>
                          <a:spcPts val="300"/>
                        </a:spcBef>
                        <a:spcAft>
                          <a:spcPts val="300"/>
                        </a:spcAft>
                        <a:buNone/>
                      </a:pPr>
                      <a:r>
                        <a:rPr lang="en-US" sz="1500">
                          <a:latin typeface="微软雅黑 (正文)"/>
                        </a:rPr>
                        <a:t>第10章</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tc>
                  <a:txBody>
                    <a:bodyPr/>
                    <a:lstStyle/>
                    <a:p>
                      <a:pPr marL="71755" indent="0" algn="l">
                        <a:lnSpc>
                          <a:spcPct val="100000"/>
                        </a:lnSpc>
                        <a:spcBef>
                          <a:spcPts val="300"/>
                        </a:spcBef>
                        <a:spcAft>
                          <a:spcPts val="300"/>
                        </a:spcAft>
                        <a:buNone/>
                      </a:pPr>
                      <a:r>
                        <a:rPr lang="en-US" sz="1500" dirty="0" err="1">
                          <a:latin typeface="微软雅黑 (正文)"/>
                        </a:rPr>
                        <a:t>多处理机操作系统</a:t>
                      </a:r>
                      <a:endParaRPr lang="en-US" altLang="en-US" sz="1500" b="0" dirty="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extLst>
                  <a:ext uri="{0D108BD9-81ED-4DB2-BD59-A6C34878D82A}">
                    <a16:rowId xmlns:a16="http://schemas.microsoft.com/office/drawing/2014/main" val="10009"/>
                  </a:ext>
                </a:extLst>
              </a:tr>
              <a:tr h="299720">
                <a:tc>
                  <a:txBody>
                    <a:bodyPr/>
                    <a:lstStyle/>
                    <a:p>
                      <a:pPr marL="71755" indent="0" algn="ctr">
                        <a:lnSpc>
                          <a:spcPct val="100000"/>
                        </a:lnSpc>
                        <a:spcBef>
                          <a:spcPts val="300"/>
                        </a:spcBef>
                        <a:spcAft>
                          <a:spcPts val="300"/>
                        </a:spcAft>
                        <a:buNone/>
                      </a:pPr>
                      <a:r>
                        <a:rPr lang="en-US" sz="1500">
                          <a:latin typeface="微软雅黑 (正文)"/>
                        </a:rPr>
                        <a:t>第11章</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tc>
                  <a:txBody>
                    <a:bodyPr/>
                    <a:lstStyle/>
                    <a:p>
                      <a:pPr marL="71755" indent="0" algn="l">
                        <a:lnSpc>
                          <a:spcPct val="100000"/>
                        </a:lnSpc>
                        <a:spcBef>
                          <a:spcPts val="300"/>
                        </a:spcBef>
                        <a:spcAft>
                          <a:spcPts val="300"/>
                        </a:spcAft>
                        <a:buNone/>
                      </a:pPr>
                      <a:r>
                        <a:rPr lang="en-US" sz="1500">
                          <a:latin typeface="微软雅黑 (正文)"/>
                        </a:rPr>
                        <a:t>虚拟化和云计算</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extLst>
                  <a:ext uri="{0D108BD9-81ED-4DB2-BD59-A6C34878D82A}">
                    <a16:rowId xmlns:a16="http://schemas.microsoft.com/office/drawing/2014/main" val="10010"/>
                  </a:ext>
                </a:extLst>
              </a:tr>
              <a:tr h="299720">
                <a:tc>
                  <a:txBody>
                    <a:bodyPr/>
                    <a:lstStyle/>
                    <a:p>
                      <a:pPr marL="71755" indent="0" algn="ctr">
                        <a:lnSpc>
                          <a:spcPct val="100000"/>
                        </a:lnSpc>
                        <a:spcBef>
                          <a:spcPts val="300"/>
                        </a:spcBef>
                        <a:spcAft>
                          <a:spcPts val="300"/>
                        </a:spcAft>
                        <a:buNone/>
                      </a:pPr>
                      <a:r>
                        <a:rPr lang="en-US" sz="1500">
                          <a:latin typeface="微软雅黑 (正文)"/>
                        </a:rPr>
                        <a:t>第12章</a:t>
                      </a:r>
                      <a:endParaRPr lang="en-US" altLang="en-US" sz="1500" b="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tc>
                  <a:txBody>
                    <a:bodyPr/>
                    <a:lstStyle/>
                    <a:p>
                      <a:pPr marL="71755" indent="0" algn="l">
                        <a:lnSpc>
                          <a:spcPct val="100000"/>
                        </a:lnSpc>
                        <a:spcBef>
                          <a:spcPts val="300"/>
                        </a:spcBef>
                        <a:spcAft>
                          <a:spcPts val="300"/>
                        </a:spcAft>
                        <a:buNone/>
                      </a:pPr>
                      <a:r>
                        <a:rPr lang="en-US" sz="1500" dirty="0" err="1">
                          <a:latin typeface="微软雅黑 (正文)"/>
                        </a:rPr>
                        <a:t>保护和安全</a:t>
                      </a:r>
                      <a:endParaRPr lang="en-US" altLang="en-US" sz="1500" b="0" dirty="0">
                        <a:solidFill>
                          <a:srgbClr val="000000"/>
                        </a:solidFill>
                        <a:latin typeface="微软雅黑 (正文)"/>
                        <a:ea typeface="华文楷体" panose="02010600040101010101" pitchFamily="2" charset="-122"/>
                        <a:cs typeface="华文楷体" panose="02010600040101010101" pitchFamily="2" charset="-122"/>
                      </a:endParaRPr>
                    </a:p>
                  </a:txBody>
                  <a:tcPr marL="74053" marR="74053" marT="0" marB="0" anchor="ctr"/>
                </a:tc>
                <a:extLst>
                  <a:ext uri="{0D108BD9-81ED-4DB2-BD59-A6C34878D82A}">
                    <a16:rowId xmlns:a16="http://schemas.microsoft.com/office/drawing/2014/main" val="10011"/>
                  </a:ext>
                </a:extLst>
              </a:tr>
            </a:tbl>
          </a:graphicData>
        </a:graphic>
      </p:graphicFrame>
      <p:sp>
        <p:nvSpPr>
          <p:cNvPr id="8" name="任意多边形: 形状 7"/>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sp>
        <p:nvSpPr>
          <p:cNvPr id="11" name="前凸带形 3"/>
          <p:cNvSpPr/>
          <p:nvPr/>
        </p:nvSpPr>
        <p:spPr>
          <a:xfrm>
            <a:off x="3352924" y="607515"/>
            <a:ext cx="1877468" cy="417972"/>
          </a:xfrm>
          <a:prstGeom prst="ribbon">
            <a:avLst>
              <a:gd name="adj1" fmla="val 16667"/>
              <a:gd name="adj2" fmla="val 67555"/>
            </a:avLst>
          </a:prstGeom>
          <a:solidFill>
            <a:srgbClr val="00005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n-ea"/>
              </a:rPr>
              <a:t>本章学习结束</a:t>
            </a:r>
          </a:p>
        </p:txBody>
      </p:sp>
      <p:pic>
        <p:nvPicPr>
          <p:cNvPr id="2" name="图片 1" descr="第3章 知识导图"/>
          <p:cNvPicPr>
            <a:picLocks noChangeAspect="1"/>
          </p:cNvPicPr>
          <p:nvPr/>
        </p:nvPicPr>
        <p:blipFill>
          <a:blip r:embed="rId4"/>
          <a:stretch>
            <a:fillRect/>
          </a:stretch>
        </p:blipFill>
        <p:spPr>
          <a:xfrm>
            <a:off x="3377089" y="941070"/>
            <a:ext cx="5505450" cy="3449003"/>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2E8F296-CCC6-2C11-1CBD-FFAA4C51F223}"/>
              </a:ext>
            </a:extLst>
          </p:cNvPr>
          <p:cNvSpPr txBox="1"/>
          <p:nvPr/>
        </p:nvSpPr>
        <p:spPr>
          <a:xfrm>
            <a:off x="990600" y="819150"/>
            <a:ext cx="4606476" cy="369332"/>
          </a:xfrm>
          <a:prstGeom prst="rect">
            <a:avLst/>
          </a:prstGeom>
          <a:noFill/>
        </p:spPr>
        <p:txBody>
          <a:bodyPr wrap="square">
            <a:spAutoFit/>
          </a:bodyPr>
          <a:lstStyle/>
          <a:p>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P106</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6, 17, 19, 22</a:t>
            </a:r>
            <a:endParaRPr lang="zh-CN" altLang="en-US" dirty="0"/>
          </a:p>
        </p:txBody>
      </p:sp>
      <p:pic>
        <p:nvPicPr>
          <p:cNvPr id="8" name="图片 7">
            <a:extLst>
              <a:ext uri="{FF2B5EF4-FFF2-40B4-BE49-F238E27FC236}">
                <a16:creationId xmlns:a16="http://schemas.microsoft.com/office/drawing/2014/main" id="{600F735A-8055-1AE3-1666-28F83E1B048E}"/>
              </a:ext>
            </a:extLst>
          </p:cNvPr>
          <p:cNvPicPr>
            <a:picLocks noChangeAspect="1"/>
          </p:cNvPicPr>
          <p:nvPr/>
        </p:nvPicPr>
        <p:blipFill>
          <a:blip r:embed="rId2"/>
          <a:stretch>
            <a:fillRect/>
          </a:stretch>
        </p:blipFill>
        <p:spPr>
          <a:xfrm>
            <a:off x="304800" y="1415329"/>
            <a:ext cx="7924800" cy="2909021"/>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5E6503-65EB-6101-CAFA-40B350892929}"/>
              </a:ext>
            </a:extLst>
          </p:cNvPr>
          <p:cNvPicPr>
            <a:picLocks noChangeAspect="1"/>
          </p:cNvPicPr>
          <p:nvPr/>
        </p:nvPicPr>
        <p:blipFill>
          <a:blip r:embed="rId2"/>
          <a:stretch>
            <a:fillRect/>
          </a:stretch>
        </p:blipFill>
        <p:spPr>
          <a:xfrm>
            <a:off x="304800" y="1123950"/>
            <a:ext cx="7924800" cy="3031025"/>
          </a:xfrm>
          <a:prstGeom prst="rect">
            <a:avLst/>
          </a:prstGeom>
        </p:spPr>
      </p:pic>
    </p:spTree>
    <p:extLst>
      <p:ext uri="{BB962C8B-B14F-4D97-AF65-F5344CB8AC3E}">
        <p14:creationId xmlns:p14="http://schemas.microsoft.com/office/powerpoint/2010/main" val="2805828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4419441" cy="400110"/>
          </a:xfrm>
          <a:prstGeom prst="rect">
            <a:avLst/>
          </a:prstGeom>
        </p:spPr>
        <p:txBody>
          <a:bodyPr wrap="square">
            <a:spAutoFit/>
          </a:bodyPr>
          <a:lstStyle/>
          <a:p>
            <a:r>
              <a:rPr lang="zh-CN" altLang="en-US" sz="2000" b="1" noProof="0" dirty="0">
                <a:solidFill>
                  <a:schemeClr val="bg1">
                    <a:lumMod val="50000"/>
                  </a:schemeClr>
                </a:solidFill>
              </a:rPr>
              <a:t>批处理系统中处理机调度算法的目标</a:t>
            </a:r>
          </a:p>
        </p:txBody>
      </p:sp>
      <p:grpSp>
        <p:nvGrpSpPr>
          <p:cNvPr id="38" name="iṡļiḓe"/>
          <p:cNvGrpSpPr/>
          <p:nvPr/>
        </p:nvGrpSpPr>
        <p:grpSpPr>
          <a:xfrm>
            <a:off x="1224181" y="889961"/>
            <a:ext cx="5935626" cy="871068"/>
            <a:chOff x="660400" y="1787149"/>
            <a:chExt cx="7914168" cy="1188667"/>
          </a:xfrm>
        </p:grpSpPr>
        <p:grpSp>
          <p:nvGrpSpPr>
            <p:cNvPr id="39" name="iSḻíḓè"/>
            <p:cNvGrpSpPr/>
            <p:nvPr/>
          </p:nvGrpSpPr>
          <p:grpSpPr>
            <a:xfrm>
              <a:off x="1296567" y="1835355"/>
              <a:ext cx="7278001" cy="1140461"/>
              <a:chOff x="1296567" y="1835355"/>
              <a:chExt cx="9179382" cy="1140461"/>
            </a:xfrm>
          </p:grpSpPr>
          <p:sp>
            <p:nvSpPr>
              <p:cNvPr id="43" name="îṧľîḋé"/>
              <p:cNvSpPr txBox="1"/>
              <p:nvPr/>
            </p:nvSpPr>
            <p:spPr>
              <a:xfrm>
                <a:off x="1296567" y="1835355"/>
                <a:ext cx="3516577"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t>批处理系统的目标：</a:t>
                </a:r>
              </a:p>
            </p:txBody>
          </p:sp>
          <p:sp>
            <p:nvSpPr>
              <p:cNvPr id="44" name="íşļîḓé"/>
              <p:cNvSpPr/>
              <p:nvPr/>
            </p:nvSpPr>
            <p:spPr bwMode="auto">
              <a:xfrm>
                <a:off x="1296567" y="2279078"/>
                <a:ext cx="9179382" cy="69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平均</a:t>
                </a:r>
                <a:r>
                  <a:rPr lang="zh-CN" altLang="en-US" sz="1650" dirty="0">
                    <a:solidFill>
                      <a:srgbClr val="FF0000"/>
                    </a:solidFill>
                  </a:rPr>
                  <a:t>周转时间</a:t>
                </a:r>
                <a:r>
                  <a:rPr lang="zh-CN" altLang="en-US" sz="1650" dirty="0"/>
                  <a:t>短</a:t>
                </a:r>
                <a:endParaRPr lang="en-US" altLang="zh-CN" sz="1650" dirty="0"/>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系统</a:t>
                </a:r>
                <a:r>
                  <a:rPr lang="zh-CN" altLang="en-US" sz="1650" dirty="0">
                    <a:solidFill>
                      <a:srgbClr val="FF0000"/>
                    </a:solidFill>
                  </a:rPr>
                  <a:t>吞吐量</a:t>
                </a:r>
                <a:r>
                  <a:rPr lang="zh-CN" altLang="en-US" sz="1650" dirty="0"/>
                  <a:t>高</a:t>
                </a:r>
                <a:endParaRPr lang="en-US" altLang="zh-CN" sz="1650" dirty="0"/>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1650" dirty="0"/>
                  <a:t>处理机利用率高</a:t>
                </a:r>
              </a:p>
            </p:txBody>
          </p:sp>
        </p:grpSp>
        <p:grpSp>
          <p:nvGrpSpPr>
            <p:cNvPr id="40" name="ïS1íḋé"/>
            <p:cNvGrpSpPr/>
            <p:nvPr/>
          </p:nvGrpSpPr>
          <p:grpSpPr>
            <a:xfrm>
              <a:off x="660400" y="1787149"/>
              <a:ext cx="497734" cy="497734"/>
              <a:chOff x="660400" y="1787149"/>
              <a:chExt cx="497734" cy="497734"/>
            </a:xfrm>
          </p:grpSpPr>
          <p:sp>
            <p:nvSpPr>
              <p:cNvPr id="41"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42"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sp>
        <p:nvSpPr>
          <p:cNvPr id="35" name="îs1iďé">
            <a:extLst>
              <a:ext uri="{FF2B5EF4-FFF2-40B4-BE49-F238E27FC236}">
                <a16:creationId xmlns:a16="http://schemas.microsoft.com/office/drawing/2014/main" id="{922119F1-4F04-4DED-B16B-A6C256915A6F}"/>
              </a:ext>
            </a:extLst>
          </p:cNvPr>
          <p:cNvSpPr/>
          <p:nvPr/>
        </p:nvSpPr>
        <p:spPr>
          <a:xfrm>
            <a:off x="685800" y="2736800"/>
            <a:ext cx="7283426" cy="1874570"/>
          </a:xfrm>
          <a:prstGeom prst="rect">
            <a:avLst/>
          </a:prstGeom>
          <a:noFill/>
          <a:ln>
            <a:noFill/>
          </a:ln>
        </p:spPr>
        <p:txBody>
          <a:bodyPr wrap="square" lIns="68580" tIns="34290" rIns="68580" bIns="34290" anchor="t" anchorCtr="0">
            <a:noAutofit/>
          </a:bodyPr>
          <a:lstStyle/>
          <a:p>
            <a:pPr marL="342900" indent="-342900">
              <a:lnSpc>
                <a:spcPct val="120000"/>
              </a:lnSpc>
              <a:spcBef>
                <a:spcPts val="400"/>
              </a:spcBef>
              <a:buClr>
                <a:srgbClr val="FF0000"/>
              </a:buClr>
              <a:buFont typeface="Wingdings" panose="05000000000000000000" pitchFamily="2" charset="2"/>
              <a:buChar char="Ø"/>
            </a:pPr>
            <a:r>
              <a:rPr lang="zh-CN" altLang="en-US" sz="1650" dirty="0"/>
              <a:t>从作业提交给系统开始，到作业完成为止的这段时间间隔</a:t>
            </a:r>
          </a:p>
          <a:p>
            <a:pPr marL="342900" indent="-342900">
              <a:lnSpc>
                <a:spcPct val="120000"/>
              </a:lnSpc>
              <a:spcBef>
                <a:spcPts val="400"/>
              </a:spcBef>
              <a:buClr>
                <a:srgbClr val="FF0000"/>
              </a:buClr>
              <a:buFont typeface="Wingdings" panose="05000000000000000000" pitchFamily="2" charset="2"/>
              <a:buChar char="Ø"/>
            </a:pPr>
            <a:r>
              <a:rPr lang="zh-CN" altLang="en-US" sz="1650" dirty="0">
                <a:solidFill>
                  <a:srgbClr val="FF0000"/>
                </a:solidFill>
              </a:rPr>
              <a:t>平均周转时间</a:t>
            </a:r>
            <a:endParaRPr lang="en-US" altLang="zh-CN" sz="1650" dirty="0">
              <a:solidFill>
                <a:srgbClr val="FF0000"/>
              </a:solidFill>
            </a:endParaRPr>
          </a:p>
          <a:p>
            <a:pPr>
              <a:lnSpc>
                <a:spcPct val="120000"/>
              </a:lnSpc>
              <a:spcBef>
                <a:spcPts val="400"/>
              </a:spcBef>
              <a:buClr>
                <a:srgbClr val="FF0000"/>
              </a:buClr>
            </a:pPr>
            <a:endParaRPr lang="zh-CN" altLang="en-US" sz="1650" dirty="0">
              <a:solidFill>
                <a:srgbClr val="FF0000"/>
              </a:solidFill>
            </a:endParaRPr>
          </a:p>
          <a:p>
            <a:pPr marL="342900" indent="-342900">
              <a:lnSpc>
                <a:spcPct val="120000"/>
              </a:lnSpc>
              <a:spcBef>
                <a:spcPts val="400"/>
              </a:spcBef>
              <a:buClr>
                <a:srgbClr val="FF0000"/>
              </a:buClr>
              <a:buFont typeface="Wingdings" panose="05000000000000000000" pitchFamily="2" charset="2"/>
              <a:buChar char="Ø"/>
            </a:pPr>
            <a:r>
              <a:rPr lang="zh-CN" altLang="en-US" sz="1650" dirty="0">
                <a:solidFill>
                  <a:srgbClr val="FF0000"/>
                </a:solidFill>
              </a:rPr>
              <a:t>带权周转时间：</a:t>
            </a:r>
            <a:r>
              <a:rPr lang="zh-CN" altLang="en-US" sz="1650" dirty="0"/>
              <a:t>权值为作业</a:t>
            </a:r>
            <a:r>
              <a:rPr lang="zh-CN" altLang="en-US" sz="1650" b="1" dirty="0">
                <a:solidFill>
                  <a:srgbClr val="FF0000"/>
                </a:solidFill>
              </a:rPr>
              <a:t>周转时间</a:t>
            </a:r>
            <a:r>
              <a:rPr lang="en-US" altLang="zh-CN" sz="1650" dirty="0"/>
              <a:t>T</a:t>
            </a:r>
            <a:r>
              <a:rPr lang="zh-CN" altLang="en-US" sz="1650" dirty="0"/>
              <a:t>与系统为之</a:t>
            </a:r>
            <a:r>
              <a:rPr lang="zh-CN" altLang="en-US" sz="1650" b="1" dirty="0">
                <a:solidFill>
                  <a:srgbClr val="FF0000"/>
                </a:solidFill>
              </a:rPr>
              <a:t>服务时间</a:t>
            </a:r>
            <a:r>
              <a:rPr lang="en-US" altLang="zh-CN" sz="1650" dirty="0"/>
              <a:t>T</a:t>
            </a:r>
            <a:r>
              <a:rPr lang="en-US" altLang="zh-CN" sz="700" dirty="0"/>
              <a:t>S</a:t>
            </a:r>
            <a:r>
              <a:rPr lang="zh-CN" altLang="en-US" sz="1650" dirty="0"/>
              <a:t>之比。</a:t>
            </a:r>
          </a:p>
          <a:p>
            <a:pPr marL="342900" indent="-342900">
              <a:lnSpc>
                <a:spcPct val="120000"/>
              </a:lnSpc>
              <a:spcBef>
                <a:spcPts val="400"/>
              </a:spcBef>
              <a:buClr>
                <a:srgbClr val="FF0000"/>
              </a:buClr>
              <a:buFont typeface="Wingdings" panose="05000000000000000000" pitchFamily="2" charset="2"/>
              <a:buChar char="Ø"/>
            </a:pPr>
            <a:r>
              <a:rPr lang="zh-CN" altLang="en-US" sz="1650" dirty="0"/>
              <a:t>平均带权周转时间</a:t>
            </a:r>
          </a:p>
        </p:txBody>
      </p:sp>
      <p:sp>
        <p:nvSpPr>
          <p:cNvPr id="36" name="íšḻíḑê">
            <a:extLst>
              <a:ext uri="{FF2B5EF4-FFF2-40B4-BE49-F238E27FC236}">
                <a16:creationId xmlns:a16="http://schemas.microsoft.com/office/drawing/2014/main" id="{4D173866-4838-47A7-B067-C6EDE3CC1DD9}"/>
              </a:ext>
            </a:extLst>
          </p:cNvPr>
          <p:cNvSpPr/>
          <p:nvPr/>
        </p:nvSpPr>
        <p:spPr>
          <a:xfrm>
            <a:off x="671507" y="2385379"/>
            <a:ext cx="2772038" cy="406552"/>
          </a:xfrm>
          <a:prstGeom prst="rect">
            <a:avLst/>
          </a:prstGeom>
          <a:noFill/>
          <a:ln>
            <a:noFill/>
          </a:ln>
        </p:spPr>
        <p:txBody>
          <a:bodyPr wrap="square" lIns="68580" tIns="34290" rIns="68580" bIns="34290" anchor="ctr" anchorCtr="0">
            <a:noAutofit/>
          </a:bodyPr>
          <a:lstStyle/>
          <a:p>
            <a:r>
              <a:rPr lang="zh-CN" altLang="en-US" sz="1800" dirty="0"/>
              <a:t>周转时间：</a:t>
            </a:r>
          </a:p>
        </p:txBody>
      </p:sp>
      <p:pic>
        <p:nvPicPr>
          <p:cNvPr id="63" name="Picture 18">
            <a:extLst>
              <a:ext uri="{FF2B5EF4-FFF2-40B4-BE49-F238E27FC236}">
                <a16:creationId xmlns:a16="http://schemas.microsoft.com/office/drawing/2014/main" id="{D16DB607-713F-42B2-99F4-3BC618AF7B61}"/>
              </a:ext>
            </a:extLst>
          </p:cNvPr>
          <p:cNvPicPr>
            <a:picLocks noChangeAspect="1"/>
          </p:cNvPicPr>
          <p:nvPr/>
        </p:nvPicPr>
        <p:blipFill>
          <a:blip r:embed="rId2"/>
          <a:stretch>
            <a:fillRect/>
          </a:stretch>
        </p:blipFill>
        <p:spPr>
          <a:xfrm>
            <a:off x="2743200" y="3131872"/>
            <a:ext cx="1235869" cy="732235"/>
          </a:xfrm>
          <a:prstGeom prst="rect">
            <a:avLst/>
          </a:prstGeom>
          <a:noFill/>
          <a:ln w="9525">
            <a:noFill/>
          </a:ln>
        </p:spPr>
      </p:pic>
      <p:pic>
        <p:nvPicPr>
          <p:cNvPr id="64" name="Picture 19">
            <a:extLst>
              <a:ext uri="{FF2B5EF4-FFF2-40B4-BE49-F238E27FC236}">
                <a16:creationId xmlns:a16="http://schemas.microsoft.com/office/drawing/2014/main" id="{027B22EA-3825-418D-A592-E23CBDDE49CA}"/>
              </a:ext>
            </a:extLst>
          </p:cNvPr>
          <p:cNvPicPr>
            <a:picLocks noChangeAspect="1"/>
          </p:cNvPicPr>
          <p:nvPr/>
        </p:nvPicPr>
        <p:blipFill>
          <a:blip r:embed="rId3"/>
          <a:stretch>
            <a:fillRect/>
          </a:stretch>
        </p:blipFill>
        <p:spPr>
          <a:xfrm>
            <a:off x="3200400" y="4160123"/>
            <a:ext cx="1438275" cy="902494"/>
          </a:xfrm>
          <a:prstGeom prst="rect">
            <a:avLst/>
          </a:prstGeom>
          <a:noFill/>
          <a:ln w="9525">
            <a:noFill/>
          </a:ln>
        </p:spPr>
      </p:pic>
      <p:sp>
        <p:nvSpPr>
          <p:cNvPr id="3" name="文本框 2">
            <a:extLst>
              <a:ext uri="{FF2B5EF4-FFF2-40B4-BE49-F238E27FC236}">
                <a16:creationId xmlns:a16="http://schemas.microsoft.com/office/drawing/2014/main" id="{4B3331E4-111C-47D8-A869-43803FEC66F1}"/>
              </a:ext>
            </a:extLst>
          </p:cNvPr>
          <p:cNvSpPr txBox="1"/>
          <p:nvPr/>
        </p:nvSpPr>
        <p:spPr>
          <a:xfrm>
            <a:off x="6705600" y="2508292"/>
            <a:ext cx="2488182" cy="954107"/>
          </a:xfrm>
          <a:prstGeom prst="rect">
            <a:avLst/>
          </a:prstGeom>
          <a:noFill/>
        </p:spPr>
        <p:txBody>
          <a:bodyPr wrap="none" rtlCol="0">
            <a:spAutoFit/>
          </a:bodyPr>
          <a:lstStyle/>
          <a:p>
            <a:r>
              <a:rPr lang="en-US" altLang="zh-CN" sz="1400" dirty="0"/>
              <a:t>1.</a:t>
            </a:r>
            <a:r>
              <a:rPr lang="zh-CN" altLang="en-US" sz="1400" dirty="0"/>
              <a:t>作业在后备队列等待时间</a:t>
            </a:r>
            <a:endParaRPr lang="en-US" altLang="zh-CN" sz="1400" dirty="0"/>
          </a:p>
          <a:p>
            <a:r>
              <a:rPr lang="en-US" altLang="zh-CN" sz="1400" dirty="0"/>
              <a:t>2.</a:t>
            </a:r>
            <a:r>
              <a:rPr lang="zh-CN" altLang="en-US" sz="1400" dirty="0"/>
              <a:t>进程在就绪队列的等待时间</a:t>
            </a:r>
            <a:endParaRPr lang="en-US" altLang="zh-CN" sz="1400" dirty="0"/>
          </a:p>
          <a:p>
            <a:r>
              <a:rPr lang="en-US" altLang="zh-CN" sz="1400" dirty="0"/>
              <a:t>3.</a:t>
            </a:r>
            <a:r>
              <a:rPr lang="zh-CN" altLang="en-US" sz="1400" dirty="0"/>
              <a:t>进程在</a:t>
            </a:r>
            <a:r>
              <a:rPr lang="en-US" altLang="zh-CN" sz="1400" dirty="0"/>
              <a:t>CPU</a:t>
            </a:r>
            <a:r>
              <a:rPr lang="zh-CN" altLang="en-US" sz="1400" dirty="0"/>
              <a:t>上执行时间</a:t>
            </a:r>
            <a:endParaRPr lang="en-US" altLang="zh-CN" sz="1400" dirty="0"/>
          </a:p>
          <a:p>
            <a:r>
              <a:rPr lang="en-US" altLang="zh-CN" sz="1400" dirty="0"/>
              <a:t>4.</a:t>
            </a:r>
            <a:r>
              <a:rPr lang="zh-CN" altLang="en-US" sz="1400" dirty="0"/>
              <a:t>进程等待</a:t>
            </a:r>
            <a:r>
              <a:rPr lang="en-US" altLang="zh-CN" sz="1400" dirty="0"/>
              <a:t>I/O</a:t>
            </a:r>
            <a:r>
              <a:rPr lang="zh-CN" altLang="en-US" sz="1400" dirty="0"/>
              <a:t>时间</a:t>
            </a:r>
          </a:p>
        </p:txBody>
      </p:sp>
      <p:sp>
        <p:nvSpPr>
          <p:cNvPr id="4" name="左大括号 3">
            <a:extLst>
              <a:ext uri="{FF2B5EF4-FFF2-40B4-BE49-F238E27FC236}">
                <a16:creationId xmlns:a16="http://schemas.microsoft.com/office/drawing/2014/main" id="{861B9D0E-18A4-4E5A-BAEA-1A3B443EF3C3}"/>
              </a:ext>
            </a:extLst>
          </p:cNvPr>
          <p:cNvSpPr/>
          <p:nvPr/>
        </p:nvSpPr>
        <p:spPr>
          <a:xfrm>
            <a:off x="6477000" y="2406700"/>
            <a:ext cx="228600" cy="1143000"/>
          </a:xfrm>
          <a:prstGeom prst="leftBrace">
            <a:avLst/>
          </a:prstGeom>
          <a:ln w="1016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C1B7704-AAF4-43E7-8483-CA0F4A82D518}"/>
              </a:ext>
            </a:extLst>
          </p:cNvPr>
          <p:cNvSpPr txBox="1"/>
          <p:nvPr/>
        </p:nvSpPr>
        <p:spPr>
          <a:xfrm>
            <a:off x="4038600" y="1616899"/>
            <a:ext cx="3672800" cy="338554"/>
          </a:xfrm>
          <a:prstGeom prst="rect">
            <a:avLst/>
          </a:prstGeom>
          <a:noFill/>
        </p:spPr>
        <p:txBody>
          <a:bodyPr wrap="none" rtlCol="0">
            <a:spAutoFit/>
          </a:bodyPr>
          <a:lstStyle/>
          <a:p>
            <a:r>
              <a:rPr lang="zh-CN" altLang="en-US" sz="1600" b="1" dirty="0">
                <a:solidFill>
                  <a:srgbClr val="FF0000"/>
                </a:solidFill>
              </a:rPr>
              <a:t>吞吐量</a:t>
            </a:r>
            <a:r>
              <a:rPr lang="zh-CN" altLang="en-US" sz="1600" dirty="0"/>
              <a:t>：单位时间内系统完成的作业数</a:t>
            </a:r>
          </a:p>
        </p:txBody>
      </p:sp>
    </p:spTree>
    <p:extLst>
      <p:ext uri="{BB962C8B-B14F-4D97-AF65-F5344CB8AC3E}">
        <p14:creationId xmlns:p14="http://schemas.microsoft.com/office/powerpoint/2010/main" val="4130579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410041" cy="400110"/>
          </a:xfrm>
          <a:prstGeom prst="rect">
            <a:avLst/>
          </a:prstGeom>
        </p:spPr>
        <p:txBody>
          <a:bodyPr wrap="square">
            <a:spAutoFit/>
          </a:bodyPr>
          <a:lstStyle/>
          <a:p>
            <a:r>
              <a:rPr lang="zh-CN" altLang="en-US" sz="2000" b="1" noProof="0" dirty="0">
                <a:solidFill>
                  <a:schemeClr val="bg1">
                    <a:lumMod val="50000"/>
                  </a:schemeClr>
                </a:solidFill>
              </a:rPr>
              <a:t>分时系统中处理机调度算法的目标</a:t>
            </a:r>
          </a:p>
        </p:txBody>
      </p:sp>
      <p:grpSp>
        <p:nvGrpSpPr>
          <p:cNvPr id="45" name="iṡļiḓe"/>
          <p:cNvGrpSpPr/>
          <p:nvPr/>
        </p:nvGrpSpPr>
        <p:grpSpPr>
          <a:xfrm>
            <a:off x="1109406" y="1026610"/>
            <a:ext cx="7424994" cy="1061977"/>
            <a:chOff x="660400" y="1787149"/>
            <a:chExt cx="9899992" cy="1288532"/>
          </a:xfrm>
        </p:grpSpPr>
        <p:grpSp>
          <p:nvGrpSpPr>
            <p:cNvPr id="46" name="iSḻíḓè"/>
            <p:cNvGrpSpPr/>
            <p:nvPr/>
          </p:nvGrpSpPr>
          <p:grpSpPr>
            <a:xfrm>
              <a:off x="660400" y="1835355"/>
              <a:ext cx="9899992" cy="1240326"/>
              <a:chOff x="494201" y="1835355"/>
              <a:chExt cx="12486369" cy="1240326"/>
            </a:xfrm>
          </p:grpSpPr>
          <p:sp>
            <p:nvSpPr>
              <p:cNvPr id="50" name="îṧľîḋé"/>
              <p:cNvSpPr txBox="1"/>
              <p:nvPr/>
            </p:nvSpPr>
            <p:spPr>
              <a:xfrm>
                <a:off x="1296567" y="1835355"/>
                <a:ext cx="3516577"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t>分时系统的目标：</a:t>
                </a:r>
              </a:p>
            </p:txBody>
          </p:sp>
          <p:sp>
            <p:nvSpPr>
              <p:cNvPr id="51" name="íşļîḓé"/>
              <p:cNvSpPr/>
              <p:nvPr/>
            </p:nvSpPr>
            <p:spPr bwMode="auto">
              <a:xfrm>
                <a:off x="494201" y="2441779"/>
                <a:ext cx="12486369" cy="63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ts val="3000"/>
                  </a:lnSpc>
                  <a:buClr>
                    <a:schemeClr val="accent4">
                      <a:lumMod val="40000"/>
                      <a:lumOff val="60000"/>
                    </a:schemeClr>
                  </a:buClr>
                  <a:buFont typeface="Wingdings" panose="05000000000000000000" pitchFamily="2" charset="2"/>
                  <a:buChar char="Ø"/>
                </a:pPr>
                <a:r>
                  <a:rPr lang="zh-CN" altLang="en-US" sz="1650" dirty="0"/>
                  <a:t>保证</a:t>
                </a:r>
                <a:r>
                  <a:rPr lang="zh-CN" altLang="en-US" sz="1650" dirty="0">
                    <a:solidFill>
                      <a:srgbClr val="FF0000"/>
                    </a:solidFill>
                  </a:rPr>
                  <a:t>响应时间</a:t>
                </a:r>
                <a:r>
                  <a:rPr lang="zh-CN" altLang="en-US" sz="1650" dirty="0"/>
                  <a:t>快  </a:t>
                </a:r>
                <a:r>
                  <a:rPr lang="zh-CN" altLang="en-US" sz="1650" dirty="0">
                    <a:solidFill>
                      <a:srgbClr val="FF0000"/>
                    </a:solidFill>
                  </a:rPr>
                  <a:t>响应时间</a:t>
                </a:r>
                <a:r>
                  <a:rPr lang="zh-CN" altLang="en-US" sz="1650" dirty="0"/>
                  <a:t>是分时系统 选择何种 </a:t>
                </a:r>
                <a:r>
                  <a:rPr lang="zh-CN" altLang="en-US" sz="1650" dirty="0">
                    <a:solidFill>
                      <a:srgbClr val="FF0000"/>
                    </a:solidFill>
                  </a:rPr>
                  <a:t>进程调度算法</a:t>
                </a:r>
                <a:r>
                  <a:rPr lang="zh-CN" altLang="en-US" sz="1650" dirty="0"/>
                  <a:t> 的重要指标</a:t>
                </a:r>
                <a:endParaRPr lang="en-US" altLang="zh-CN" sz="1650" dirty="0"/>
              </a:p>
              <a:p>
                <a:pPr marL="0" lvl="1">
                  <a:buClr>
                    <a:schemeClr val="accent4">
                      <a:lumMod val="40000"/>
                      <a:lumOff val="60000"/>
                    </a:schemeClr>
                  </a:buClr>
                </a:pPr>
                <a:r>
                  <a:rPr lang="en-US" altLang="zh-CN" sz="1400" dirty="0"/>
                  <a:t>	1.</a:t>
                </a:r>
                <a:r>
                  <a:rPr lang="zh-CN" altLang="en-US" sz="1400" dirty="0"/>
                  <a:t>请求信息输入 </a:t>
                </a:r>
                <a:r>
                  <a:rPr lang="en-US" altLang="zh-CN" sz="1400" dirty="0"/>
                  <a:t>——&gt; </a:t>
                </a:r>
                <a:r>
                  <a:rPr lang="zh-CN" altLang="en-US" sz="1400" dirty="0"/>
                  <a:t>处理机 的时间</a:t>
                </a:r>
                <a:endParaRPr lang="en-US" altLang="zh-CN" sz="1400" dirty="0"/>
              </a:p>
              <a:p>
                <a:pPr marL="0" lvl="1">
                  <a:buClr>
                    <a:schemeClr val="accent4">
                      <a:lumMod val="40000"/>
                      <a:lumOff val="60000"/>
                    </a:schemeClr>
                  </a:buClr>
                </a:pPr>
                <a:r>
                  <a:rPr lang="en-US" altLang="zh-CN" sz="1400" dirty="0"/>
                  <a:t>	2.</a:t>
                </a:r>
                <a:r>
                  <a:rPr lang="zh-CN" altLang="en-US" sz="1400" dirty="0"/>
                  <a:t>处理机处理请求 的时间</a:t>
                </a:r>
                <a:endParaRPr lang="en-US" altLang="zh-CN" sz="1400" dirty="0"/>
              </a:p>
              <a:p>
                <a:pPr marL="0" lvl="1">
                  <a:buClr>
                    <a:schemeClr val="accent4">
                      <a:lumMod val="40000"/>
                      <a:lumOff val="60000"/>
                    </a:schemeClr>
                  </a:buClr>
                </a:pPr>
                <a:r>
                  <a:rPr lang="en-US" altLang="zh-CN" sz="1400" dirty="0"/>
                  <a:t>	3.</a:t>
                </a:r>
                <a:r>
                  <a:rPr lang="zh-CN" altLang="en-US" sz="1400" dirty="0"/>
                  <a:t>响应信息输出打印 的时间</a:t>
                </a:r>
                <a:endParaRPr lang="en-US" altLang="zh-CN" sz="1400" dirty="0"/>
              </a:p>
              <a:p>
                <a:pPr marL="342900" lvl="1" indent="-342900">
                  <a:lnSpc>
                    <a:spcPts val="3000"/>
                  </a:lnSpc>
                  <a:buClr>
                    <a:schemeClr val="accent4">
                      <a:lumMod val="40000"/>
                      <a:lumOff val="60000"/>
                    </a:schemeClr>
                  </a:buClr>
                  <a:buFont typeface="Wingdings" panose="05000000000000000000" pitchFamily="2" charset="2"/>
                  <a:buChar char="Ø"/>
                </a:pPr>
                <a:r>
                  <a:rPr lang="zh-CN" altLang="en-US" sz="1650" dirty="0"/>
                  <a:t>保证均衡性</a:t>
                </a:r>
                <a:endParaRPr lang="en-US" altLang="zh-CN" sz="1650" dirty="0"/>
              </a:p>
              <a:p>
                <a:pPr marL="0" lvl="1">
                  <a:buClr>
                    <a:schemeClr val="accent4">
                      <a:lumMod val="40000"/>
                      <a:lumOff val="60000"/>
                    </a:schemeClr>
                  </a:buClr>
                </a:pPr>
                <a:r>
                  <a:rPr lang="en-US" altLang="zh-CN" sz="1400" dirty="0"/>
                  <a:t>	1.</a:t>
                </a:r>
                <a:r>
                  <a:rPr lang="zh-CN" altLang="en-US" sz="1400" dirty="0"/>
                  <a:t>允许复杂任务响应时间长</a:t>
                </a:r>
                <a:r>
                  <a:rPr lang="en-US" altLang="zh-CN" sz="1400" dirty="0"/>
                  <a:t>	</a:t>
                </a:r>
              </a:p>
              <a:p>
                <a:pPr marL="0" lvl="1">
                  <a:buClr>
                    <a:schemeClr val="accent4">
                      <a:lumMod val="40000"/>
                      <a:lumOff val="60000"/>
                    </a:schemeClr>
                  </a:buClr>
                </a:pPr>
                <a:r>
                  <a:rPr lang="en-US" altLang="zh-CN" sz="1400" dirty="0"/>
                  <a:t>	2.</a:t>
                </a:r>
                <a:r>
                  <a:rPr lang="zh-CN" altLang="en-US" sz="1400" dirty="0"/>
                  <a:t>要求简单任务响应时间短</a:t>
                </a:r>
                <a:endParaRPr lang="en-US" altLang="zh-CN" sz="1400" dirty="0"/>
              </a:p>
              <a:p>
                <a:pPr marL="0" lvl="1">
                  <a:buClr>
                    <a:schemeClr val="accent4">
                      <a:lumMod val="40000"/>
                      <a:lumOff val="60000"/>
                    </a:schemeClr>
                  </a:buClr>
                </a:pPr>
                <a:r>
                  <a:rPr lang="en-US" altLang="zh-CN" sz="1400" dirty="0"/>
                  <a:t>	</a:t>
                </a:r>
                <a:r>
                  <a:rPr lang="zh-CN" altLang="en-US" sz="1400" dirty="0"/>
                  <a:t>响应时间要与用户请求服务的复杂性匹配</a:t>
                </a:r>
                <a:endParaRPr lang="zh-CN" altLang="en-US" sz="1650" dirty="0"/>
              </a:p>
            </p:txBody>
          </p:sp>
        </p:grpSp>
        <p:grpSp>
          <p:nvGrpSpPr>
            <p:cNvPr id="47" name="ïS1íḋé"/>
            <p:cNvGrpSpPr/>
            <p:nvPr/>
          </p:nvGrpSpPr>
          <p:grpSpPr>
            <a:xfrm>
              <a:off x="660400" y="1787149"/>
              <a:ext cx="497734" cy="497734"/>
              <a:chOff x="660400" y="1787149"/>
              <a:chExt cx="497734" cy="497734"/>
            </a:xfrm>
          </p:grpSpPr>
          <p:sp>
            <p:nvSpPr>
              <p:cNvPr id="48"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49"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6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spTree>
    <p:extLst>
      <p:ext uri="{BB962C8B-B14F-4D97-AF65-F5344CB8AC3E}">
        <p14:creationId xmlns:p14="http://schemas.microsoft.com/office/powerpoint/2010/main" val="3667570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410041" cy="400110"/>
          </a:xfrm>
          <a:prstGeom prst="rect">
            <a:avLst/>
          </a:prstGeom>
        </p:spPr>
        <p:txBody>
          <a:bodyPr wrap="square">
            <a:spAutoFit/>
          </a:bodyPr>
          <a:lstStyle/>
          <a:p>
            <a:r>
              <a:rPr lang="zh-CN" altLang="en-US" sz="2000" b="1" noProof="0" dirty="0">
                <a:solidFill>
                  <a:schemeClr val="bg1">
                    <a:lumMod val="50000"/>
                  </a:schemeClr>
                </a:solidFill>
              </a:rPr>
              <a:t>实时系统中处理机调度算法的目标</a:t>
            </a:r>
          </a:p>
        </p:txBody>
      </p:sp>
      <p:grpSp>
        <p:nvGrpSpPr>
          <p:cNvPr id="53" name="iSḻíḓè"/>
          <p:cNvGrpSpPr/>
          <p:nvPr/>
        </p:nvGrpSpPr>
        <p:grpSpPr>
          <a:xfrm>
            <a:off x="1524000" y="1276350"/>
            <a:ext cx="7144992" cy="1458745"/>
            <a:chOff x="1296567" y="1835355"/>
            <a:chExt cx="5685095" cy="1077625"/>
          </a:xfrm>
        </p:grpSpPr>
        <p:sp>
          <p:nvSpPr>
            <p:cNvPr id="57" name="îṧľîḋé"/>
            <p:cNvSpPr txBox="1"/>
            <p:nvPr/>
          </p:nvSpPr>
          <p:spPr>
            <a:xfrm>
              <a:off x="1296567" y="1835355"/>
              <a:ext cx="3516577"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t>实时系统的目标：</a:t>
              </a:r>
            </a:p>
          </p:txBody>
        </p:sp>
        <p:sp>
          <p:nvSpPr>
            <p:cNvPr id="58" name="íşļîḓé"/>
            <p:cNvSpPr/>
            <p:nvPr/>
          </p:nvSpPr>
          <p:spPr bwMode="auto">
            <a:xfrm>
              <a:off x="1296567" y="2279078"/>
              <a:ext cx="5685095" cy="63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ts val="3000"/>
                </a:lnSpc>
                <a:buClr>
                  <a:schemeClr val="accent4">
                    <a:lumMod val="40000"/>
                    <a:lumOff val="60000"/>
                  </a:schemeClr>
                </a:buClr>
                <a:buFont typeface="Wingdings" panose="05000000000000000000" pitchFamily="2" charset="2"/>
                <a:buChar char="Ø"/>
              </a:pPr>
              <a:r>
                <a:rPr lang="zh-CN" altLang="en-US" sz="1650" dirty="0"/>
                <a:t>保证满足</a:t>
              </a:r>
              <a:r>
                <a:rPr lang="zh-CN" altLang="en-US" sz="1650" dirty="0">
                  <a:solidFill>
                    <a:srgbClr val="FF0000"/>
                  </a:solidFill>
                </a:rPr>
                <a:t>截止时间</a:t>
              </a:r>
              <a:r>
                <a:rPr lang="zh-CN" altLang="en-US" sz="1650" dirty="0"/>
                <a:t>的要求</a:t>
              </a:r>
              <a:endParaRPr lang="en-US" altLang="zh-CN" sz="1650" dirty="0"/>
            </a:p>
            <a:p>
              <a:pPr marL="0" lvl="1">
                <a:lnSpc>
                  <a:spcPts val="3000"/>
                </a:lnSpc>
                <a:buClr>
                  <a:schemeClr val="accent4">
                    <a:lumMod val="40000"/>
                    <a:lumOff val="60000"/>
                  </a:schemeClr>
                </a:buClr>
              </a:pPr>
              <a:r>
                <a:rPr lang="en-US" altLang="zh-CN" sz="1650" dirty="0"/>
                <a:t>	</a:t>
              </a:r>
              <a:r>
                <a:rPr lang="zh-CN" altLang="en-US" sz="1650" dirty="0"/>
                <a:t>截止时间：某任务必须</a:t>
              </a:r>
              <a:r>
                <a:rPr lang="zh-CN" altLang="en-US" sz="1650" dirty="0">
                  <a:solidFill>
                    <a:srgbClr val="FF0000"/>
                  </a:solidFill>
                </a:rPr>
                <a:t>开始执行</a:t>
              </a:r>
              <a:r>
                <a:rPr lang="zh-CN" altLang="en-US" sz="1650" dirty="0"/>
                <a:t>的</a:t>
              </a:r>
              <a:r>
                <a:rPr lang="zh-CN" altLang="en-US" sz="1650" dirty="0">
                  <a:solidFill>
                    <a:srgbClr val="FF0000"/>
                  </a:solidFill>
                </a:rPr>
                <a:t>最晚</a:t>
              </a:r>
              <a:r>
                <a:rPr lang="zh-CN" altLang="en-US" sz="1650" dirty="0"/>
                <a:t>时间（</a:t>
              </a:r>
              <a:r>
                <a:rPr lang="zh-CN" altLang="en-US" sz="1650" dirty="0">
                  <a:solidFill>
                    <a:srgbClr val="FF0000"/>
                  </a:solidFill>
                </a:rPr>
                <a:t>必须完成</a:t>
              </a:r>
              <a:r>
                <a:rPr lang="zh-CN" altLang="en-US" sz="1650" dirty="0"/>
                <a:t>的</a:t>
              </a:r>
              <a:r>
                <a:rPr lang="zh-CN" altLang="en-US" sz="1650" dirty="0">
                  <a:solidFill>
                    <a:srgbClr val="FF0000"/>
                  </a:solidFill>
                </a:rPr>
                <a:t>最迟时间</a:t>
              </a:r>
              <a:r>
                <a:rPr lang="zh-CN" altLang="en-US" sz="1650" dirty="0"/>
                <a:t>）</a:t>
              </a:r>
              <a:endParaRPr lang="en-US" altLang="zh-CN" sz="1650" dirty="0"/>
            </a:p>
            <a:p>
              <a:pPr marL="342900" lvl="1" indent="-342900">
                <a:lnSpc>
                  <a:spcPts val="3000"/>
                </a:lnSpc>
                <a:buClr>
                  <a:schemeClr val="accent4">
                    <a:lumMod val="40000"/>
                    <a:lumOff val="60000"/>
                  </a:schemeClr>
                </a:buClr>
                <a:buFont typeface="Wingdings" panose="05000000000000000000" pitchFamily="2" charset="2"/>
                <a:buChar char="Ø"/>
              </a:pPr>
              <a:r>
                <a:rPr lang="zh-CN" altLang="en-US" sz="1650" dirty="0"/>
                <a:t>保证</a:t>
              </a:r>
              <a:r>
                <a:rPr lang="zh-CN" altLang="en-US" sz="1650" dirty="0">
                  <a:solidFill>
                    <a:srgbClr val="FF0000"/>
                  </a:solidFill>
                </a:rPr>
                <a:t>可预测性</a:t>
              </a:r>
              <a:endParaRPr lang="en-US" altLang="zh-CN" sz="1650" dirty="0">
                <a:solidFill>
                  <a:srgbClr val="FF0000"/>
                </a:solidFill>
              </a:endParaRPr>
            </a:p>
            <a:p>
              <a:pPr marL="0" lvl="1">
                <a:lnSpc>
                  <a:spcPts val="3000"/>
                </a:lnSpc>
                <a:buClr>
                  <a:schemeClr val="accent4">
                    <a:lumMod val="40000"/>
                    <a:lumOff val="60000"/>
                  </a:schemeClr>
                </a:buClr>
              </a:pPr>
              <a:r>
                <a:rPr lang="en-US" altLang="zh-CN" sz="1650" dirty="0"/>
                <a:t>	</a:t>
              </a:r>
              <a:r>
                <a:rPr lang="zh-CN" altLang="en-US" sz="1650" dirty="0"/>
                <a:t>多媒体系统，视频是连续播放的，画面帧具有可预见性，采用多缓冲区模式，可将即将播放的若干帧画面并行处理，提高系统实时性</a:t>
              </a:r>
            </a:p>
          </p:txBody>
        </p:sp>
      </p:grpSp>
      <p:grpSp>
        <p:nvGrpSpPr>
          <p:cNvPr id="54" name="ïS1íḋé"/>
          <p:cNvGrpSpPr/>
          <p:nvPr/>
        </p:nvGrpSpPr>
        <p:grpSpPr>
          <a:xfrm>
            <a:off x="609600" y="1276350"/>
            <a:ext cx="685800" cy="673766"/>
            <a:chOff x="660400" y="1787149"/>
            <a:chExt cx="497734" cy="497734"/>
          </a:xfrm>
        </p:grpSpPr>
        <p:sp>
          <p:nvSpPr>
            <p:cNvPr id="55"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56"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95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spTree>
    <p:extLst>
      <p:ext uri="{BB962C8B-B14F-4D97-AF65-F5344CB8AC3E}">
        <p14:creationId xmlns:p14="http://schemas.microsoft.com/office/powerpoint/2010/main" val="8482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íšḻîḋè"/>
          <p:cNvSpPr/>
          <p:nvPr/>
        </p:nvSpPr>
        <p:spPr>
          <a:xfrm>
            <a:off x="1310132" y="3283242"/>
            <a:ext cx="7658533" cy="392978"/>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650" dirty="0"/>
              <a:t>从用户通过键盘提交请求开始，直到系统首次显示出处理结果为止的一段时间</a:t>
            </a:r>
          </a:p>
        </p:txBody>
      </p:sp>
      <p:sp>
        <p:nvSpPr>
          <p:cNvPr id="25" name="i$lîďê"/>
          <p:cNvSpPr/>
          <p:nvPr/>
        </p:nvSpPr>
        <p:spPr>
          <a:xfrm>
            <a:off x="1351859" y="2885615"/>
            <a:ext cx="2772038" cy="294658"/>
          </a:xfrm>
          <a:prstGeom prst="rect">
            <a:avLst/>
          </a:prstGeom>
          <a:noFill/>
          <a:ln>
            <a:noFill/>
          </a:ln>
        </p:spPr>
        <p:txBody>
          <a:bodyPr wrap="square" lIns="68580" tIns="34290" rIns="68580" bIns="34290" anchor="ctr" anchorCtr="0">
            <a:noAutofit/>
          </a:bodyPr>
          <a:lstStyle/>
          <a:p>
            <a:r>
              <a:rPr lang="zh-CN" altLang="en-US" sz="1800" dirty="0"/>
              <a:t>响应时间：</a:t>
            </a:r>
          </a:p>
        </p:txBody>
      </p:sp>
      <p:sp>
        <p:nvSpPr>
          <p:cNvPr id="30" name="î$ļíḋè"/>
          <p:cNvSpPr/>
          <p:nvPr/>
        </p:nvSpPr>
        <p:spPr>
          <a:xfrm>
            <a:off x="1351861" y="4266826"/>
            <a:ext cx="5119961" cy="392978"/>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650" dirty="0"/>
              <a:t>进程在就绪队列中等待调度的所有时间之和。</a:t>
            </a:r>
          </a:p>
        </p:txBody>
      </p:sp>
      <p:sp>
        <p:nvSpPr>
          <p:cNvPr id="31" name="ïṧḷïḋè"/>
          <p:cNvSpPr/>
          <p:nvPr/>
        </p:nvSpPr>
        <p:spPr>
          <a:xfrm>
            <a:off x="1351861" y="3882245"/>
            <a:ext cx="2772038" cy="311327"/>
          </a:xfrm>
          <a:prstGeom prst="rect">
            <a:avLst/>
          </a:prstGeom>
          <a:noFill/>
          <a:ln>
            <a:noFill/>
          </a:ln>
        </p:spPr>
        <p:txBody>
          <a:bodyPr wrap="square" lIns="68580" tIns="34290" rIns="68580" bIns="34290" anchor="ctr" anchorCtr="0">
            <a:noAutofit/>
          </a:bodyPr>
          <a:lstStyle/>
          <a:p>
            <a:r>
              <a:rPr lang="zh-CN" altLang="en-US" sz="1800" dirty="0">
                <a:solidFill>
                  <a:srgbClr val="0000FF"/>
                </a:solidFill>
              </a:rPr>
              <a:t>等待时间（进程调度）：</a:t>
            </a:r>
          </a:p>
        </p:txBody>
      </p:sp>
      <p:sp>
        <p:nvSpPr>
          <p:cNvPr id="32" name="îs1iďé"/>
          <p:cNvSpPr/>
          <p:nvPr/>
        </p:nvSpPr>
        <p:spPr>
          <a:xfrm>
            <a:off x="1366153" y="1372589"/>
            <a:ext cx="7283426" cy="1117958"/>
          </a:xfrm>
          <a:prstGeom prst="rect">
            <a:avLst/>
          </a:prstGeom>
          <a:noFill/>
          <a:ln>
            <a:noFill/>
          </a:ln>
        </p:spPr>
        <p:txBody>
          <a:bodyPr wrap="square" lIns="68580" tIns="34290" rIns="68580" bIns="34290" anchor="t" anchorCtr="0">
            <a:noAutofit/>
          </a:bodyPr>
          <a:lstStyle/>
          <a:p>
            <a:pPr marL="342900" indent="-342900">
              <a:lnSpc>
                <a:spcPct val="120000"/>
              </a:lnSpc>
              <a:spcBef>
                <a:spcPts val="400"/>
              </a:spcBef>
              <a:buClr>
                <a:srgbClr val="FF0000"/>
              </a:buClr>
              <a:buFont typeface="Wingdings" panose="05000000000000000000" pitchFamily="2" charset="2"/>
              <a:buChar char="Ø"/>
            </a:pPr>
            <a:r>
              <a:rPr lang="zh-CN" altLang="en-US" sz="1650" dirty="0"/>
              <a:t>从作业提交给系统开始，到作业完成为止的这段时间间隔。</a:t>
            </a:r>
          </a:p>
          <a:p>
            <a:pPr marL="342900" indent="-342900">
              <a:lnSpc>
                <a:spcPct val="120000"/>
              </a:lnSpc>
              <a:spcBef>
                <a:spcPts val="400"/>
              </a:spcBef>
              <a:buClr>
                <a:srgbClr val="FF0000"/>
              </a:buClr>
              <a:buFont typeface="Wingdings" panose="05000000000000000000" pitchFamily="2" charset="2"/>
              <a:buChar char="Ø"/>
            </a:pPr>
            <a:r>
              <a:rPr lang="zh-CN" altLang="en-US" sz="1650" dirty="0">
                <a:solidFill>
                  <a:srgbClr val="FF0000"/>
                </a:solidFill>
              </a:rPr>
              <a:t>平均周转时间</a:t>
            </a:r>
          </a:p>
          <a:p>
            <a:pPr marL="342900" indent="-342900">
              <a:lnSpc>
                <a:spcPct val="120000"/>
              </a:lnSpc>
              <a:spcBef>
                <a:spcPts val="400"/>
              </a:spcBef>
              <a:buClr>
                <a:srgbClr val="FF0000"/>
              </a:buClr>
              <a:buFont typeface="Wingdings" panose="05000000000000000000" pitchFamily="2" charset="2"/>
              <a:buChar char="Ø"/>
            </a:pPr>
            <a:r>
              <a:rPr lang="zh-CN" altLang="en-US" sz="1650" dirty="0">
                <a:solidFill>
                  <a:srgbClr val="FF0000"/>
                </a:solidFill>
              </a:rPr>
              <a:t>带权周转时间：</a:t>
            </a:r>
            <a:r>
              <a:rPr lang="zh-CN" altLang="en-US" sz="1650" dirty="0"/>
              <a:t>权值为作业周转时间</a:t>
            </a:r>
            <a:r>
              <a:rPr lang="en-US" altLang="zh-CN" sz="1650" dirty="0"/>
              <a:t>T</a:t>
            </a:r>
            <a:r>
              <a:rPr lang="zh-CN" altLang="en-US" sz="1650" dirty="0"/>
              <a:t>与系统为之服务时间</a:t>
            </a:r>
            <a:r>
              <a:rPr lang="en-US" altLang="zh-CN" sz="1650" dirty="0"/>
              <a:t>TS</a:t>
            </a:r>
            <a:r>
              <a:rPr lang="zh-CN" altLang="en-US" sz="1650" dirty="0"/>
              <a:t>之比。</a:t>
            </a:r>
          </a:p>
          <a:p>
            <a:pPr marL="342900" indent="-342900">
              <a:lnSpc>
                <a:spcPct val="120000"/>
              </a:lnSpc>
              <a:spcBef>
                <a:spcPts val="400"/>
              </a:spcBef>
              <a:buClr>
                <a:srgbClr val="FF0000"/>
              </a:buClr>
              <a:buFont typeface="Wingdings" panose="05000000000000000000" pitchFamily="2" charset="2"/>
              <a:buChar char="Ø"/>
            </a:pPr>
            <a:r>
              <a:rPr lang="zh-CN" altLang="en-US" sz="1650" dirty="0"/>
              <a:t>平均带权周转时间</a:t>
            </a:r>
          </a:p>
        </p:txBody>
      </p:sp>
      <p:sp>
        <p:nvSpPr>
          <p:cNvPr id="33" name="íšḻíḑê"/>
          <p:cNvSpPr/>
          <p:nvPr/>
        </p:nvSpPr>
        <p:spPr>
          <a:xfrm>
            <a:off x="1351860" y="1021167"/>
            <a:ext cx="2772038" cy="304310"/>
          </a:xfrm>
          <a:prstGeom prst="rect">
            <a:avLst/>
          </a:prstGeom>
          <a:noFill/>
          <a:ln>
            <a:noFill/>
          </a:ln>
        </p:spPr>
        <p:txBody>
          <a:bodyPr wrap="square" lIns="68580" tIns="34290" rIns="68580" bIns="34290" anchor="ctr" anchorCtr="0">
            <a:noAutofit/>
          </a:bodyPr>
          <a:lstStyle/>
          <a:p>
            <a:r>
              <a:rPr lang="zh-CN" altLang="en-US" sz="1800" dirty="0"/>
              <a:t>周转时间：</a:t>
            </a:r>
          </a:p>
        </p:txBody>
      </p:sp>
      <p:sp>
        <p:nvSpPr>
          <p:cNvPr id="37" name="îSļiḓè"/>
          <p:cNvSpPr/>
          <p:nvPr/>
        </p:nvSpPr>
        <p:spPr>
          <a:xfrm>
            <a:off x="839233" y="1010996"/>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38" name="íṥḻîḓe"/>
          <p:cNvSpPr/>
          <p:nvPr/>
        </p:nvSpPr>
        <p:spPr>
          <a:xfrm>
            <a:off x="839233" y="3820293"/>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39" name="îşļiḓè"/>
          <p:cNvSpPr/>
          <p:nvPr/>
        </p:nvSpPr>
        <p:spPr>
          <a:xfrm>
            <a:off x="839233" y="2810221"/>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40" name="îṡḷíďe"/>
          <p:cNvSpPr/>
          <p:nvPr/>
        </p:nvSpPr>
        <p:spPr>
          <a:xfrm>
            <a:off x="981924" y="1158099"/>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41" name="íSlíḋe"/>
          <p:cNvSpPr/>
          <p:nvPr/>
        </p:nvSpPr>
        <p:spPr>
          <a:xfrm>
            <a:off x="981923" y="2976734"/>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42" name="ïśḷïḓe"/>
          <p:cNvSpPr/>
          <p:nvPr/>
        </p:nvSpPr>
        <p:spPr>
          <a:xfrm>
            <a:off x="1003628" y="3962388"/>
            <a:ext cx="158689" cy="194480"/>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grpSp>
        <p:nvGrpSpPr>
          <p:cNvPr id="10" name="组合 9"/>
          <p:cNvGrpSpPr/>
          <p:nvPr/>
        </p:nvGrpSpPr>
        <p:grpSpPr>
          <a:xfrm>
            <a:off x="3016188" y="778769"/>
            <a:ext cx="3002873" cy="1132150"/>
            <a:chOff x="4021584" y="1038358"/>
            <a:chExt cx="4003830" cy="1509533"/>
          </a:xfrm>
        </p:grpSpPr>
        <p:cxnSp>
          <p:nvCxnSpPr>
            <p:cNvPr id="4" name="连接符: 肘形 3"/>
            <p:cNvCxnSpPr/>
            <p:nvPr/>
          </p:nvCxnSpPr>
          <p:spPr>
            <a:xfrm flipV="1">
              <a:off x="4021584" y="1544132"/>
              <a:ext cx="1997476" cy="1003759"/>
            </a:xfrm>
            <a:prstGeom prst="bentConnector3">
              <a:avLst>
                <a:gd name="adj1" fmla="val 5933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016091" y="2243614"/>
            <a:ext cx="1504474" cy="605790"/>
            <a:chOff x="4021455" y="2991485"/>
            <a:chExt cx="2005965" cy="807720"/>
          </a:xfrm>
        </p:grpSpPr>
        <p:cxnSp>
          <p:nvCxnSpPr>
            <p:cNvPr id="51" name="连接符: 肘形 50"/>
            <p:cNvCxnSpPr/>
            <p:nvPr/>
          </p:nvCxnSpPr>
          <p:spPr>
            <a:xfrm>
              <a:off x="4021455" y="2991485"/>
              <a:ext cx="2005965" cy="807720"/>
            </a:xfrm>
            <a:prstGeom prst="bentConnector3">
              <a:avLst>
                <a:gd name="adj1" fmla="val 50009"/>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7410" name="Picture 18"/>
          <p:cNvPicPr>
            <a:picLocks noChangeAspect="1"/>
          </p:cNvPicPr>
          <p:nvPr/>
        </p:nvPicPr>
        <p:blipFill>
          <a:blip r:embed="rId3"/>
          <a:stretch>
            <a:fillRect/>
          </a:stretch>
        </p:blipFill>
        <p:spPr>
          <a:xfrm>
            <a:off x="4583906" y="750094"/>
            <a:ext cx="1235869" cy="732235"/>
          </a:xfrm>
          <a:prstGeom prst="rect">
            <a:avLst/>
          </a:prstGeom>
          <a:noFill/>
          <a:ln w="9525">
            <a:noFill/>
          </a:ln>
        </p:spPr>
      </p:pic>
      <p:pic>
        <p:nvPicPr>
          <p:cNvPr id="17426" name="Picture 19"/>
          <p:cNvPicPr>
            <a:picLocks noChangeAspect="1"/>
          </p:cNvPicPr>
          <p:nvPr/>
        </p:nvPicPr>
        <p:blipFill>
          <a:blip r:embed="rId4"/>
          <a:stretch>
            <a:fillRect/>
          </a:stretch>
        </p:blipFill>
        <p:spPr>
          <a:xfrm>
            <a:off x="4583906" y="2394347"/>
            <a:ext cx="1438275" cy="902494"/>
          </a:xfrm>
          <a:prstGeom prst="rect">
            <a:avLst/>
          </a:prstGeom>
          <a:noFill/>
          <a:ln w="9525">
            <a:noFill/>
          </a:ln>
        </p:spPr>
      </p:pic>
      <p:sp>
        <p:nvSpPr>
          <p:cNvPr id="2" name="矩形 1"/>
          <p:cNvSpPr/>
          <p:nvPr>
            <p:custDataLst>
              <p:tags r:id="rId1"/>
            </p:custDataLst>
          </p:nvPr>
        </p:nvSpPr>
        <p:spPr>
          <a:xfrm>
            <a:off x="762159" y="133296"/>
            <a:ext cx="5269706" cy="398780"/>
          </a:xfrm>
          <a:prstGeom prst="rect">
            <a:avLst/>
          </a:prstGeom>
        </p:spPr>
        <p:txBody>
          <a:bodyPr wrap="square">
            <a:spAutoFit/>
          </a:bodyPr>
          <a:lstStyle/>
          <a:p>
            <a:r>
              <a:rPr lang="zh-CN" altLang="en-US" sz="2000" b="1" noProof="0" dirty="0">
                <a:solidFill>
                  <a:schemeClr val="bg1">
                    <a:lumMod val="50000"/>
                  </a:schemeClr>
                </a:solidFill>
              </a:rPr>
              <a:t>处理机调度算法的目标及评价指标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处理机调度</a:t>
            </a:r>
          </a:p>
        </p:txBody>
      </p:sp>
      <p:pic>
        <p:nvPicPr>
          <p:cNvPr id="2" name="图片 1" descr="第3章 知识导图"/>
          <p:cNvPicPr>
            <a:picLocks noChangeAspect="1"/>
          </p:cNvPicPr>
          <p:nvPr>
            <p:custDataLst>
              <p:tags r:id="rId1"/>
            </p:custDataLst>
          </p:nvPr>
        </p:nvPicPr>
        <p:blipFill>
          <a:blip r:embed="rId4"/>
          <a:stretch>
            <a:fillRect/>
          </a:stretch>
        </p:blipFill>
        <p:spPr>
          <a:xfrm>
            <a:off x="1143000" y="742950"/>
            <a:ext cx="6607175" cy="41395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22" name="矩形 21"/>
          <p:cNvSpPr/>
          <p:nvPr/>
        </p:nvSpPr>
        <p:spPr>
          <a:xfrm>
            <a:off x="1272352" y="1107179"/>
            <a:ext cx="3375110" cy="368300"/>
          </a:xfrm>
          <a:prstGeom prst="rect">
            <a:avLst/>
          </a:prstGeom>
        </p:spPr>
        <p:txBody>
          <a:bodyPr wrap="square">
            <a:spAutoFit/>
          </a:bodyPr>
          <a:lstStyle/>
          <a:p>
            <a:r>
              <a:rPr lang="en-US" altLang="zh-CN" sz="1800" dirty="0">
                <a:latin typeface="+mj-ea"/>
                <a:ea typeface="+mj-ea"/>
              </a:rPr>
              <a:t>3.1 </a:t>
            </a:r>
            <a:r>
              <a:rPr lang="zh-CN" altLang="en-US" sz="1800" dirty="0">
                <a:latin typeface="+mj-ea"/>
                <a:ea typeface="+mj-ea"/>
              </a:rPr>
              <a:t>处理机调度概述</a:t>
            </a:r>
          </a:p>
        </p:txBody>
      </p:sp>
      <p:sp>
        <p:nvSpPr>
          <p:cNvPr id="23" name="矩形 22"/>
          <p:cNvSpPr/>
          <p:nvPr/>
        </p:nvSpPr>
        <p:spPr>
          <a:xfrm>
            <a:off x="1272352" y="1585810"/>
            <a:ext cx="2761613" cy="368300"/>
          </a:xfrm>
          <a:prstGeom prst="rect">
            <a:avLst/>
          </a:prstGeom>
        </p:spPr>
        <p:txBody>
          <a:bodyPr wrap="square">
            <a:spAutoFit/>
          </a:bodyPr>
          <a:lstStyle/>
          <a:p>
            <a:r>
              <a:rPr lang="en-US" altLang="zh-CN" sz="1800" b="1" dirty="0">
                <a:solidFill>
                  <a:srgbClr val="0000FF"/>
                </a:solidFill>
                <a:latin typeface="+mj-ea"/>
              </a:rPr>
              <a:t>3.2 </a:t>
            </a:r>
            <a:r>
              <a:rPr lang="zh-CN" altLang="en-US" sz="1800" b="1" dirty="0">
                <a:solidFill>
                  <a:srgbClr val="0000FF"/>
                </a:solidFill>
                <a:latin typeface="+mj-ea"/>
              </a:rPr>
              <a:t>调度算法</a:t>
            </a:r>
            <a:endParaRPr lang="en-US" altLang="zh-CN" sz="1800" b="1" dirty="0">
              <a:solidFill>
                <a:srgbClr val="0000FF"/>
              </a:solidFill>
              <a:latin typeface="+mj-ea"/>
            </a:endParaRPr>
          </a:p>
        </p:txBody>
      </p:sp>
      <p:sp>
        <p:nvSpPr>
          <p:cNvPr id="24" name="矩形 23"/>
          <p:cNvSpPr/>
          <p:nvPr/>
        </p:nvSpPr>
        <p:spPr>
          <a:xfrm>
            <a:off x="1272351" y="2050153"/>
            <a:ext cx="2616725" cy="368300"/>
          </a:xfrm>
          <a:prstGeom prst="rect">
            <a:avLst/>
          </a:prstGeom>
        </p:spPr>
        <p:txBody>
          <a:bodyPr wrap="square">
            <a:spAutoFit/>
          </a:bodyPr>
          <a:lstStyle/>
          <a:p>
            <a:r>
              <a:rPr lang="en-US" altLang="zh-CN" sz="1800" dirty="0">
                <a:latin typeface="+mj-ea"/>
              </a:rPr>
              <a:t>3.3 </a:t>
            </a:r>
            <a:r>
              <a:rPr lang="zh-CN" altLang="en-US" sz="1800" dirty="0">
                <a:latin typeface="+mj-ea"/>
              </a:rPr>
              <a:t>实时调度</a:t>
            </a:r>
            <a:endParaRPr lang="en-US" altLang="zh-CN" sz="1800" dirty="0">
              <a:latin typeface="+mj-ea"/>
            </a:endParaRPr>
          </a:p>
        </p:txBody>
      </p:sp>
      <p:sp>
        <p:nvSpPr>
          <p:cNvPr id="25" name="矩形 24"/>
          <p:cNvSpPr/>
          <p:nvPr/>
        </p:nvSpPr>
        <p:spPr>
          <a:xfrm>
            <a:off x="1272351" y="2514497"/>
            <a:ext cx="2616725" cy="368300"/>
          </a:xfrm>
          <a:prstGeom prst="rect">
            <a:avLst/>
          </a:prstGeom>
        </p:spPr>
        <p:txBody>
          <a:bodyPr wrap="square">
            <a:spAutoFit/>
          </a:bodyPr>
          <a:lstStyle/>
          <a:p>
            <a:r>
              <a:rPr lang="en-US" altLang="zh-CN" sz="1800" dirty="0">
                <a:latin typeface="+mj-ea"/>
              </a:rPr>
              <a:t>3.4 Linux</a:t>
            </a:r>
            <a:r>
              <a:rPr lang="zh-CN" altLang="en-US" sz="1800" dirty="0">
                <a:latin typeface="+mj-ea"/>
              </a:rPr>
              <a:t>进程调度</a:t>
            </a:r>
            <a:endParaRPr lang="en-US" altLang="zh-CN" sz="1800" dirty="0">
              <a:latin typeface="+mj-ea"/>
            </a:endParaRPr>
          </a:p>
        </p:txBody>
      </p:sp>
      <p:sp>
        <p:nvSpPr>
          <p:cNvPr id="27" name="矩形 26"/>
          <p:cNvSpPr/>
          <p:nvPr/>
        </p:nvSpPr>
        <p:spPr>
          <a:xfrm>
            <a:off x="1272352" y="2978841"/>
            <a:ext cx="4109079" cy="368300"/>
          </a:xfrm>
          <a:prstGeom prst="rect">
            <a:avLst/>
          </a:prstGeom>
        </p:spPr>
        <p:txBody>
          <a:bodyPr wrap="square">
            <a:spAutoFit/>
          </a:bodyPr>
          <a:lstStyle/>
          <a:p>
            <a:r>
              <a:rPr lang="en-US" altLang="zh-CN" sz="1800" dirty="0">
                <a:latin typeface="+mj-ea"/>
              </a:rPr>
              <a:t>3.5 </a:t>
            </a:r>
            <a:r>
              <a:rPr lang="zh-CN" altLang="en-US" sz="1800" dirty="0">
                <a:latin typeface="+mj-ea"/>
              </a:rPr>
              <a:t>死锁概述</a:t>
            </a:r>
          </a:p>
        </p:txBody>
      </p:sp>
      <p:sp>
        <p:nvSpPr>
          <p:cNvPr id="28" name="矩形 27"/>
          <p:cNvSpPr/>
          <p:nvPr/>
        </p:nvSpPr>
        <p:spPr>
          <a:xfrm>
            <a:off x="1272351" y="3443185"/>
            <a:ext cx="2761613" cy="368300"/>
          </a:xfrm>
          <a:prstGeom prst="rect">
            <a:avLst/>
          </a:prstGeom>
        </p:spPr>
        <p:txBody>
          <a:bodyPr wrap="square">
            <a:spAutoFit/>
          </a:bodyPr>
          <a:lstStyle/>
          <a:p>
            <a:r>
              <a:rPr lang="en-US" altLang="zh-CN" sz="1800" dirty="0">
                <a:latin typeface="+mj-ea"/>
              </a:rPr>
              <a:t>3.6 </a:t>
            </a:r>
            <a:r>
              <a:rPr lang="zh-CN" altLang="en-US" sz="1800" dirty="0">
                <a:latin typeface="+mj-ea"/>
              </a:rPr>
              <a:t>预防死锁</a:t>
            </a:r>
          </a:p>
        </p:txBody>
      </p:sp>
      <p:sp>
        <p:nvSpPr>
          <p:cNvPr id="29" name="矩形 28"/>
          <p:cNvSpPr/>
          <p:nvPr/>
        </p:nvSpPr>
        <p:spPr>
          <a:xfrm>
            <a:off x="1272352" y="3907529"/>
            <a:ext cx="2149650" cy="368300"/>
          </a:xfrm>
          <a:prstGeom prst="rect">
            <a:avLst/>
          </a:prstGeom>
        </p:spPr>
        <p:txBody>
          <a:bodyPr wrap="square">
            <a:spAutoFit/>
          </a:bodyPr>
          <a:lstStyle/>
          <a:p>
            <a:r>
              <a:rPr lang="en-US" altLang="zh-CN" sz="1800" dirty="0">
                <a:latin typeface="+mj-ea"/>
              </a:rPr>
              <a:t>3.7 </a:t>
            </a:r>
            <a:r>
              <a:rPr lang="zh-CN" altLang="en-US" sz="1800" dirty="0">
                <a:latin typeface="+mj-ea"/>
              </a:rPr>
              <a:t>避免死锁</a:t>
            </a:r>
          </a:p>
        </p:txBody>
      </p: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07942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1827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00987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373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4329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21577"/>
            <a:ext cx="395288" cy="395288"/>
          </a:xfrm>
          <a:prstGeom prst="rect">
            <a:avLst/>
          </a:prstGeom>
          <a:ln>
            <a:noFill/>
          </a:ln>
          <a:effectLst>
            <a:softEdge rad="0"/>
          </a:effectLst>
        </p:spPr>
      </p:pic>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72115"/>
            <a:ext cx="395288" cy="395288"/>
          </a:xfrm>
          <a:prstGeom prst="rect">
            <a:avLst/>
          </a:prstGeom>
          <a:ln>
            <a:noFill/>
          </a:ln>
          <a:effectLst>
            <a:softEdge rad="0"/>
          </a:effectLst>
        </p:spPr>
      </p:pic>
      <p:sp>
        <p:nvSpPr>
          <p:cNvPr id="33" name="矩形 32"/>
          <p:cNvSpPr/>
          <p:nvPr/>
        </p:nvSpPr>
        <p:spPr>
          <a:xfrm>
            <a:off x="1272351" y="4397435"/>
            <a:ext cx="3164355" cy="368300"/>
          </a:xfrm>
          <a:prstGeom prst="rect">
            <a:avLst/>
          </a:prstGeom>
        </p:spPr>
        <p:txBody>
          <a:bodyPr wrap="square">
            <a:spAutoFit/>
          </a:bodyPr>
          <a:lstStyle/>
          <a:p>
            <a:r>
              <a:rPr lang="en-US" altLang="zh-CN" sz="1800" dirty="0">
                <a:latin typeface="+mj-ea"/>
              </a:rPr>
              <a:t>3.8 </a:t>
            </a:r>
            <a:r>
              <a:rPr lang="zh-CN" altLang="en-US" sz="1800" dirty="0">
                <a:latin typeface="+mj-ea"/>
              </a:rPr>
              <a:t>死锁的检测与解除</a:t>
            </a: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3" y="4362021"/>
            <a:ext cx="395288" cy="395288"/>
          </a:xfrm>
          <a:prstGeom prst="rect">
            <a:avLst/>
          </a:prstGeom>
          <a:ln>
            <a:noFill/>
          </a:ln>
          <a:effectLst>
            <a:softEdge rad="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914400" y="144463"/>
            <a:ext cx="70104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FCFS</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先来先服务（</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First Come First Served</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p>
        </p:txBody>
      </p:sp>
      <p:graphicFrame>
        <p:nvGraphicFramePr>
          <p:cNvPr id="3" name="图示 2"/>
          <p:cNvGraphicFramePr/>
          <p:nvPr/>
        </p:nvGraphicFramePr>
        <p:xfrm>
          <a:off x="533400" y="819150"/>
          <a:ext cx="8077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iśḷíḑe"/>
          <p:cNvSpPr/>
          <p:nvPr/>
        </p:nvSpPr>
        <p:spPr>
          <a:xfrm>
            <a:off x="583646" y="1291876"/>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00</a:t>
            </a:r>
          </a:p>
        </p:txBody>
      </p:sp>
      <p:sp>
        <p:nvSpPr>
          <p:cNvPr id="22" name="ïś1ïḑè"/>
          <p:cNvSpPr/>
          <p:nvPr/>
        </p:nvSpPr>
        <p:spPr>
          <a:xfrm>
            <a:off x="4001209" y="1273398"/>
            <a:ext cx="580574" cy="58057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00</a:t>
            </a:r>
          </a:p>
        </p:txBody>
      </p:sp>
      <p:sp>
        <p:nvSpPr>
          <p:cNvPr id="31" name="内容占位符 2"/>
          <p:cNvSpPr txBox="1"/>
          <p:nvPr/>
        </p:nvSpPr>
        <p:spPr>
          <a:xfrm>
            <a:off x="1296278" y="1273398"/>
            <a:ext cx="2324744" cy="7577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t>按照作业到达的先后次序来进行调度</a:t>
            </a:r>
          </a:p>
        </p:txBody>
      </p:sp>
      <p:sp>
        <p:nvSpPr>
          <p:cNvPr id="32" name="内容占位符 2"/>
          <p:cNvSpPr txBox="1"/>
          <p:nvPr/>
        </p:nvSpPr>
        <p:spPr>
          <a:xfrm>
            <a:off x="4713842" y="1267343"/>
            <a:ext cx="3846513" cy="8406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t>假定作业到达顺序如下</a:t>
            </a:r>
            <a:r>
              <a:rPr lang="en-US" altLang="zh-CN" dirty="0"/>
              <a:t>: J1 , J2 , J3  </a:t>
            </a:r>
            <a:r>
              <a:rPr lang="zh-CN" altLang="en-US" dirty="0"/>
              <a:t>该调度的甘特图</a:t>
            </a:r>
            <a:r>
              <a:rPr lang="en-US" altLang="zh-CN" dirty="0"/>
              <a:t>(Gantt)</a:t>
            </a:r>
            <a:r>
              <a:rPr lang="zh-CN" altLang="en-US" dirty="0"/>
              <a:t>为</a:t>
            </a:r>
            <a:r>
              <a:rPr lang="en-US" altLang="zh-CN" dirty="0"/>
              <a:t>:</a:t>
            </a:r>
          </a:p>
        </p:txBody>
      </p:sp>
      <p:sp>
        <p:nvSpPr>
          <p:cNvPr id="33" name="内容占位符 2"/>
          <p:cNvSpPr txBox="1"/>
          <p:nvPr/>
        </p:nvSpPr>
        <p:spPr>
          <a:xfrm>
            <a:off x="195580" y="4046220"/>
            <a:ext cx="4518025" cy="2755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Ø"/>
            </a:pPr>
            <a:r>
              <a:rPr lang="zh-CN" altLang="en-US" dirty="0"/>
              <a:t>平均等待时间 </a:t>
            </a:r>
            <a:r>
              <a:rPr lang="en-US" altLang="zh-CN" dirty="0"/>
              <a:t>= (0 + 24 + 27)/3 = 17</a:t>
            </a:r>
          </a:p>
        </p:txBody>
      </p:sp>
      <p:sp>
        <p:nvSpPr>
          <p:cNvPr id="37" name="内容占位符 2"/>
          <p:cNvSpPr txBox="1"/>
          <p:nvPr/>
        </p:nvSpPr>
        <p:spPr>
          <a:xfrm>
            <a:off x="4582160" y="4046220"/>
            <a:ext cx="4568190" cy="2578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Ø"/>
            </a:pPr>
            <a:r>
              <a:rPr lang="zh-CN" altLang="en-US" dirty="0"/>
              <a:t>平均周转时间 </a:t>
            </a:r>
            <a:r>
              <a:rPr lang="en-US" altLang="zh-CN" dirty="0"/>
              <a:t>= (24 + 27 + 30)/3 = 27</a:t>
            </a:r>
          </a:p>
        </p:txBody>
      </p:sp>
      <p:sp>
        <p:nvSpPr>
          <p:cNvPr id="38" name="内容占位符 2"/>
          <p:cNvSpPr txBox="1"/>
          <p:nvPr/>
        </p:nvSpPr>
        <p:spPr>
          <a:xfrm>
            <a:off x="762001" y="2346078"/>
            <a:ext cx="3009942" cy="1444872"/>
          </a:xfrm>
          <a:prstGeom prst="rect">
            <a:avLst/>
          </a:prstGeom>
          <a:ln>
            <a:solidFill>
              <a:schemeClr val="bg2">
                <a:lumMod val="75000"/>
              </a:schemeClr>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 作业	              运行时间</a:t>
            </a:r>
          </a:p>
          <a:p>
            <a:pPr marL="0" indent="0">
              <a:buNone/>
            </a:pPr>
            <a:r>
              <a:rPr lang="en-US" altLang="zh-CN" dirty="0"/>
              <a:t>   J1		        24</a:t>
            </a:r>
          </a:p>
          <a:p>
            <a:pPr marL="0" indent="0">
              <a:buNone/>
            </a:pPr>
            <a:r>
              <a:rPr lang="en-US" altLang="zh-CN" dirty="0"/>
              <a:t>   J2 		         3</a:t>
            </a:r>
          </a:p>
          <a:p>
            <a:pPr marL="0" indent="0">
              <a:buNone/>
            </a:pPr>
            <a:r>
              <a:rPr lang="en-US" altLang="zh-CN" dirty="0"/>
              <a:t>   J3		         3 </a:t>
            </a:r>
            <a:endParaRPr lang="zh-CN" altLang="en-US" dirty="0"/>
          </a:p>
        </p:txBody>
      </p:sp>
      <p:grpSp>
        <p:nvGrpSpPr>
          <p:cNvPr id="39" name="Group 4"/>
          <p:cNvGrpSpPr/>
          <p:nvPr/>
        </p:nvGrpSpPr>
        <p:grpSpPr bwMode="auto">
          <a:xfrm>
            <a:off x="4261033" y="2375084"/>
            <a:ext cx="4357365" cy="872410"/>
            <a:chOff x="832" y="2688"/>
            <a:chExt cx="3576" cy="965"/>
          </a:xfrm>
          <a:solidFill>
            <a:srgbClr val="FFFF00"/>
          </a:solidFill>
        </p:grpSpPr>
        <p:sp>
          <p:nvSpPr>
            <p:cNvPr id="40" name="Rectangle 5"/>
            <p:cNvSpPr>
              <a:spLocks noChangeArrowheads="1"/>
            </p:cNvSpPr>
            <p:nvPr/>
          </p:nvSpPr>
          <p:spPr bwMode="auto">
            <a:xfrm>
              <a:off x="960" y="2688"/>
              <a:ext cx="3312" cy="4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00">
                <a:latin typeface="Arial" panose="020B0604020202020204" pitchFamily="34" charset="0"/>
              </a:endParaRPr>
            </a:p>
          </p:txBody>
        </p:sp>
        <p:sp>
          <p:nvSpPr>
            <p:cNvPr id="41" name="Text Box 6"/>
            <p:cNvSpPr txBox="1">
              <a:spLocks noChangeArrowheads="1"/>
            </p:cNvSpPr>
            <p:nvPr/>
          </p:nvSpPr>
          <p:spPr bwMode="auto">
            <a:xfrm>
              <a:off x="1747" y="2694"/>
              <a:ext cx="325" cy="4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dirty="0">
                  <a:latin typeface="Arial" panose="020B0604020202020204" pitchFamily="34" charset="0"/>
                </a:rPr>
                <a:t>J</a:t>
              </a:r>
              <a:r>
                <a:rPr lang="en-US" altLang="zh-CN" sz="1950" baseline="-25000" dirty="0">
                  <a:latin typeface="Arial" panose="020B0604020202020204" pitchFamily="34" charset="0"/>
                </a:rPr>
                <a:t>1</a:t>
              </a:r>
              <a:endParaRPr lang="en-US" altLang="zh-CN" sz="1950" dirty="0">
                <a:latin typeface="Arial" panose="020B0604020202020204" pitchFamily="34" charset="0"/>
              </a:endParaRPr>
            </a:p>
          </p:txBody>
        </p:sp>
        <p:sp>
          <p:nvSpPr>
            <p:cNvPr id="42" name="Text Box 7"/>
            <p:cNvSpPr txBox="1">
              <a:spLocks noChangeArrowheads="1"/>
            </p:cNvSpPr>
            <p:nvPr/>
          </p:nvSpPr>
          <p:spPr bwMode="auto">
            <a:xfrm>
              <a:off x="3235" y="2694"/>
              <a:ext cx="325" cy="4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dirty="0">
                  <a:latin typeface="Arial" panose="020B0604020202020204" pitchFamily="34" charset="0"/>
                </a:rPr>
                <a:t>J</a:t>
              </a:r>
              <a:r>
                <a:rPr lang="en-US" altLang="zh-CN" sz="1950" baseline="-25000" dirty="0">
                  <a:latin typeface="Arial" panose="020B0604020202020204" pitchFamily="34" charset="0"/>
                </a:rPr>
                <a:t>2</a:t>
              </a:r>
              <a:endParaRPr lang="en-US" altLang="zh-CN" sz="1950" dirty="0">
                <a:latin typeface="Arial" panose="020B0604020202020204" pitchFamily="34" charset="0"/>
              </a:endParaRPr>
            </a:p>
          </p:txBody>
        </p:sp>
        <p:sp>
          <p:nvSpPr>
            <p:cNvPr id="43" name="Text Box 8"/>
            <p:cNvSpPr txBox="1">
              <a:spLocks noChangeArrowheads="1"/>
            </p:cNvSpPr>
            <p:nvPr/>
          </p:nvSpPr>
          <p:spPr bwMode="auto">
            <a:xfrm>
              <a:off x="3811" y="2694"/>
              <a:ext cx="325" cy="4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dirty="0">
                  <a:latin typeface="Arial" panose="020B0604020202020204" pitchFamily="34" charset="0"/>
                </a:rPr>
                <a:t>J</a:t>
              </a:r>
              <a:r>
                <a:rPr lang="en-US" altLang="zh-CN" sz="1950" baseline="-25000" dirty="0">
                  <a:latin typeface="Arial" panose="020B0604020202020204" pitchFamily="34" charset="0"/>
                </a:rPr>
                <a:t>3</a:t>
              </a:r>
              <a:endParaRPr lang="en-US" altLang="zh-CN" sz="1950" dirty="0">
                <a:latin typeface="Arial" panose="020B0604020202020204" pitchFamily="34" charset="0"/>
              </a:endParaRPr>
            </a:p>
          </p:txBody>
        </p:sp>
        <p:sp>
          <p:nvSpPr>
            <p:cNvPr id="44" name="Line 9"/>
            <p:cNvSpPr>
              <a:spLocks noChangeShapeType="1"/>
            </p:cNvSpPr>
            <p:nvPr/>
          </p:nvSpPr>
          <p:spPr bwMode="auto">
            <a:xfrm>
              <a:off x="960" y="3072"/>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00">
                <a:latin typeface="Arial" panose="020B0604020202020204" pitchFamily="34" charset="0"/>
              </a:endParaRPr>
            </a:p>
          </p:txBody>
        </p:sp>
        <p:sp>
          <p:nvSpPr>
            <p:cNvPr id="45" name="Line 10"/>
            <p:cNvSpPr>
              <a:spLocks noChangeShapeType="1"/>
            </p:cNvSpPr>
            <p:nvPr/>
          </p:nvSpPr>
          <p:spPr bwMode="auto">
            <a:xfrm>
              <a:off x="4272" y="3072"/>
              <a:ext cx="0" cy="217"/>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00">
                <a:latin typeface="Arial" panose="020B0604020202020204" pitchFamily="34" charset="0"/>
              </a:endParaRPr>
            </a:p>
          </p:txBody>
        </p:sp>
        <p:sp>
          <p:nvSpPr>
            <p:cNvPr id="46" name="Line 11"/>
            <p:cNvSpPr>
              <a:spLocks noChangeShapeType="1"/>
            </p:cNvSpPr>
            <p:nvPr/>
          </p:nvSpPr>
          <p:spPr bwMode="auto">
            <a:xfrm>
              <a:off x="3072" y="2688"/>
              <a:ext cx="0" cy="38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00">
                <a:latin typeface="Arial" panose="020B0604020202020204" pitchFamily="34" charset="0"/>
              </a:endParaRPr>
            </a:p>
          </p:txBody>
        </p:sp>
        <p:sp>
          <p:nvSpPr>
            <p:cNvPr id="47" name="Line 12"/>
            <p:cNvSpPr>
              <a:spLocks noChangeShapeType="1"/>
            </p:cNvSpPr>
            <p:nvPr/>
          </p:nvSpPr>
          <p:spPr bwMode="auto">
            <a:xfrm>
              <a:off x="3648" y="2688"/>
              <a:ext cx="0" cy="38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00">
                <a:latin typeface="Arial" panose="020B0604020202020204" pitchFamily="34" charset="0"/>
              </a:endParaRPr>
            </a:p>
          </p:txBody>
        </p:sp>
        <p:sp>
          <p:nvSpPr>
            <p:cNvPr id="48" name="Line 13"/>
            <p:cNvSpPr>
              <a:spLocks noChangeShapeType="1"/>
            </p:cNvSpPr>
            <p:nvPr/>
          </p:nvSpPr>
          <p:spPr bwMode="auto">
            <a:xfrm>
              <a:off x="3072" y="3072"/>
              <a:ext cx="0" cy="186"/>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00">
                <a:latin typeface="Arial" panose="020B0604020202020204" pitchFamily="34" charset="0"/>
              </a:endParaRPr>
            </a:p>
          </p:txBody>
        </p:sp>
        <p:sp>
          <p:nvSpPr>
            <p:cNvPr id="49" name="Line 14"/>
            <p:cNvSpPr>
              <a:spLocks noChangeShapeType="1"/>
            </p:cNvSpPr>
            <p:nvPr/>
          </p:nvSpPr>
          <p:spPr bwMode="auto">
            <a:xfrm>
              <a:off x="3648" y="3072"/>
              <a:ext cx="0" cy="217"/>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00">
                <a:latin typeface="Arial" panose="020B0604020202020204" pitchFamily="34" charset="0"/>
              </a:endParaRPr>
            </a:p>
          </p:txBody>
        </p:sp>
        <p:sp>
          <p:nvSpPr>
            <p:cNvPr id="50" name="Text Box 15"/>
            <p:cNvSpPr txBox="1">
              <a:spLocks noChangeArrowheads="1"/>
            </p:cNvSpPr>
            <p:nvPr/>
          </p:nvSpPr>
          <p:spPr bwMode="auto">
            <a:xfrm>
              <a:off x="2894" y="3246"/>
              <a:ext cx="359" cy="40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800" dirty="0">
                  <a:latin typeface="Arial" panose="020B0604020202020204" pitchFamily="34" charset="0"/>
                </a:rPr>
                <a:t>24</a:t>
              </a:r>
            </a:p>
          </p:txBody>
        </p:sp>
        <p:sp>
          <p:nvSpPr>
            <p:cNvPr id="51" name="Text Box 16"/>
            <p:cNvSpPr txBox="1">
              <a:spLocks noChangeArrowheads="1"/>
            </p:cNvSpPr>
            <p:nvPr/>
          </p:nvSpPr>
          <p:spPr bwMode="auto">
            <a:xfrm>
              <a:off x="3430" y="3246"/>
              <a:ext cx="359" cy="40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800">
                  <a:latin typeface="Arial" panose="020B0604020202020204" pitchFamily="34" charset="0"/>
                </a:rPr>
                <a:t>27</a:t>
              </a:r>
            </a:p>
          </p:txBody>
        </p:sp>
        <p:sp>
          <p:nvSpPr>
            <p:cNvPr id="52" name="Text Box 17"/>
            <p:cNvSpPr txBox="1">
              <a:spLocks noChangeArrowheads="1"/>
            </p:cNvSpPr>
            <p:nvPr/>
          </p:nvSpPr>
          <p:spPr bwMode="auto">
            <a:xfrm>
              <a:off x="4049" y="3246"/>
              <a:ext cx="359" cy="40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800">
                  <a:latin typeface="Arial" panose="020B0604020202020204" pitchFamily="34" charset="0"/>
                </a:rPr>
                <a:t>30</a:t>
              </a:r>
            </a:p>
          </p:txBody>
        </p:sp>
        <p:sp>
          <p:nvSpPr>
            <p:cNvPr id="53" name="Text Box 18"/>
            <p:cNvSpPr txBox="1">
              <a:spLocks noChangeArrowheads="1"/>
            </p:cNvSpPr>
            <p:nvPr/>
          </p:nvSpPr>
          <p:spPr bwMode="auto">
            <a:xfrm>
              <a:off x="832" y="3205"/>
              <a:ext cx="254" cy="40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800" dirty="0">
                  <a:latin typeface="Arial" panose="020B0604020202020204" pitchFamily="34" charset="0"/>
                </a:rPr>
                <a:t>0</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iśḷíḑe"/>
          <p:cNvSpPr/>
          <p:nvPr/>
        </p:nvSpPr>
        <p:spPr>
          <a:xfrm>
            <a:off x="583646" y="1016298"/>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01</a:t>
            </a:r>
          </a:p>
        </p:txBody>
      </p:sp>
      <p:sp>
        <p:nvSpPr>
          <p:cNvPr id="22" name="ïś1ïḑè"/>
          <p:cNvSpPr/>
          <p:nvPr/>
        </p:nvSpPr>
        <p:spPr>
          <a:xfrm>
            <a:off x="583646" y="1848767"/>
            <a:ext cx="580574" cy="58057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02</a:t>
            </a:r>
          </a:p>
        </p:txBody>
      </p:sp>
      <p:sp>
        <p:nvSpPr>
          <p:cNvPr id="31" name="内容占位符 2"/>
          <p:cNvSpPr txBox="1"/>
          <p:nvPr/>
        </p:nvSpPr>
        <p:spPr>
          <a:xfrm>
            <a:off x="1296035" y="997585"/>
            <a:ext cx="2783205" cy="7575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t>假定进程到达顺序如下  </a:t>
            </a:r>
            <a:r>
              <a:rPr lang="en-US" altLang="zh-CN" dirty="0"/>
              <a:t>J2 , J3 , J1 </a:t>
            </a:r>
          </a:p>
        </p:txBody>
      </p:sp>
      <p:sp>
        <p:nvSpPr>
          <p:cNvPr id="32" name="内容占位符 2"/>
          <p:cNvSpPr txBox="1"/>
          <p:nvPr/>
        </p:nvSpPr>
        <p:spPr>
          <a:xfrm>
            <a:off x="1296278" y="1917087"/>
            <a:ext cx="3846513" cy="580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t>该调度的</a:t>
            </a:r>
            <a:r>
              <a:rPr lang="en-US" altLang="zh-CN" dirty="0"/>
              <a:t>Gantt</a:t>
            </a:r>
            <a:r>
              <a:rPr lang="zh-CN" altLang="en-US" dirty="0"/>
              <a:t>图为 </a:t>
            </a:r>
            <a:r>
              <a:rPr lang="en-US" altLang="zh-CN" dirty="0"/>
              <a:t>:</a:t>
            </a:r>
          </a:p>
        </p:txBody>
      </p:sp>
      <p:sp>
        <p:nvSpPr>
          <p:cNvPr id="33" name="内容占位符 2"/>
          <p:cNvSpPr txBox="1"/>
          <p:nvPr/>
        </p:nvSpPr>
        <p:spPr>
          <a:xfrm>
            <a:off x="304800" y="4215187"/>
            <a:ext cx="4130195" cy="3370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Ø"/>
            </a:pPr>
            <a:r>
              <a:rPr lang="zh-CN" altLang="en-US" dirty="0"/>
              <a:t>  平均等待时间 </a:t>
            </a:r>
            <a:r>
              <a:rPr lang="en-US" altLang="zh-CN" dirty="0"/>
              <a:t>= (6 + 0 + 3)/3 = 3</a:t>
            </a:r>
          </a:p>
        </p:txBody>
      </p:sp>
      <p:grpSp>
        <p:nvGrpSpPr>
          <p:cNvPr id="25" name="Group 23"/>
          <p:cNvGrpSpPr/>
          <p:nvPr/>
        </p:nvGrpSpPr>
        <p:grpSpPr bwMode="auto">
          <a:xfrm>
            <a:off x="629961" y="2742005"/>
            <a:ext cx="7983659" cy="1230215"/>
            <a:chOff x="652" y="1968"/>
            <a:chExt cx="3446" cy="708"/>
          </a:xfrm>
          <a:solidFill>
            <a:srgbClr val="FFFF00"/>
          </a:solidFill>
        </p:grpSpPr>
        <p:sp>
          <p:nvSpPr>
            <p:cNvPr id="26" name="Rectangle 6"/>
            <p:cNvSpPr>
              <a:spLocks noChangeArrowheads="1"/>
            </p:cNvSpPr>
            <p:nvPr/>
          </p:nvSpPr>
          <p:spPr bwMode="auto">
            <a:xfrm flipH="1">
              <a:off x="720" y="1968"/>
              <a:ext cx="3312" cy="334"/>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27" name="Text Box 7"/>
            <p:cNvSpPr txBox="1">
              <a:spLocks noChangeArrowheads="1"/>
            </p:cNvSpPr>
            <p:nvPr/>
          </p:nvSpPr>
          <p:spPr bwMode="auto">
            <a:xfrm flipH="1">
              <a:off x="2999" y="2019"/>
              <a:ext cx="171" cy="2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dirty="0">
                  <a:latin typeface="Arial" panose="020B0604020202020204" pitchFamily="34" charset="0"/>
                </a:rPr>
                <a:t>J</a:t>
              </a:r>
              <a:r>
                <a:rPr lang="en-US" altLang="zh-CN" sz="1950" baseline="-25000" dirty="0">
                  <a:latin typeface="Arial" panose="020B0604020202020204" pitchFamily="34" charset="0"/>
                </a:rPr>
                <a:t>1</a:t>
              </a:r>
              <a:endParaRPr lang="en-US" altLang="zh-CN" sz="1950" dirty="0">
                <a:latin typeface="Arial" panose="020B0604020202020204" pitchFamily="34" charset="0"/>
              </a:endParaRPr>
            </a:p>
          </p:txBody>
        </p:sp>
        <p:sp>
          <p:nvSpPr>
            <p:cNvPr id="28" name="Text Box 8"/>
            <p:cNvSpPr txBox="1">
              <a:spLocks noChangeArrowheads="1"/>
            </p:cNvSpPr>
            <p:nvPr/>
          </p:nvSpPr>
          <p:spPr bwMode="auto">
            <a:xfrm flipH="1">
              <a:off x="1511" y="2019"/>
              <a:ext cx="171" cy="2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dirty="0">
                  <a:latin typeface="Arial" panose="020B0604020202020204" pitchFamily="34" charset="0"/>
                </a:rPr>
                <a:t>J</a:t>
              </a:r>
              <a:r>
                <a:rPr lang="en-US" altLang="zh-CN" sz="1950" baseline="-25000" dirty="0">
                  <a:latin typeface="Arial" panose="020B0604020202020204" pitchFamily="34" charset="0"/>
                </a:rPr>
                <a:t>3</a:t>
              </a:r>
              <a:endParaRPr lang="en-US" altLang="zh-CN" sz="1950" dirty="0">
                <a:latin typeface="Arial" panose="020B0604020202020204" pitchFamily="34" charset="0"/>
              </a:endParaRPr>
            </a:p>
          </p:txBody>
        </p:sp>
        <p:sp>
          <p:nvSpPr>
            <p:cNvPr id="29" name="Text Box 9"/>
            <p:cNvSpPr txBox="1">
              <a:spLocks noChangeArrowheads="1"/>
            </p:cNvSpPr>
            <p:nvPr/>
          </p:nvSpPr>
          <p:spPr bwMode="auto">
            <a:xfrm flipH="1">
              <a:off x="935" y="2019"/>
              <a:ext cx="171" cy="2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dirty="0">
                  <a:latin typeface="Arial" panose="020B0604020202020204" pitchFamily="34" charset="0"/>
                </a:rPr>
                <a:t>J</a:t>
              </a:r>
              <a:r>
                <a:rPr lang="en-US" altLang="zh-CN" sz="1950" baseline="-25000" dirty="0">
                  <a:latin typeface="Arial" panose="020B0604020202020204" pitchFamily="34" charset="0"/>
                </a:rPr>
                <a:t>2</a:t>
              </a:r>
              <a:endParaRPr lang="en-US" altLang="zh-CN" sz="1950" dirty="0">
                <a:latin typeface="Arial" panose="020B0604020202020204" pitchFamily="34" charset="0"/>
              </a:endParaRPr>
            </a:p>
          </p:txBody>
        </p:sp>
        <p:sp>
          <p:nvSpPr>
            <p:cNvPr id="30" name="Line 10"/>
            <p:cNvSpPr>
              <a:spLocks noChangeShapeType="1"/>
            </p:cNvSpPr>
            <p:nvPr/>
          </p:nvSpPr>
          <p:spPr bwMode="auto">
            <a:xfrm flipH="1">
              <a:off x="4032" y="2302"/>
              <a:ext cx="0" cy="19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34" name="Line 11"/>
            <p:cNvSpPr>
              <a:spLocks noChangeShapeType="1"/>
            </p:cNvSpPr>
            <p:nvPr/>
          </p:nvSpPr>
          <p:spPr bwMode="auto">
            <a:xfrm flipH="1">
              <a:off x="720" y="2302"/>
              <a:ext cx="0" cy="19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35" name="Line 12"/>
            <p:cNvSpPr>
              <a:spLocks noChangeShapeType="1"/>
            </p:cNvSpPr>
            <p:nvPr/>
          </p:nvSpPr>
          <p:spPr bwMode="auto">
            <a:xfrm flipH="1">
              <a:off x="1920" y="1968"/>
              <a:ext cx="0" cy="38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36" name="Line 13"/>
            <p:cNvSpPr>
              <a:spLocks noChangeShapeType="1"/>
            </p:cNvSpPr>
            <p:nvPr/>
          </p:nvSpPr>
          <p:spPr bwMode="auto">
            <a:xfrm flipH="1">
              <a:off x="1344" y="1968"/>
              <a:ext cx="0" cy="38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54" name="Line 14"/>
            <p:cNvSpPr>
              <a:spLocks noChangeShapeType="1"/>
            </p:cNvSpPr>
            <p:nvPr/>
          </p:nvSpPr>
          <p:spPr bwMode="auto">
            <a:xfrm flipH="1">
              <a:off x="1920" y="2352"/>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55" name="Line 15"/>
            <p:cNvSpPr>
              <a:spLocks noChangeShapeType="1"/>
            </p:cNvSpPr>
            <p:nvPr/>
          </p:nvSpPr>
          <p:spPr bwMode="auto">
            <a:xfrm flipH="1">
              <a:off x="1344" y="2352"/>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56" name="Text Box 16"/>
            <p:cNvSpPr txBox="1">
              <a:spLocks noChangeArrowheads="1"/>
            </p:cNvSpPr>
            <p:nvPr/>
          </p:nvSpPr>
          <p:spPr bwMode="auto">
            <a:xfrm flipH="1">
              <a:off x="1856" y="2451"/>
              <a:ext cx="138" cy="2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a:latin typeface="Arial" panose="020B0604020202020204" pitchFamily="34" charset="0"/>
                </a:rPr>
                <a:t>6</a:t>
              </a:r>
            </a:p>
          </p:txBody>
        </p:sp>
        <p:sp>
          <p:nvSpPr>
            <p:cNvPr id="57" name="Text Box 17"/>
            <p:cNvSpPr txBox="1">
              <a:spLocks noChangeArrowheads="1"/>
            </p:cNvSpPr>
            <p:nvPr/>
          </p:nvSpPr>
          <p:spPr bwMode="auto">
            <a:xfrm flipH="1">
              <a:off x="1280" y="2451"/>
              <a:ext cx="138" cy="2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a:latin typeface="Arial" panose="020B0604020202020204" pitchFamily="34" charset="0"/>
                </a:rPr>
                <a:t>3</a:t>
              </a:r>
            </a:p>
          </p:txBody>
        </p:sp>
        <p:sp>
          <p:nvSpPr>
            <p:cNvPr id="58" name="Text Box 18"/>
            <p:cNvSpPr txBox="1">
              <a:spLocks noChangeArrowheads="1"/>
            </p:cNvSpPr>
            <p:nvPr/>
          </p:nvSpPr>
          <p:spPr bwMode="auto">
            <a:xfrm flipH="1">
              <a:off x="3900" y="2451"/>
              <a:ext cx="198" cy="2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a:latin typeface="Arial" panose="020B0604020202020204" pitchFamily="34" charset="0"/>
                </a:rPr>
                <a:t>30</a:t>
              </a:r>
            </a:p>
          </p:txBody>
        </p:sp>
        <p:sp>
          <p:nvSpPr>
            <p:cNvPr id="59" name="Text Box 19"/>
            <p:cNvSpPr txBox="1">
              <a:spLocks noChangeArrowheads="1"/>
            </p:cNvSpPr>
            <p:nvPr/>
          </p:nvSpPr>
          <p:spPr bwMode="auto">
            <a:xfrm flipH="1">
              <a:off x="652" y="2451"/>
              <a:ext cx="138" cy="2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a:latin typeface="Arial" panose="020B0604020202020204" pitchFamily="34" charset="0"/>
                </a:rPr>
                <a:t>0</a:t>
              </a:r>
            </a:p>
          </p:txBody>
        </p:sp>
      </p:grpSp>
      <p:sp>
        <p:nvSpPr>
          <p:cNvPr id="60" name="iśḷíḑe"/>
          <p:cNvSpPr/>
          <p:nvPr/>
        </p:nvSpPr>
        <p:spPr>
          <a:xfrm>
            <a:off x="4810346" y="1016298"/>
            <a:ext cx="580574" cy="5805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03</a:t>
            </a:r>
          </a:p>
        </p:txBody>
      </p:sp>
      <p:sp>
        <p:nvSpPr>
          <p:cNvPr id="61" name="ïś1ïḑè"/>
          <p:cNvSpPr/>
          <p:nvPr/>
        </p:nvSpPr>
        <p:spPr>
          <a:xfrm>
            <a:off x="4810346" y="1864985"/>
            <a:ext cx="580574" cy="58057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1218565">
              <a:defRPr/>
            </a:pPr>
            <a:r>
              <a:rPr lang="en-US" altLang="zh-CN" sz="1600" b="1" kern="0" dirty="0">
                <a:solidFill>
                  <a:prstClr val="white"/>
                </a:solidFill>
              </a:rPr>
              <a:t>04</a:t>
            </a:r>
          </a:p>
        </p:txBody>
      </p:sp>
      <p:sp>
        <p:nvSpPr>
          <p:cNvPr id="62" name="内容占位符 2"/>
          <p:cNvSpPr txBox="1"/>
          <p:nvPr/>
        </p:nvSpPr>
        <p:spPr>
          <a:xfrm>
            <a:off x="5522979" y="997820"/>
            <a:ext cx="2324744" cy="7577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t>比前例好得多</a:t>
            </a:r>
          </a:p>
        </p:txBody>
      </p:sp>
      <p:sp>
        <p:nvSpPr>
          <p:cNvPr id="63" name="内容占位符 2"/>
          <p:cNvSpPr txBox="1"/>
          <p:nvPr/>
        </p:nvSpPr>
        <p:spPr>
          <a:xfrm>
            <a:off x="5522978" y="1858930"/>
            <a:ext cx="3285883" cy="580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buNone/>
            </a:pPr>
            <a:r>
              <a:rPr lang="zh-CN" altLang="en-US" dirty="0"/>
              <a:t>此结果产生是由于短进程先于长进程到达</a:t>
            </a:r>
          </a:p>
        </p:txBody>
      </p:sp>
      <p:sp>
        <p:nvSpPr>
          <p:cNvPr id="64" name="内容占位符 2"/>
          <p:cNvSpPr txBox="1"/>
          <p:nvPr/>
        </p:nvSpPr>
        <p:spPr>
          <a:xfrm>
            <a:off x="4624107" y="4215187"/>
            <a:ext cx="4291293" cy="408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Ø"/>
            </a:pPr>
            <a:r>
              <a:rPr lang="zh-CN" altLang="en-US" dirty="0"/>
              <a:t>  平均周转时间 </a:t>
            </a:r>
            <a:r>
              <a:rPr lang="en-US" altLang="zh-CN" dirty="0"/>
              <a:t>= (30+ 3 + 6)/3 = 13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FCFS</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先来先服务</a:t>
            </a:r>
          </a:p>
        </p:txBody>
      </p:sp>
      <p:pic>
        <p:nvPicPr>
          <p:cNvPr id="7" name="图片 6"/>
          <p:cNvPicPr>
            <a:picLocks noChangeAspect="1"/>
          </p:cNvPicPr>
          <p:nvPr/>
        </p:nvPicPr>
        <p:blipFill>
          <a:blip r:embed="rId3"/>
          <a:stretch>
            <a:fillRect/>
          </a:stretch>
        </p:blipFill>
        <p:spPr>
          <a:xfrm>
            <a:off x="246973" y="3374025"/>
            <a:ext cx="4572000" cy="1441450"/>
          </a:xfrm>
          <a:prstGeom prst="rect">
            <a:avLst/>
          </a:prstGeom>
          <a:noFill/>
          <a:ln w="9525">
            <a:noFill/>
          </a:ln>
        </p:spPr>
      </p:pic>
      <p:grpSp>
        <p:nvGrpSpPr>
          <p:cNvPr id="2" name="组合 1">
            <a:extLst>
              <a:ext uri="{FF2B5EF4-FFF2-40B4-BE49-F238E27FC236}">
                <a16:creationId xmlns:a16="http://schemas.microsoft.com/office/drawing/2014/main" id="{2E4130A4-510A-474E-91FB-F353BA01518F}"/>
              </a:ext>
            </a:extLst>
          </p:cNvPr>
          <p:cNvGrpSpPr/>
          <p:nvPr/>
        </p:nvGrpSpPr>
        <p:grpSpPr>
          <a:xfrm>
            <a:off x="5638800" y="895350"/>
            <a:ext cx="3817939" cy="4103688"/>
            <a:chOff x="4894980" y="896144"/>
            <a:chExt cx="3817938" cy="4103688"/>
          </a:xfrm>
        </p:grpSpPr>
        <p:grpSp>
          <p:nvGrpSpPr>
            <p:cNvPr id="62467" name="组合 24"/>
            <p:cNvGrpSpPr/>
            <p:nvPr/>
          </p:nvGrpSpPr>
          <p:grpSpPr>
            <a:xfrm>
              <a:off x="4894980" y="896144"/>
              <a:ext cx="3817938" cy="4103688"/>
              <a:chOff x="5377507" y="2387517"/>
              <a:chExt cx="5898811" cy="3635759"/>
            </a:xfrm>
          </p:grpSpPr>
          <p:grpSp>
            <p:nvGrpSpPr>
              <p:cNvPr id="62472" name="组合 19"/>
              <p:cNvGrpSpPr/>
              <p:nvPr/>
            </p:nvGrpSpPr>
            <p:grpSpPr>
              <a:xfrm>
                <a:off x="5391036" y="2387517"/>
                <a:ext cx="5885282" cy="3635759"/>
                <a:chOff x="5449233" y="1883461"/>
                <a:chExt cx="5885282" cy="3635759"/>
              </a:xfrm>
            </p:grpSpPr>
            <p:sp>
              <p:nvSpPr>
                <p:cNvPr id="62477" name="矩形 3"/>
                <p:cNvSpPr/>
                <p:nvPr/>
              </p:nvSpPr>
              <p:spPr>
                <a:xfrm>
                  <a:off x="5697272" y="1934968"/>
                  <a:ext cx="5524498" cy="335676"/>
                </a:xfrm>
                <a:prstGeom prst="rect">
                  <a:avLst/>
                </a:prstGeom>
                <a:noFill/>
                <a:ln w="9525">
                  <a:noFill/>
                </a:ln>
              </p:spPr>
              <p:txBody>
                <a:bodyPr>
                  <a:spAutoFit/>
                </a:bodyPr>
                <a:lstStyle/>
                <a:p>
                  <a:pPr algn="just" eaLnBrk="1" hangingPunct="1">
                    <a:lnSpc>
                      <a:spcPct val="114000"/>
                    </a:lnSpc>
                  </a:pPr>
                  <a:endParaRPr lang="en-US" altLang="zh-CN" sz="1600" dirty="0">
                    <a:latin typeface="微软雅黑" panose="020B0503020204020204" pitchFamily="34" charset="-122"/>
                  </a:endParaRPr>
                </a:p>
              </p:txBody>
            </p:sp>
            <p:sp>
              <p:nvSpPr>
                <p:cNvPr id="15" name="矩形 4"/>
                <p:cNvSpPr/>
                <p:nvPr/>
              </p:nvSpPr>
              <p:spPr>
                <a:xfrm>
                  <a:off x="5450421" y="1883461"/>
                  <a:ext cx="5884094" cy="36357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2473"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2474"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2475"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2476"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62468" name="矩形 4"/>
            <p:cNvSpPr/>
            <p:nvPr/>
          </p:nvSpPr>
          <p:spPr>
            <a:xfrm>
              <a:off x="4897438" y="949325"/>
              <a:ext cx="3495675" cy="1169988"/>
            </a:xfrm>
            <a:prstGeom prst="rect">
              <a:avLst/>
            </a:prstGeom>
            <a:noFill/>
            <a:ln w="9525">
              <a:noFill/>
            </a:ln>
          </p:spPr>
          <p:txBody>
            <a:bodyPr>
              <a:spAutoFit/>
            </a:bodyPr>
            <a:lstStyle/>
            <a:p>
              <a:pPr algn="just"/>
              <a:r>
                <a:rPr lang="zh-CN" altLang="en-US" sz="1400" dirty="0">
                  <a:latin typeface="微软雅黑" panose="020B0503020204020204" pitchFamily="34" charset="-122"/>
                </a:rPr>
                <a:t>例题： 各进程到达就绪队列的时间、 需要的运行时间如下表所示。 使用先来先服务调度算法， 计算各进程的等待时间、 平均等待时间、 周转时间、 平均周转时间、 带权周转时间、 平均带权周转时间。</a:t>
              </a:r>
              <a:endParaRPr lang="en-US" altLang="zh-CN" sz="1400" dirty="0">
                <a:latin typeface="微软雅黑" panose="020B0503020204020204" pitchFamily="34" charset="-122"/>
              </a:endParaRPr>
            </a:p>
          </p:txBody>
        </p:sp>
        <p:sp>
          <p:nvSpPr>
            <p:cNvPr id="20" name="矩形 19"/>
            <p:cNvSpPr/>
            <p:nvPr/>
          </p:nvSpPr>
          <p:spPr>
            <a:xfrm>
              <a:off x="4902200" y="2160588"/>
              <a:ext cx="3497263" cy="2676525"/>
            </a:xfrm>
            <a:prstGeom prst="rect">
              <a:avLst/>
            </a:prstGeom>
            <a:noFill/>
            <a:ln w="9525">
              <a:noFill/>
            </a:ln>
          </p:spPr>
          <p:txBody>
            <a:bodyPr>
              <a:spAutoFit/>
            </a:bodyPr>
            <a:lstStyle/>
            <a:p>
              <a:pPr algn="just"/>
              <a:r>
                <a:rPr lang="zh-CN" altLang="en-US" sz="1400" b="1" dirty="0">
                  <a:solidFill>
                    <a:srgbClr val="7030A0"/>
                  </a:solidFill>
                  <a:latin typeface="微软雅黑" panose="020B0503020204020204" pitchFamily="34" charset="-122"/>
                </a:rPr>
                <a:t>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完成时间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到达时间</a:t>
              </a:r>
              <a:endParaRPr lang="en-US" altLang="zh-CN" sz="1400" b="1" dirty="0">
                <a:solidFill>
                  <a:srgbClr val="7030A0"/>
                </a:solidFill>
                <a:latin typeface="微软雅黑" panose="020B0503020204020204" pitchFamily="34" charset="-122"/>
              </a:endParaRPr>
            </a:p>
            <a:p>
              <a:pPr algn="just"/>
              <a:r>
                <a:rPr lang="en-US" altLang="zh-CN" sz="1400" dirty="0">
                  <a:solidFill>
                    <a:srgbClr val="7030A0"/>
                  </a:solidFill>
                  <a:latin typeface="微软雅黑" panose="020B0503020204020204" pitchFamily="34" charset="-122"/>
                </a:rPr>
                <a:t>p</a:t>
              </a:r>
              <a:r>
                <a:rPr lang="en-US" altLang="zh-CN" sz="1400" baseline="-25000" dirty="0">
                  <a:solidFill>
                    <a:srgbClr val="7030A0"/>
                  </a:solidFill>
                  <a:latin typeface="微软雅黑" panose="020B0503020204020204" pitchFamily="34" charset="-122"/>
                </a:rPr>
                <a:t>A</a:t>
              </a:r>
              <a:r>
                <a:rPr lang="en-US" altLang="zh-CN" sz="1400" dirty="0">
                  <a:solidFill>
                    <a:srgbClr val="7030A0"/>
                  </a:solidFill>
                  <a:latin typeface="微软雅黑" panose="020B0503020204020204" pitchFamily="34" charset="-122"/>
                </a:rPr>
                <a:t>=3 p</a:t>
              </a:r>
              <a:r>
                <a:rPr lang="en-US" altLang="zh-CN" sz="1400" baseline="-25000" dirty="0">
                  <a:solidFill>
                    <a:srgbClr val="7030A0"/>
                  </a:solidFill>
                  <a:latin typeface="微软雅黑" panose="020B0503020204020204" pitchFamily="34" charset="-122"/>
                </a:rPr>
                <a:t>B</a:t>
              </a:r>
              <a:r>
                <a:rPr lang="en-US" altLang="zh-CN" sz="1400" dirty="0">
                  <a:solidFill>
                    <a:srgbClr val="7030A0"/>
                  </a:solidFill>
                  <a:latin typeface="微软雅黑" panose="020B0503020204020204" pitchFamily="34" charset="-122"/>
                </a:rPr>
                <a:t>=7 p</a:t>
              </a:r>
              <a:r>
                <a:rPr lang="en-US" altLang="zh-CN" sz="1400" baseline="-25000" dirty="0">
                  <a:solidFill>
                    <a:srgbClr val="7030A0"/>
                  </a:solidFill>
                  <a:latin typeface="微软雅黑" panose="020B0503020204020204" pitchFamily="34" charset="-122"/>
                </a:rPr>
                <a:t>C</a:t>
              </a:r>
              <a:r>
                <a:rPr lang="en-US" altLang="zh-CN" sz="1400" dirty="0">
                  <a:solidFill>
                    <a:srgbClr val="7030A0"/>
                  </a:solidFill>
                  <a:latin typeface="微软雅黑" panose="020B0503020204020204" pitchFamily="34" charset="-122"/>
                </a:rPr>
                <a:t>=9 p</a:t>
              </a:r>
              <a:r>
                <a:rPr lang="en-US" altLang="zh-CN" sz="1400" baseline="-25000" dirty="0">
                  <a:solidFill>
                    <a:srgbClr val="7030A0"/>
                  </a:solidFill>
                  <a:latin typeface="微软雅黑" panose="020B0503020204020204" pitchFamily="34" charset="-122"/>
                </a:rPr>
                <a:t>D</a:t>
              </a:r>
              <a:r>
                <a:rPr lang="en-US" altLang="zh-CN" sz="1400" dirty="0">
                  <a:solidFill>
                    <a:srgbClr val="7030A0"/>
                  </a:solidFill>
                  <a:latin typeface="微软雅黑" panose="020B0503020204020204" pitchFamily="34" charset="-122"/>
                </a:rPr>
                <a:t>=12 p</a:t>
              </a:r>
              <a:r>
                <a:rPr lang="en-US" altLang="zh-CN" sz="1400" baseline="-25000" dirty="0">
                  <a:solidFill>
                    <a:srgbClr val="7030A0"/>
                  </a:solidFill>
                  <a:latin typeface="微软雅黑" panose="020B0503020204020204" pitchFamily="34" charset="-122"/>
                </a:rPr>
                <a:t>E</a:t>
              </a:r>
              <a:r>
                <a:rPr lang="en-US" altLang="zh-CN" sz="1400" dirty="0">
                  <a:solidFill>
                    <a:srgbClr val="7030A0"/>
                  </a:solidFill>
                  <a:latin typeface="微软雅黑" panose="020B0503020204020204" pitchFamily="34" charset="-122"/>
                </a:rPr>
                <a:t>=12</a:t>
              </a:r>
            </a:p>
            <a:p>
              <a:pPr algn="just"/>
              <a:r>
                <a:rPr lang="zh-CN" altLang="en-US" sz="1400" dirty="0">
                  <a:solidFill>
                    <a:srgbClr val="7030A0"/>
                  </a:solidFill>
                  <a:latin typeface="微软雅黑" panose="020B0503020204020204" pitchFamily="34" charset="-122"/>
                </a:rPr>
                <a:t>周转时间</a:t>
              </a:r>
              <a:r>
                <a:rPr lang="en-US" altLang="zh-CN" sz="1400" dirty="0">
                  <a:solidFill>
                    <a:srgbClr val="7030A0"/>
                  </a:solidFill>
                  <a:latin typeface="微软雅黑" panose="020B0503020204020204" pitchFamily="34" charset="-122"/>
                </a:rPr>
                <a:t>= 3+7+9+12+12= 43</a:t>
              </a:r>
            </a:p>
            <a:p>
              <a:pPr algn="just"/>
              <a:r>
                <a:rPr lang="zh-CN" altLang="en-US" sz="1400" dirty="0">
                  <a:solidFill>
                    <a:srgbClr val="7030A0"/>
                  </a:solidFill>
                  <a:latin typeface="微软雅黑" panose="020B0503020204020204" pitchFamily="34" charset="-122"/>
                </a:rPr>
                <a:t>平均周转时间</a:t>
              </a:r>
              <a:r>
                <a:rPr lang="en-US" altLang="zh-CN" sz="1400" dirty="0">
                  <a:solidFill>
                    <a:srgbClr val="7030A0"/>
                  </a:solidFill>
                  <a:latin typeface="微软雅黑" panose="020B0503020204020204" pitchFamily="34" charset="-122"/>
                </a:rPr>
                <a:t>=43/5=8.6</a:t>
              </a:r>
            </a:p>
            <a:p>
              <a:pPr algn="just"/>
              <a:endParaRPr lang="en-US" altLang="zh-CN" sz="1400" dirty="0">
                <a:solidFill>
                  <a:srgbClr val="7030A0"/>
                </a:solidFill>
                <a:latin typeface="微软雅黑" panose="020B0503020204020204" pitchFamily="34" charset="-122"/>
              </a:endParaRPr>
            </a:p>
            <a:p>
              <a:pPr algn="just"/>
              <a:r>
                <a:rPr lang="zh-CN" altLang="en-US" sz="1400" b="1" dirty="0">
                  <a:solidFill>
                    <a:srgbClr val="7030A0"/>
                  </a:solidFill>
                  <a:latin typeface="微软雅黑" panose="020B0503020204020204" pitchFamily="34" charset="-122"/>
                </a:rPr>
                <a:t>带权周转时间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运行时间</a:t>
              </a:r>
              <a:endParaRPr lang="en-US" altLang="zh-CN" sz="1400" b="1" dirty="0">
                <a:solidFill>
                  <a:srgbClr val="7030A0"/>
                </a:solidFill>
                <a:latin typeface="微软雅黑" panose="020B0503020204020204" pitchFamily="34" charset="-122"/>
              </a:endParaRPr>
            </a:p>
            <a:p>
              <a:pPr algn="just"/>
              <a:r>
                <a:rPr lang="en-US" altLang="zh-CN" sz="1400" dirty="0">
                  <a:solidFill>
                    <a:srgbClr val="7030A0"/>
                  </a:solidFill>
                  <a:latin typeface="微软雅黑" panose="020B0503020204020204" pitchFamily="34" charset="-122"/>
                </a:rPr>
                <a:t>p</a:t>
              </a:r>
              <a:r>
                <a:rPr lang="en-US" altLang="zh-CN" sz="1400" baseline="-25000" dirty="0">
                  <a:solidFill>
                    <a:srgbClr val="7030A0"/>
                  </a:solidFill>
                  <a:latin typeface="微软雅黑" panose="020B0503020204020204" pitchFamily="34" charset="-122"/>
                </a:rPr>
                <a:t>A</a:t>
              </a:r>
              <a:r>
                <a:rPr lang="en-US" altLang="zh-CN" sz="1400" dirty="0">
                  <a:solidFill>
                    <a:srgbClr val="7030A0"/>
                  </a:solidFill>
                  <a:latin typeface="微软雅黑" panose="020B0503020204020204" pitchFamily="34" charset="-122"/>
                </a:rPr>
                <a:t>=1 p</a:t>
              </a:r>
              <a:r>
                <a:rPr lang="en-US" altLang="zh-CN" sz="1400" baseline="-25000" dirty="0">
                  <a:solidFill>
                    <a:srgbClr val="7030A0"/>
                  </a:solidFill>
                  <a:latin typeface="微软雅黑" panose="020B0503020204020204" pitchFamily="34" charset="-122"/>
                </a:rPr>
                <a:t>B</a:t>
              </a:r>
              <a:r>
                <a:rPr lang="en-US" altLang="zh-CN" sz="1400" dirty="0">
                  <a:solidFill>
                    <a:srgbClr val="7030A0"/>
                  </a:solidFill>
                  <a:latin typeface="微软雅黑" panose="020B0503020204020204" pitchFamily="34" charset="-122"/>
                </a:rPr>
                <a:t>=1.16 p</a:t>
              </a:r>
              <a:r>
                <a:rPr lang="en-US" altLang="zh-CN" sz="1400" baseline="-25000" dirty="0">
                  <a:solidFill>
                    <a:srgbClr val="7030A0"/>
                  </a:solidFill>
                  <a:latin typeface="微软雅黑" panose="020B0503020204020204" pitchFamily="34" charset="-122"/>
                </a:rPr>
                <a:t>C</a:t>
              </a:r>
              <a:r>
                <a:rPr lang="en-US" altLang="zh-CN" sz="1400" dirty="0">
                  <a:solidFill>
                    <a:srgbClr val="7030A0"/>
                  </a:solidFill>
                  <a:latin typeface="微软雅黑" panose="020B0503020204020204" pitchFamily="34" charset="-122"/>
                </a:rPr>
                <a:t>=2.25 p</a:t>
              </a:r>
              <a:r>
                <a:rPr lang="en-US" altLang="zh-CN" sz="1400" baseline="-25000" dirty="0">
                  <a:solidFill>
                    <a:srgbClr val="7030A0"/>
                  </a:solidFill>
                  <a:latin typeface="微软雅黑" panose="020B0503020204020204" pitchFamily="34" charset="-122"/>
                </a:rPr>
                <a:t>D</a:t>
              </a:r>
              <a:r>
                <a:rPr lang="en-US" altLang="zh-CN" sz="1400" dirty="0">
                  <a:solidFill>
                    <a:srgbClr val="7030A0"/>
                  </a:solidFill>
                  <a:latin typeface="微软雅黑" panose="020B0503020204020204" pitchFamily="34" charset="-122"/>
                </a:rPr>
                <a:t>=2.4 p</a:t>
              </a:r>
              <a:r>
                <a:rPr lang="en-US" altLang="zh-CN" sz="1400" baseline="-25000" dirty="0">
                  <a:solidFill>
                    <a:srgbClr val="7030A0"/>
                  </a:solidFill>
                  <a:latin typeface="微软雅黑" panose="020B0503020204020204" pitchFamily="34" charset="-122"/>
                </a:rPr>
                <a:t>E</a:t>
              </a:r>
              <a:r>
                <a:rPr lang="en-US" altLang="zh-CN" sz="1400" dirty="0">
                  <a:solidFill>
                    <a:srgbClr val="7030A0"/>
                  </a:solidFill>
                  <a:latin typeface="微软雅黑" panose="020B0503020204020204" pitchFamily="34" charset="-122"/>
                </a:rPr>
                <a:t>=6</a:t>
              </a:r>
            </a:p>
            <a:p>
              <a:pPr algn="just"/>
              <a:r>
                <a:rPr lang="zh-CN" altLang="en-US" sz="1400" dirty="0">
                  <a:solidFill>
                    <a:srgbClr val="7030A0"/>
                  </a:solidFill>
                  <a:latin typeface="微软雅黑" panose="020B0503020204020204" pitchFamily="34" charset="-122"/>
                </a:rPr>
                <a:t>平均带权周转时间</a:t>
              </a:r>
              <a:r>
                <a:rPr lang="en-US" altLang="zh-CN" sz="1400" dirty="0">
                  <a:solidFill>
                    <a:srgbClr val="7030A0"/>
                  </a:solidFill>
                  <a:latin typeface="微软雅黑" panose="020B0503020204020204" pitchFamily="34" charset="-122"/>
                </a:rPr>
                <a:t>=2.57</a:t>
              </a:r>
            </a:p>
            <a:p>
              <a:pPr algn="just"/>
              <a:endParaRPr lang="en-US" altLang="zh-CN" sz="1400" dirty="0">
                <a:solidFill>
                  <a:srgbClr val="7030A0"/>
                </a:solidFill>
                <a:latin typeface="微软雅黑" panose="020B0503020204020204" pitchFamily="34" charset="-122"/>
              </a:endParaRPr>
            </a:p>
            <a:p>
              <a:pPr algn="just"/>
              <a:r>
                <a:rPr lang="zh-CN" altLang="en-US" sz="1400" b="1" dirty="0">
                  <a:solidFill>
                    <a:srgbClr val="7030A0"/>
                  </a:solidFill>
                  <a:latin typeface="微软雅黑" panose="020B0503020204020204" pitchFamily="34" charset="-122"/>
                </a:rPr>
                <a:t>等待时间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运行时间</a:t>
              </a:r>
              <a:endParaRPr lang="en-US" altLang="zh-CN" sz="1400" b="1" dirty="0">
                <a:solidFill>
                  <a:srgbClr val="7030A0"/>
                </a:solidFill>
                <a:latin typeface="微软雅黑" panose="020B0503020204020204" pitchFamily="34" charset="-122"/>
              </a:endParaRPr>
            </a:p>
            <a:p>
              <a:pPr algn="just"/>
              <a:r>
                <a:rPr lang="en-US" altLang="zh-CN" sz="1400" dirty="0">
                  <a:solidFill>
                    <a:srgbClr val="7030A0"/>
                  </a:solidFill>
                  <a:latin typeface="微软雅黑" panose="020B0503020204020204" pitchFamily="34" charset="-122"/>
                </a:rPr>
                <a:t>p</a:t>
              </a:r>
              <a:r>
                <a:rPr lang="en-US" altLang="zh-CN" sz="1400" baseline="-25000" dirty="0">
                  <a:solidFill>
                    <a:srgbClr val="7030A0"/>
                  </a:solidFill>
                  <a:latin typeface="微软雅黑" panose="020B0503020204020204" pitchFamily="34" charset="-122"/>
                </a:rPr>
                <a:t>A</a:t>
              </a:r>
              <a:r>
                <a:rPr lang="en-US" altLang="zh-CN" sz="1400" dirty="0">
                  <a:solidFill>
                    <a:srgbClr val="7030A0"/>
                  </a:solidFill>
                  <a:latin typeface="微软雅黑" panose="020B0503020204020204" pitchFamily="34" charset="-122"/>
                </a:rPr>
                <a:t>=0 p</a:t>
              </a:r>
              <a:r>
                <a:rPr lang="en-US" altLang="zh-CN" sz="1400" baseline="-25000" dirty="0">
                  <a:solidFill>
                    <a:srgbClr val="7030A0"/>
                  </a:solidFill>
                  <a:latin typeface="微软雅黑" panose="020B0503020204020204" pitchFamily="34" charset="-122"/>
                </a:rPr>
                <a:t>B</a:t>
              </a:r>
              <a:r>
                <a:rPr lang="en-US" altLang="zh-CN" sz="1400" dirty="0">
                  <a:solidFill>
                    <a:srgbClr val="7030A0"/>
                  </a:solidFill>
                  <a:latin typeface="微软雅黑" panose="020B0503020204020204" pitchFamily="34" charset="-122"/>
                </a:rPr>
                <a:t>=1 p</a:t>
              </a:r>
              <a:r>
                <a:rPr lang="en-US" altLang="zh-CN" sz="1400" baseline="-25000" dirty="0">
                  <a:solidFill>
                    <a:srgbClr val="7030A0"/>
                  </a:solidFill>
                  <a:latin typeface="微软雅黑" panose="020B0503020204020204" pitchFamily="34" charset="-122"/>
                </a:rPr>
                <a:t>C</a:t>
              </a:r>
              <a:r>
                <a:rPr lang="en-US" altLang="zh-CN" sz="1400" dirty="0">
                  <a:solidFill>
                    <a:srgbClr val="7030A0"/>
                  </a:solidFill>
                  <a:latin typeface="微软雅黑" panose="020B0503020204020204" pitchFamily="34" charset="-122"/>
                </a:rPr>
                <a:t>=5 p</a:t>
              </a:r>
              <a:r>
                <a:rPr lang="en-US" altLang="zh-CN" sz="1400" baseline="-25000" dirty="0">
                  <a:solidFill>
                    <a:srgbClr val="7030A0"/>
                  </a:solidFill>
                  <a:latin typeface="微软雅黑" panose="020B0503020204020204" pitchFamily="34" charset="-122"/>
                </a:rPr>
                <a:t>D</a:t>
              </a:r>
              <a:r>
                <a:rPr lang="en-US" altLang="zh-CN" sz="1400" dirty="0">
                  <a:solidFill>
                    <a:srgbClr val="7030A0"/>
                  </a:solidFill>
                  <a:latin typeface="微软雅黑" panose="020B0503020204020204" pitchFamily="34" charset="-122"/>
                </a:rPr>
                <a:t>=7 p</a:t>
              </a:r>
              <a:r>
                <a:rPr lang="en-US" altLang="zh-CN" sz="1400" baseline="-25000" dirty="0">
                  <a:solidFill>
                    <a:srgbClr val="7030A0"/>
                  </a:solidFill>
                  <a:latin typeface="微软雅黑" panose="020B0503020204020204" pitchFamily="34" charset="-122"/>
                </a:rPr>
                <a:t>E</a:t>
              </a:r>
              <a:r>
                <a:rPr lang="en-US" altLang="zh-CN" sz="1400" dirty="0">
                  <a:solidFill>
                    <a:srgbClr val="7030A0"/>
                  </a:solidFill>
                  <a:latin typeface="微软雅黑" panose="020B0503020204020204" pitchFamily="34" charset="-122"/>
                </a:rPr>
                <a:t>=10</a:t>
              </a:r>
            </a:p>
            <a:p>
              <a:pPr algn="just"/>
              <a:r>
                <a:rPr lang="zh-CN" altLang="en-US" sz="1400" dirty="0">
                  <a:solidFill>
                    <a:srgbClr val="7030A0"/>
                  </a:solidFill>
                  <a:latin typeface="微软雅黑" panose="020B0503020204020204" pitchFamily="34" charset="-122"/>
                </a:rPr>
                <a:t>平均等待时间</a:t>
              </a:r>
              <a:r>
                <a:rPr lang="en-US" altLang="zh-CN" sz="1400" dirty="0">
                  <a:solidFill>
                    <a:srgbClr val="7030A0"/>
                  </a:solidFill>
                  <a:latin typeface="微软雅黑" panose="020B0503020204020204" pitchFamily="34" charset="-122"/>
                </a:rPr>
                <a:t>=(1+5+7+10)/5=4.6</a:t>
              </a:r>
            </a:p>
          </p:txBody>
        </p:sp>
      </p:grpSp>
      <p:graphicFrame>
        <p:nvGraphicFramePr>
          <p:cNvPr id="3" name="表格 3">
            <a:extLst>
              <a:ext uri="{FF2B5EF4-FFF2-40B4-BE49-F238E27FC236}">
                <a16:creationId xmlns:a16="http://schemas.microsoft.com/office/drawing/2014/main" id="{6723F73F-9B69-41B4-8DDE-BB594F437EE4}"/>
              </a:ext>
            </a:extLst>
          </p:cNvPr>
          <p:cNvGraphicFramePr>
            <a:graphicFrameLocks noGrp="1"/>
          </p:cNvGraphicFramePr>
          <p:nvPr>
            <p:extLst>
              <p:ext uri="{D42A27DB-BD31-4B8C-83A1-F6EECF244321}">
                <p14:modId xmlns:p14="http://schemas.microsoft.com/office/powerpoint/2010/main" val="899254775"/>
              </p:ext>
            </p:extLst>
          </p:nvPr>
        </p:nvGraphicFramePr>
        <p:xfrm>
          <a:off x="203617" y="787061"/>
          <a:ext cx="5362211" cy="2527694"/>
        </p:xfrm>
        <a:graphic>
          <a:graphicData uri="http://schemas.openxmlformats.org/drawingml/2006/table">
            <a:tbl>
              <a:tblPr firstRow="1" bandRow="1">
                <a:tableStyleId>{5C22544A-7EE6-4342-B048-85BDC9FD1C3A}</a:tableStyleId>
              </a:tblPr>
              <a:tblGrid>
                <a:gridCol w="296279">
                  <a:extLst>
                    <a:ext uri="{9D8B030D-6E8A-4147-A177-3AD203B41FA5}">
                      <a16:colId xmlns:a16="http://schemas.microsoft.com/office/drawing/2014/main" val="1262004341"/>
                    </a:ext>
                  </a:extLst>
                </a:gridCol>
                <a:gridCol w="273834">
                  <a:extLst>
                    <a:ext uri="{9D8B030D-6E8A-4147-A177-3AD203B41FA5}">
                      <a16:colId xmlns:a16="http://schemas.microsoft.com/office/drawing/2014/main" val="848941839"/>
                    </a:ext>
                  </a:extLst>
                </a:gridCol>
                <a:gridCol w="410751">
                  <a:extLst>
                    <a:ext uri="{9D8B030D-6E8A-4147-A177-3AD203B41FA5}">
                      <a16:colId xmlns:a16="http://schemas.microsoft.com/office/drawing/2014/main" val="264583078"/>
                    </a:ext>
                  </a:extLst>
                </a:gridCol>
                <a:gridCol w="684586">
                  <a:extLst>
                    <a:ext uri="{9D8B030D-6E8A-4147-A177-3AD203B41FA5}">
                      <a16:colId xmlns:a16="http://schemas.microsoft.com/office/drawing/2014/main" val="250774823"/>
                    </a:ext>
                  </a:extLst>
                </a:gridCol>
                <a:gridCol w="684586">
                  <a:extLst>
                    <a:ext uri="{9D8B030D-6E8A-4147-A177-3AD203B41FA5}">
                      <a16:colId xmlns:a16="http://schemas.microsoft.com/office/drawing/2014/main" val="2453513026"/>
                    </a:ext>
                  </a:extLst>
                </a:gridCol>
                <a:gridCol w="579367">
                  <a:extLst>
                    <a:ext uri="{9D8B030D-6E8A-4147-A177-3AD203B41FA5}">
                      <a16:colId xmlns:a16="http://schemas.microsoft.com/office/drawing/2014/main" val="2107395105"/>
                    </a:ext>
                  </a:extLst>
                </a:gridCol>
                <a:gridCol w="721345">
                  <a:extLst>
                    <a:ext uri="{9D8B030D-6E8A-4147-A177-3AD203B41FA5}">
                      <a16:colId xmlns:a16="http://schemas.microsoft.com/office/drawing/2014/main" val="4117779386"/>
                    </a:ext>
                  </a:extLst>
                </a:gridCol>
                <a:gridCol w="616127">
                  <a:extLst>
                    <a:ext uri="{9D8B030D-6E8A-4147-A177-3AD203B41FA5}">
                      <a16:colId xmlns:a16="http://schemas.microsoft.com/office/drawing/2014/main" val="2477444368"/>
                    </a:ext>
                  </a:extLst>
                </a:gridCol>
                <a:gridCol w="624469">
                  <a:extLst>
                    <a:ext uri="{9D8B030D-6E8A-4147-A177-3AD203B41FA5}">
                      <a16:colId xmlns:a16="http://schemas.microsoft.com/office/drawing/2014/main" val="2087168436"/>
                    </a:ext>
                  </a:extLst>
                </a:gridCol>
                <a:gridCol w="470867">
                  <a:extLst>
                    <a:ext uri="{9D8B030D-6E8A-4147-A177-3AD203B41FA5}">
                      <a16:colId xmlns:a16="http://schemas.microsoft.com/office/drawing/2014/main" val="3938650605"/>
                    </a:ext>
                  </a:extLst>
                </a:gridCol>
              </a:tblGrid>
              <a:tr h="1003694">
                <a:tc>
                  <a:txBody>
                    <a:bodyPr/>
                    <a:lstStyle/>
                    <a:p>
                      <a:pPr algn="ctr"/>
                      <a:r>
                        <a:rPr lang="zh-CN" altLang="en-US" sz="1100" b="0" dirty="0"/>
                        <a:t>进程</a:t>
                      </a:r>
                    </a:p>
                  </a:txBody>
                  <a:tcPr/>
                </a:tc>
                <a:tc>
                  <a:txBody>
                    <a:bodyPr/>
                    <a:lstStyle/>
                    <a:p>
                      <a:pPr algn="ctr"/>
                      <a:r>
                        <a:rPr lang="zh-CN" altLang="en-US" sz="1100" b="0" dirty="0"/>
                        <a:t>到达时间</a:t>
                      </a:r>
                    </a:p>
                  </a:txBody>
                  <a:tcPr/>
                </a:tc>
                <a:tc>
                  <a:txBody>
                    <a:bodyPr/>
                    <a:lstStyle/>
                    <a:p>
                      <a:pPr algn="ctr"/>
                      <a:r>
                        <a:rPr lang="zh-CN" altLang="en-US" sz="1100" b="0" dirty="0"/>
                        <a:t>运行时间</a:t>
                      </a:r>
                    </a:p>
                  </a:txBody>
                  <a:tcPr/>
                </a:tc>
                <a:tc>
                  <a:txBody>
                    <a:bodyPr/>
                    <a:lstStyle/>
                    <a:p>
                      <a:pPr algn="ctr"/>
                      <a:r>
                        <a:rPr lang="zh-CN" altLang="en-US" sz="1100" b="0" dirty="0"/>
                        <a:t>结束时刻</a:t>
                      </a:r>
                    </a:p>
                  </a:txBody>
                  <a:tcPr/>
                </a:tc>
                <a:tc>
                  <a:txBody>
                    <a:bodyPr/>
                    <a:lstStyle/>
                    <a:p>
                      <a:pPr algn="ctr"/>
                      <a:r>
                        <a:rPr lang="zh-CN" altLang="en-US" sz="1100" b="0" dirty="0"/>
                        <a:t>等待时间</a:t>
                      </a:r>
                    </a:p>
                  </a:txBody>
                  <a:tcPr/>
                </a:tc>
                <a:tc>
                  <a:txBody>
                    <a:bodyPr/>
                    <a:lstStyle/>
                    <a:p>
                      <a:pPr algn="ctr"/>
                      <a:r>
                        <a:rPr lang="zh-CN" altLang="en-US" sz="1100" b="0" dirty="0"/>
                        <a:t>平均等待时间</a:t>
                      </a:r>
                    </a:p>
                  </a:txBody>
                  <a:tcPr/>
                </a:tc>
                <a:tc>
                  <a:txBody>
                    <a:bodyPr/>
                    <a:lstStyle/>
                    <a:p>
                      <a:pPr algn="ctr"/>
                      <a:r>
                        <a:rPr lang="zh-CN" altLang="en-US" sz="1100" b="0" dirty="0"/>
                        <a:t>周转时间</a:t>
                      </a:r>
                    </a:p>
                  </a:txBody>
                  <a:tcPr/>
                </a:tc>
                <a:tc>
                  <a:txBody>
                    <a:bodyPr/>
                    <a:lstStyle/>
                    <a:p>
                      <a:pPr algn="ctr"/>
                      <a:r>
                        <a:rPr lang="zh-CN" altLang="en-US" sz="1100" b="0" dirty="0"/>
                        <a:t>平均周转时间</a:t>
                      </a:r>
                    </a:p>
                  </a:txBody>
                  <a:tcPr/>
                </a:tc>
                <a:tc>
                  <a:txBody>
                    <a:bodyPr/>
                    <a:lstStyle/>
                    <a:p>
                      <a:pPr algn="ctr"/>
                      <a:r>
                        <a:rPr lang="zh-CN" altLang="en-US" sz="1100" b="0" dirty="0"/>
                        <a:t>带权周转时间</a:t>
                      </a:r>
                    </a:p>
                  </a:txBody>
                  <a:tcPr/>
                </a:tc>
                <a:tc>
                  <a:txBody>
                    <a:bodyPr/>
                    <a:lstStyle/>
                    <a:p>
                      <a:pPr algn="ctr"/>
                      <a:r>
                        <a:rPr lang="zh-CN" altLang="en-US" sz="1100" b="0" dirty="0"/>
                        <a:t>平均带权周转时间</a:t>
                      </a:r>
                    </a:p>
                  </a:txBody>
                  <a:tcPr/>
                </a:tc>
                <a:extLst>
                  <a:ext uri="{0D108BD9-81ED-4DB2-BD59-A6C34878D82A}">
                    <a16:rowId xmlns:a16="http://schemas.microsoft.com/office/drawing/2014/main" val="2651717583"/>
                  </a:ext>
                </a:extLst>
              </a:tr>
              <a:tr h="278804">
                <a:tc>
                  <a:txBody>
                    <a:bodyPr/>
                    <a:lstStyle/>
                    <a:p>
                      <a:pPr algn="ctr"/>
                      <a:r>
                        <a:rPr lang="en-US" altLang="zh-CN" dirty="0"/>
                        <a:t>A</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tc>
                  <a:txBody>
                    <a:bodyPr/>
                    <a:lstStyle/>
                    <a:p>
                      <a:pPr algn="ctr"/>
                      <a:endParaRPr lang="zh-CN" altLang="en-US" dirty="0"/>
                    </a:p>
                  </a:txBody>
                  <a:tcPr/>
                </a:tc>
                <a:tc>
                  <a:txBody>
                    <a:bodyPr/>
                    <a:lstStyle/>
                    <a:p>
                      <a:pPr algn="ctr"/>
                      <a:r>
                        <a:rPr lang="en-US" altLang="zh-CN" dirty="0"/>
                        <a:t>3</a:t>
                      </a:r>
                      <a:endParaRPr lang="zh-CN" altLang="en-US" dirty="0"/>
                    </a:p>
                  </a:txBody>
                  <a:tcPr/>
                </a:tc>
                <a:tc>
                  <a:txBody>
                    <a:bodyPr/>
                    <a:lstStyle/>
                    <a:p>
                      <a:pPr algn="ctr"/>
                      <a:endParaRPr lang="zh-CN" altLang="en-US" dirty="0"/>
                    </a:p>
                  </a:txBody>
                  <a:tcPr/>
                </a:tc>
                <a:tc>
                  <a:txBody>
                    <a:bodyPr/>
                    <a:lstStyle/>
                    <a:p>
                      <a:pPr algn="ctr"/>
                      <a:r>
                        <a:rPr lang="en-US" altLang="zh-CN" dirty="0"/>
                        <a:t>3/3</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180394048"/>
                  </a:ext>
                </a:extLst>
              </a:tr>
              <a:tr h="278804">
                <a:tc>
                  <a:txBody>
                    <a:bodyPr/>
                    <a:lstStyle/>
                    <a:p>
                      <a:pPr algn="ctr"/>
                      <a:r>
                        <a:rPr lang="en-US" altLang="zh-CN" dirty="0"/>
                        <a:t>B</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7-6</a:t>
                      </a:r>
                      <a:endParaRPr lang="zh-CN" altLang="en-US" dirty="0"/>
                    </a:p>
                  </a:txBody>
                  <a:tcPr/>
                </a:tc>
                <a:tc>
                  <a:txBody>
                    <a:bodyPr/>
                    <a:lstStyle/>
                    <a:p>
                      <a:pPr algn="ctr"/>
                      <a:endParaRPr lang="zh-CN" altLang="en-US" dirty="0"/>
                    </a:p>
                  </a:txBody>
                  <a:tcPr/>
                </a:tc>
                <a:tc>
                  <a:txBody>
                    <a:bodyPr/>
                    <a:lstStyle/>
                    <a:p>
                      <a:pPr algn="ctr"/>
                      <a:r>
                        <a:rPr lang="en-US" altLang="zh-CN" dirty="0"/>
                        <a:t>9-2</a:t>
                      </a:r>
                      <a:endParaRPr lang="zh-CN" altLang="en-US" dirty="0"/>
                    </a:p>
                  </a:txBody>
                  <a:tcPr/>
                </a:tc>
                <a:tc>
                  <a:txBody>
                    <a:bodyPr/>
                    <a:lstStyle/>
                    <a:p>
                      <a:pPr algn="ctr"/>
                      <a:endParaRPr lang="zh-CN" altLang="en-US" dirty="0"/>
                    </a:p>
                  </a:txBody>
                  <a:tcPr/>
                </a:tc>
                <a:tc>
                  <a:txBody>
                    <a:bodyPr/>
                    <a:lstStyle/>
                    <a:p>
                      <a:pPr algn="ctr"/>
                      <a:r>
                        <a:rPr lang="en-US" altLang="zh-CN" dirty="0"/>
                        <a:t>7/6</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591746700"/>
                  </a:ext>
                </a:extLst>
              </a:tr>
              <a:tr h="278804">
                <a:tc>
                  <a:txBody>
                    <a:bodyPr/>
                    <a:lstStyle/>
                    <a:p>
                      <a:pPr algn="ctr"/>
                      <a:r>
                        <a:rPr lang="en-US" altLang="zh-CN" dirty="0"/>
                        <a:t>C</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9-4</a:t>
                      </a:r>
                      <a:endParaRPr lang="zh-CN" altLang="en-US" dirty="0"/>
                    </a:p>
                  </a:txBody>
                  <a:tcPr/>
                </a:tc>
                <a:tc>
                  <a:txBody>
                    <a:bodyPr/>
                    <a:lstStyle/>
                    <a:p>
                      <a:pPr algn="ctr"/>
                      <a:endParaRPr lang="zh-CN" altLang="en-US" dirty="0"/>
                    </a:p>
                  </a:txBody>
                  <a:tcPr/>
                </a:tc>
                <a:tc>
                  <a:txBody>
                    <a:bodyPr/>
                    <a:lstStyle/>
                    <a:p>
                      <a:pPr algn="ctr"/>
                      <a:r>
                        <a:rPr lang="en-US" altLang="zh-CN" dirty="0"/>
                        <a:t>13-4</a:t>
                      </a:r>
                      <a:endParaRPr lang="zh-CN" altLang="en-US" dirty="0"/>
                    </a:p>
                  </a:txBody>
                  <a:tcPr/>
                </a:tc>
                <a:tc>
                  <a:txBody>
                    <a:bodyPr/>
                    <a:lstStyle/>
                    <a:p>
                      <a:pPr algn="ctr"/>
                      <a:endParaRPr lang="zh-CN" altLang="en-US" dirty="0"/>
                    </a:p>
                  </a:txBody>
                  <a:tcPr/>
                </a:tc>
                <a:tc>
                  <a:txBody>
                    <a:bodyPr/>
                    <a:lstStyle/>
                    <a:p>
                      <a:pPr algn="ctr"/>
                      <a:r>
                        <a:rPr lang="en-US" altLang="zh-CN" dirty="0"/>
                        <a:t>9/4</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219970448"/>
                  </a:ext>
                </a:extLst>
              </a:tr>
              <a:tr h="278804">
                <a:tc>
                  <a:txBody>
                    <a:bodyPr/>
                    <a:lstStyle/>
                    <a:p>
                      <a:pPr algn="ctr"/>
                      <a:r>
                        <a:rPr lang="en-US" altLang="zh-CN" dirty="0"/>
                        <a:t>D</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18</a:t>
                      </a:r>
                      <a:endParaRPr lang="zh-CN" altLang="en-US" dirty="0"/>
                    </a:p>
                  </a:txBody>
                  <a:tcPr/>
                </a:tc>
                <a:tc>
                  <a:txBody>
                    <a:bodyPr/>
                    <a:lstStyle/>
                    <a:p>
                      <a:pPr algn="ctr"/>
                      <a:r>
                        <a:rPr lang="en-US" altLang="zh-CN" dirty="0"/>
                        <a:t>12-5</a:t>
                      </a:r>
                      <a:endParaRPr lang="zh-CN" altLang="en-US" dirty="0"/>
                    </a:p>
                  </a:txBody>
                  <a:tcPr/>
                </a:tc>
                <a:tc>
                  <a:txBody>
                    <a:bodyPr/>
                    <a:lstStyle/>
                    <a:p>
                      <a:pPr algn="ctr"/>
                      <a:endParaRPr lang="zh-CN" altLang="en-US" dirty="0"/>
                    </a:p>
                  </a:txBody>
                  <a:tcPr/>
                </a:tc>
                <a:tc>
                  <a:txBody>
                    <a:bodyPr/>
                    <a:lstStyle/>
                    <a:p>
                      <a:pPr algn="ctr"/>
                      <a:r>
                        <a:rPr lang="en-US" altLang="zh-CN" dirty="0"/>
                        <a:t>18-6</a:t>
                      </a:r>
                      <a:endParaRPr lang="zh-CN" altLang="en-US" dirty="0"/>
                    </a:p>
                  </a:txBody>
                  <a:tcPr/>
                </a:tc>
                <a:tc>
                  <a:txBody>
                    <a:bodyPr/>
                    <a:lstStyle/>
                    <a:p>
                      <a:pPr algn="ctr"/>
                      <a:endParaRPr lang="zh-CN" altLang="en-US" dirty="0"/>
                    </a:p>
                  </a:txBody>
                  <a:tcPr/>
                </a:tc>
                <a:tc>
                  <a:txBody>
                    <a:bodyPr/>
                    <a:lstStyle/>
                    <a:p>
                      <a:pPr algn="ctr"/>
                      <a:r>
                        <a:rPr lang="en-US" altLang="zh-CN" dirty="0"/>
                        <a:t>12/5</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954297769"/>
                  </a:ext>
                </a:extLst>
              </a:tr>
              <a:tr h="278804">
                <a:tc>
                  <a:txBody>
                    <a:bodyPr/>
                    <a:lstStyle/>
                    <a:p>
                      <a:pPr algn="ctr"/>
                      <a:r>
                        <a:rPr lang="en-US" altLang="zh-CN" dirty="0"/>
                        <a:t>E</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18-8</a:t>
                      </a:r>
                      <a:endParaRPr lang="zh-CN" altLang="en-US" dirty="0"/>
                    </a:p>
                  </a:txBody>
                  <a:tcPr/>
                </a:tc>
                <a:tc>
                  <a:txBody>
                    <a:bodyPr/>
                    <a:lstStyle/>
                    <a:p>
                      <a:pPr algn="ctr"/>
                      <a:endParaRPr lang="zh-CN" altLang="en-US" dirty="0"/>
                    </a:p>
                  </a:txBody>
                  <a:tcPr/>
                </a:tc>
                <a:tc>
                  <a:txBody>
                    <a:bodyPr/>
                    <a:lstStyle/>
                    <a:p>
                      <a:pPr algn="ctr"/>
                      <a:r>
                        <a:rPr lang="en-US" altLang="zh-CN" dirty="0"/>
                        <a:t>20-2</a:t>
                      </a:r>
                      <a:endParaRPr lang="zh-CN" altLang="en-US" dirty="0"/>
                    </a:p>
                  </a:txBody>
                  <a:tcPr/>
                </a:tc>
                <a:tc>
                  <a:txBody>
                    <a:bodyPr/>
                    <a:lstStyle/>
                    <a:p>
                      <a:pPr algn="ctr"/>
                      <a:endParaRPr lang="zh-CN" altLang="en-US" dirty="0"/>
                    </a:p>
                  </a:txBody>
                  <a:tcPr/>
                </a:tc>
                <a:tc>
                  <a:txBody>
                    <a:bodyPr/>
                    <a:lstStyle/>
                    <a:p>
                      <a:pPr algn="ctr"/>
                      <a:r>
                        <a:rPr lang="en-US" altLang="zh-CN" dirty="0"/>
                        <a:t>18/2</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651945118"/>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SJF</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短作业优先</a:t>
            </a:r>
          </a:p>
        </p:txBody>
      </p:sp>
      <p:graphicFrame>
        <p:nvGraphicFramePr>
          <p:cNvPr id="3" name="图示 2"/>
          <p:cNvGraphicFramePr/>
          <p:nvPr>
            <p:extLst>
              <p:ext uri="{D42A27DB-BD31-4B8C-83A1-F6EECF244321}">
                <p14:modId xmlns:p14="http://schemas.microsoft.com/office/powerpoint/2010/main" val="3242824814"/>
              </p:ext>
            </p:extLst>
          </p:nvPr>
        </p:nvGraphicFramePr>
        <p:xfrm>
          <a:off x="762000" y="81915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SJF</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短作业优先</a:t>
            </a:r>
          </a:p>
        </p:txBody>
      </p:sp>
      <p:sp>
        <p:nvSpPr>
          <p:cNvPr id="13" name="任意多边形: 形状 12">
            <a:extLst>
              <a:ext uri="{FF2B5EF4-FFF2-40B4-BE49-F238E27FC236}">
                <a16:creationId xmlns:a16="http://schemas.microsoft.com/office/drawing/2014/main" id="{C04CCEF2-B67C-486E-9CFC-519456251BC0}"/>
              </a:ext>
            </a:extLst>
          </p:cNvPr>
          <p:cNvSpPr/>
          <p:nvPr/>
        </p:nvSpPr>
        <p:spPr bwMode="white">
          <a:xfrm>
            <a:off x="2590800" y="895350"/>
            <a:ext cx="3136374" cy="972824"/>
          </a:xfrm>
          <a:custGeom>
            <a:avLst/>
            <a:gdLst>
              <a:gd name="connsiteX0" fmla="*/ 0 w 3136374"/>
              <a:gd name="connsiteY0" fmla="*/ 162141 h 972824"/>
              <a:gd name="connsiteX1" fmla="*/ 162141 w 3136374"/>
              <a:gd name="connsiteY1" fmla="*/ 0 h 972824"/>
              <a:gd name="connsiteX2" fmla="*/ 2974233 w 3136374"/>
              <a:gd name="connsiteY2" fmla="*/ 0 h 972824"/>
              <a:gd name="connsiteX3" fmla="*/ 3136374 w 3136374"/>
              <a:gd name="connsiteY3" fmla="*/ 162141 h 972824"/>
              <a:gd name="connsiteX4" fmla="*/ 3136374 w 3136374"/>
              <a:gd name="connsiteY4" fmla="*/ 810683 h 972824"/>
              <a:gd name="connsiteX5" fmla="*/ 2974233 w 3136374"/>
              <a:gd name="connsiteY5" fmla="*/ 972824 h 972824"/>
              <a:gd name="connsiteX6" fmla="*/ 162141 w 3136374"/>
              <a:gd name="connsiteY6" fmla="*/ 972824 h 972824"/>
              <a:gd name="connsiteX7" fmla="*/ 0 w 3136374"/>
              <a:gd name="connsiteY7" fmla="*/ 810683 h 972824"/>
              <a:gd name="connsiteX8" fmla="*/ 0 w 3136374"/>
              <a:gd name="connsiteY8" fmla="*/ 162141 h 97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374" h="972824">
                <a:moveTo>
                  <a:pt x="0" y="162141"/>
                </a:moveTo>
                <a:cubicBezTo>
                  <a:pt x="0" y="72593"/>
                  <a:pt x="72593" y="0"/>
                  <a:pt x="162141" y="0"/>
                </a:cubicBezTo>
                <a:lnTo>
                  <a:pt x="2974233" y="0"/>
                </a:lnTo>
                <a:cubicBezTo>
                  <a:pt x="3063781" y="0"/>
                  <a:pt x="3136374" y="72593"/>
                  <a:pt x="3136374" y="162141"/>
                </a:cubicBezTo>
                <a:lnTo>
                  <a:pt x="3136374" y="810683"/>
                </a:lnTo>
                <a:cubicBezTo>
                  <a:pt x="3136374" y="900231"/>
                  <a:pt x="3063781" y="972824"/>
                  <a:pt x="2974233" y="972824"/>
                </a:cubicBezTo>
                <a:lnTo>
                  <a:pt x="162141" y="972824"/>
                </a:lnTo>
                <a:cubicBezTo>
                  <a:pt x="72593" y="972824"/>
                  <a:pt x="0" y="900231"/>
                  <a:pt x="0" y="810683"/>
                </a:cubicBezTo>
                <a:lnTo>
                  <a:pt x="0" y="162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19" tIns="91304" rIns="135119" bIns="91304"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缺点</a:t>
            </a:r>
          </a:p>
        </p:txBody>
      </p:sp>
      <p:sp>
        <p:nvSpPr>
          <p:cNvPr id="16" name="文本框 15">
            <a:extLst>
              <a:ext uri="{FF2B5EF4-FFF2-40B4-BE49-F238E27FC236}">
                <a16:creationId xmlns:a16="http://schemas.microsoft.com/office/drawing/2014/main" id="{7D256E6E-481B-48F7-ADDC-0E4C65B40449}"/>
              </a:ext>
            </a:extLst>
          </p:cNvPr>
          <p:cNvSpPr txBox="1"/>
          <p:nvPr/>
        </p:nvSpPr>
        <p:spPr>
          <a:xfrm>
            <a:off x="1295400" y="2266950"/>
            <a:ext cx="6781800" cy="1830053"/>
          </a:xfrm>
          <a:prstGeom prst="rect">
            <a:avLst/>
          </a:prstGeom>
          <a:noFill/>
        </p:spPr>
        <p:txBody>
          <a:bodyPr wrap="square">
            <a:spAutoFit/>
          </a:bodyPr>
          <a:lstStyle/>
          <a:p>
            <a:pPr marL="114300" lvl="1" indent="-114300" algn="l" defTabSz="533400">
              <a:lnSpc>
                <a:spcPct val="150000"/>
              </a:lnSpc>
              <a:spcBef>
                <a:spcPct val="0"/>
              </a:spcBef>
              <a:spcAft>
                <a:spcPct val="15000"/>
              </a:spcAft>
              <a:buChar char="•"/>
            </a:pPr>
            <a:r>
              <a:rPr lang="zh-CN" altLang="en-US" sz="1800" kern="1200" dirty="0"/>
              <a:t>必须</a:t>
            </a:r>
            <a:r>
              <a:rPr lang="zh-CN" altLang="en-US" dirty="0"/>
              <a:t>预知作业的运行时间</a:t>
            </a:r>
            <a:endParaRPr lang="en-US" altLang="zh-CN" dirty="0"/>
          </a:p>
          <a:p>
            <a:pPr marL="114300" lvl="1" indent="-114300" algn="l" defTabSz="533400">
              <a:lnSpc>
                <a:spcPct val="150000"/>
              </a:lnSpc>
              <a:spcBef>
                <a:spcPct val="0"/>
              </a:spcBef>
              <a:spcAft>
                <a:spcPct val="15000"/>
              </a:spcAft>
              <a:buChar char="•"/>
            </a:pPr>
            <a:r>
              <a:rPr lang="zh-CN" altLang="en-US" dirty="0"/>
              <a:t>对长作业非常不利，完全忽略作业等待时间，有</a:t>
            </a:r>
            <a:r>
              <a:rPr lang="zh-CN" altLang="en-US" dirty="0">
                <a:solidFill>
                  <a:srgbClr val="FF0000"/>
                </a:solidFill>
              </a:rPr>
              <a:t>饥饿</a:t>
            </a:r>
            <a:r>
              <a:rPr lang="zh-CN" altLang="en-US" dirty="0"/>
              <a:t>现象</a:t>
            </a:r>
            <a:endParaRPr lang="en-US" altLang="zh-CN" dirty="0"/>
          </a:p>
          <a:p>
            <a:pPr marL="114300" lvl="1" indent="-114300" algn="l" defTabSz="533400">
              <a:lnSpc>
                <a:spcPct val="150000"/>
              </a:lnSpc>
              <a:spcBef>
                <a:spcPct val="0"/>
              </a:spcBef>
              <a:spcAft>
                <a:spcPct val="15000"/>
              </a:spcAft>
              <a:buChar char="•"/>
            </a:pPr>
            <a:r>
              <a:rPr lang="zh-CN" altLang="en-US" dirty="0"/>
              <a:t>采用</a:t>
            </a:r>
            <a:r>
              <a:rPr lang="en-US" altLang="zh-CN" dirty="0"/>
              <a:t>SJF</a:t>
            </a:r>
            <a:r>
              <a:rPr lang="zh-CN" altLang="en-US" dirty="0"/>
              <a:t>算法时无法实现人机交互</a:t>
            </a:r>
            <a:endParaRPr lang="en-US" altLang="zh-CN" dirty="0"/>
          </a:p>
          <a:p>
            <a:pPr marL="114300" lvl="1" indent="-114300" algn="l" defTabSz="533400">
              <a:lnSpc>
                <a:spcPct val="150000"/>
              </a:lnSpc>
              <a:spcBef>
                <a:spcPct val="0"/>
              </a:spcBef>
              <a:spcAft>
                <a:spcPct val="15000"/>
              </a:spcAft>
              <a:buChar char="•"/>
            </a:pPr>
            <a:r>
              <a:rPr lang="zh-CN" altLang="en-US" dirty="0"/>
              <a:t>完全未考虑作业的紧迫程度，不能保证急迫性作业及时处理</a:t>
            </a:r>
          </a:p>
        </p:txBody>
      </p:sp>
    </p:spTree>
    <p:extLst>
      <p:ext uri="{BB962C8B-B14F-4D97-AF65-F5344CB8AC3E}">
        <p14:creationId xmlns:p14="http://schemas.microsoft.com/office/powerpoint/2010/main" val="3310502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r>
              <a:rPr lang="zh-CN" altLang="en-US" sz="2000" b="1" noProof="0" dirty="0">
                <a:solidFill>
                  <a:schemeClr val="bg1">
                    <a:lumMod val="50000"/>
                  </a:schemeClr>
                </a:solidFill>
              </a:rPr>
              <a:t>进程调度的方式</a:t>
            </a:r>
          </a:p>
        </p:txBody>
      </p:sp>
      <p:sp>
        <p:nvSpPr>
          <p:cNvPr id="16" name="íSľïdé"/>
          <p:cNvSpPr/>
          <p:nvPr/>
        </p:nvSpPr>
        <p:spPr>
          <a:xfrm>
            <a:off x="1261612" y="1030811"/>
            <a:ext cx="425777" cy="383952"/>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1650" kern="1200"/>
          </a:p>
        </p:txBody>
      </p:sp>
      <p:sp>
        <p:nvSpPr>
          <p:cNvPr id="17" name="ïŝļíḓê"/>
          <p:cNvSpPr/>
          <p:nvPr/>
        </p:nvSpPr>
        <p:spPr bwMode="auto">
          <a:xfrm>
            <a:off x="4065706" y="1297094"/>
            <a:ext cx="417581" cy="415203"/>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68580" tIns="34290" rIns="68580" bIns="34290">
            <a:normAutofit/>
          </a:bodyPr>
          <a:lstStyle/>
          <a:p>
            <a:endParaRPr lang="zh-CN" altLang="en-US" sz="100"/>
          </a:p>
        </p:txBody>
      </p:sp>
      <p:sp>
        <p:nvSpPr>
          <p:cNvPr id="18" name="îṧľîdé"/>
          <p:cNvSpPr/>
          <p:nvPr/>
        </p:nvSpPr>
        <p:spPr>
          <a:xfrm>
            <a:off x="1823178" y="817746"/>
            <a:ext cx="2106738" cy="993299"/>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sz="100"/>
          </a:p>
        </p:txBody>
      </p:sp>
      <p:sp>
        <p:nvSpPr>
          <p:cNvPr id="30" name="内容占位符 2"/>
          <p:cNvSpPr txBox="1"/>
          <p:nvPr/>
        </p:nvSpPr>
        <p:spPr>
          <a:xfrm>
            <a:off x="502444" y="1504696"/>
            <a:ext cx="2547036" cy="30295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1650" dirty="0">
                <a:solidFill>
                  <a:srgbClr val="FF0000"/>
                </a:solidFill>
              </a:rPr>
              <a:t>非抢占方式：</a:t>
            </a:r>
            <a:endParaRPr lang="en-US" altLang="zh-CN" sz="1650" dirty="0">
              <a:solidFill>
                <a:srgbClr val="FF0000"/>
              </a:solidFill>
            </a:endParaRPr>
          </a:p>
          <a:p>
            <a:pPr marL="0" indent="0">
              <a:lnSpc>
                <a:spcPct val="132000"/>
              </a:lnSpc>
              <a:spcBef>
                <a:spcPts val="580"/>
              </a:spcBef>
              <a:buNone/>
              <a:defRPr/>
            </a:pPr>
            <a:r>
              <a:rPr lang="zh-CN" altLang="en-US" sz="1650" dirty="0">
                <a:solidFill>
                  <a:schemeClr val="tx1">
                    <a:lumMod val="65000"/>
                    <a:lumOff val="35000"/>
                  </a:schemeClr>
                </a:solidFill>
              </a:rPr>
              <a:t>一旦把处理机分配给某进程后，便让该进程一直执行，直至该进程完成或发生某事件而被阻塞时，才再把处理机分配给其他进程，决不允许某进程抢占已经分配出去的处理机。</a:t>
            </a:r>
          </a:p>
        </p:txBody>
      </p:sp>
      <p:sp>
        <p:nvSpPr>
          <p:cNvPr id="33" name="内容占位符 2"/>
          <p:cNvSpPr txBox="1"/>
          <p:nvPr/>
        </p:nvSpPr>
        <p:spPr>
          <a:xfrm>
            <a:off x="4009169" y="1712297"/>
            <a:ext cx="4632388" cy="302957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1650" dirty="0">
                <a:solidFill>
                  <a:srgbClr val="FF0000"/>
                </a:solidFill>
              </a:rPr>
              <a:t>抢占方式：</a:t>
            </a:r>
            <a:r>
              <a:rPr lang="zh-CN" altLang="en-US" sz="1650" dirty="0"/>
              <a:t>允许调度程序根据某种原则，去暂停某个正在执行的进程，将已分配给该进程的处理机重新分配给另一进程。</a:t>
            </a:r>
            <a:r>
              <a:rPr lang="en-US" altLang="zh-CN" sz="1650" dirty="0">
                <a:solidFill>
                  <a:srgbClr val="FF0000"/>
                </a:solidFill>
              </a:rPr>
              <a:t>(</a:t>
            </a:r>
            <a:r>
              <a:rPr lang="zh-CN" altLang="en-US" sz="1650" dirty="0">
                <a:solidFill>
                  <a:srgbClr val="FF0000"/>
                </a:solidFill>
              </a:rPr>
              <a:t>现代</a:t>
            </a:r>
            <a:r>
              <a:rPr lang="en-US" altLang="zh-CN" sz="1650" dirty="0">
                <a:solidFill>
                  <a:srgbClr val="FF0000"/>
                </a:solidFill>
              </a:rPr>
              <a:t>OS</a:t>
            </a:r>
            <a:r>
              <a:rPr lang="zh-CN" altLang="en-US" sz="1650" dirty="0">
                <a:solidFill>
                  <a:srgbClr val="FF0000"/>
                </a:solidFill>
              </a:rPr>
              <a:t>广泛采用</a:t>
            </a:r>
            <a:r>
              <a:rPr lang="en-US" altLang="zh-CN" sz="1650" dirty="0">
                <a:solidFill>
                  <a:srgbClr val="FF0000"/>
                </a:solidFill>
              </a:rPr>
              <a:t>)</a:t>
            </a:r>
            <a:endParaRPr lang="en-US" altLang="zh-CN" sz="1650" dirty="0"/>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1500" b="1" dirty="0">
                <a:solidFill>
                  <a:srgbClr val="FF0000"/>
                </a:solidFill>
              </a:rPr>
              <a:t>优先权原则</a:t>
            </a:r>
            <a:r>
              <a:rPr lang="zh-CN" altLang="en-US" sz="1500" dirty="0">
                <a:solidFill>
                  <a:schemeClr val="tx1">
                    <a:lumMod val="65000"/>
                    <a:lumOff val="35000"/>
                  </a:schemeClr>
                </a:solidFill>
              </a:rPr>
              <a:t>：允许优先权高的新到进程抢占当前进程的处理机</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1500" b="1" dirty="0">
                <a:solidFill>
                  <a:srgbClr val="FF0000"/>
                </a:solidFill>
              </a:rPr>
              <a:t>短作业优先原则</a:t>
            </a:r>
            <a:r>
              <a:rPr lang="zh-CN" altLang="en-US" sz="1500" dirty="0">
                <a:solidFill>
                  <a:schemeClr val="tx1">
                    <a:lumMod val="65000"/>
                    <a:lumOff val="35000"/>
                  </a:schemeClr>
                </a:solidFill>
              </a:rPr>
              <a:t>：短作业可以抢占当前较长作业的处理机</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1500" b="1" dirty="0">
                <a:solidFill>
                  <a:srgbClr val="FF0000"/>
                </a:solidFill>
              </a:rPr>
              <a:t>时间片原则</a:t>
            </a:r>
            <a:r>
              <a:rPr lang="zh-CN" altLang="en-US" sz="1500" dirty="0">
                <a:solidFill>
                  <a:schemeClr val="tx1">
                    <a:lumMod val="65000"/>
                    <a:lumOff val="35000"/>
                  </a:schemeClr>
                </a:solidFill>
              </a:rPr>
              <a:t>：各进程按时间片运行，当一个时间片用完后，便停止该进程的执行而重新进行调度</a:t>
            </a:r>
          </a:p>
        </p:txBody>
      </p:sp>
    </p:spTree>
    <p:extLst>
      <p:ext uri="{BB962C8B-B14F-4D97-AF65-F5344CB8AC3E}">
        <p14:creationId xmlns:p14="http://schemas.microsoft.com/office/powerpoint/2010/main" val="4216682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990600" y="873125"/>
            <a:ext cx="6703695" cy="1751965"/>
          </a:xfrm>
          <a:prstGeom prst="rect">
            <a:avLst/>
          </a:prstGeom>
          <a:noFill/>
          <a:ln>
            <a:solidFill>
              <a:schemeClr val="bg2">
                <a:lumMod val="75000"/>
              </a:schemeClr>
            </a:solidFill>
          </a:ln>
        </p:spPr>
        <p:txBody>
          <a:bodyPr wrap="square">
            <a:spAutoFit/>
          </a:bodyPr>
          <a:lstStyle/>
          <a:p>
            <a:pPr marL="0" indent="0">
              <a:lnSpc>
                <a:spcPct val="120000"/>
              </a:lnSpc>
              <a:buFont typeface="Wingdings 2" panose="05020102010507070707" pitchFamily="18" charset="2"/>
              <a:buNone/>
              <a:defRPr/>
            </a:pPr>
            <a:r>
              <a:rPr lang="en-US" altLang="zh-CN" sz="1800" dirty="0"/>
              <a:t> </a:t>
            </a:r>
            <a:r>
              <a:rPr lang="zh-CN" altLang="en-US" sz="1800" u="sng" dirty="0"/>
              <a:t>进程</a:t>
            </a:r>
            <a:r>
              <a:rPr lang="zh-CN" altLang="en-US" sz="1800" dirty="0"/>
              <a:t>	</a:t>
            </a:r>
            <a:r>
              <a:rPr lang="en-US" altLang="zh-CN" sz="1800" dirty="0"/>
              <a:t>	</a:t>
            </a:r>
            <a:r>
              <a:rPr lang="zh-CN" altLang="en-US" sz="1800" u="sng" dirty="0"/>
              <a:t>到达时间</a:t>
            </a:r>
            <a:r>
              <a:rPr lang="en-US" altLang="zh-CN" sz="1800" dirty="0"/>
              <a:t>		</a:t>
            </a:r>
            <a:r>
              <a:rPr lang="zh-CN" altLang="en-US" sz="1800" u="sng" dirty="0"/>
              <a:t>运行时间</a:t>
            </a:r>
            <a:endParaRPr lang="en-US" altLang="zh-CN" sz="1800" dirty="0"/>
          </a:p>
          <a:p>
            <a:pPr>
              <a:lnSpc>
                <a:spcPct val="120000"/>
              </a:lnSpc>
              <a:buFont typeface="Monotype Sorts" pitchFamily="2" charset="2"/>
              <a:buNone/>
              <a:tabLst>
                <a:tab pos="1603375" algn="ctr"/>
                <a:tab pos="3254375" algn="ctr"/>
                <a:tab pos="5143500" algn="ctr"/>
              </a:tabLst>
              <a:defRPr/>
            </a:pPr>
            <a:r>
              <a:rPr lang="en-US" altLang="zh-CN" sz="1800" i="1" dirty="0"/>
              <a:t>   J</a:t>
            </a:r>
            <a:r>
              <a:rPr lang="en-US" altLang="zh-CN" sz="1800" i="1" baseline="-25000" dirty="0"/>
              <a:t>1	                         </a:t>
            </a:r>
            <a:r>
              <a:rPr lang="en-US" altLang="zh-CN" sz="1800" dirty="0"/>
              <a:t>0.0	  	 7</a:t>
            </a:r>
          </a:p>
          <a:p>
            <a:pPr>
              <a:lnSpc>
                <a:spcPct val="120000"/>
              </a:lnSpc>
              <a:buFont typeface="Monotype Sorts" pitchFamily="2" charset="2"/>
              <a:buNone/>
              <a:tabLst>
                <a:tab pos="1603375" algn="ctr"/>
                <a:tab pos="3254375" algn="ctr"/>
                <a:tab pos="5143500" algn="ctr"/>
              </a:tabLst>
              <a:defRPr/>
            </a:pPr>
            <a:r>
              <a:rPr lang="en-US" altLang="zh-CN" sz="1800" i="1" dirty="0"/>
              <a:t>   J</a:t>
            </a:r>
            <a:r>
              <a:rPr lang="en-US" altLang="zh-CN" sz="1800" i="1" baseline="-25000" dirty="0"/>
              <a:t>2	                        </a:t>
            </a:r>
            <a:r>
              <a:rPr lang="en-US" altLang="zh-CN" sz="1800" dirty="0"/>
              <a:t>2.0		4</a:t>
            </a:r>
          </a:p>
          <a:p>
            <a:pPr>
              <a:lnSpc>
                <a:spcPct val="120000"/>
              </a:lnSpc>
              <a:buFont typeface="Monotype Sorts" pitchFamily="2" charset="2"/>
              <a:buNone/>
              <a:tabLst>
                <a:tab pos="1603375" algn="ctr"/>
                <a:tab pos="3254375" algn="ctr"/>
                <a:tab pos="5143500" algn="ctr"/>
              </a:tabLst>
              <a:defRPr/>
            </a:pPr>
            <a:r>
              <a:rPr lang="en-US" altLang="zh-CN" sz="1800" i="1" dirty="0"/>
              <a:t>   J</a:t>
            </a:r>
            <a:r>
              <a:rPr lang="en-US" altLang="zh-CN" sz="1800" i="1" baseline="-25000" dirty="0"/>
              <a:t>3</a:t>
            </a:r>
            <a:r>
              <a:rPr lang="en-US" altLang="zh-CN" sz="1800" dirty="0"/>
              <a:t>	                4.0		1</a:t>
            </a:r>
          </a:p>
          <a:p>
            <a:pPr>
              <a:lnSpc>
                <a:spcPct val="120000"/>
              </a:lnSpc>
              <a:buFont typeface="Monotype Sorts" pitchFamily="2" charset="2"/>
              <a:buNone/>
              <a:tabLst>
                <a:tab pos="1603375" algn="ctr"/>
                <a:tab pos="3254375" algn="ctr"/>
                <a:tab pos="5143500" algn="ctr"/>
              </a:tabLst>
              <a:defRPr/>
            </a:pPr>
            <a:r>
              <a:rPr lang="en-US" altLang="zh-CN" sz="1800" i="1" dirty="0"/>
              <a:t>   J</a:t>
            </a:r>
            <a:r>
              <a:rPr lang="en-US" altLang="zh-CN" sz="1800" i="1" baseline="-25000" dirty="0"/>
              <a:t>4</a:t>
            </a:r>
            <a:r>
              <a:rPr lang="en-US" altLang="zh-CN" sz="1800" dirty="0"/>
              <a:t>	                5.0		4</a:t>
            </a:r>
            <a:endParaRPr lang="zh-CN" altLang="en-US" sz="1800" dirty="0"/>
          </a:p>
        </p:txBody>
      </p:sp>
      <p:grpSp>
        <p:nvGrpSpPr>
          <p:cNvPr id="32" name="Group 37"/>
          <p:cNvGrpSpPr/>
          <p:nvPr/>
        </p:nvGrpSpPr>
        <p:grpSpPr bwMode="auto">
          <a:xfrm>
            <a:off x="978893" y="2853035"/>
            <a:ext cx="6816654" cy="1163381"/>
            <a:chOff x="880" y="2859"/>
            <a:chExt cx="3476" cy="577"/>
          </a:xfrm>
          <a:solidFill>
            <a:srgbClr val="FFFF00"/>
          </a:solidFill>
        </p:grpSpPr>
        <p:sp>
          <p:nvSpPr>
            <p:cNvPr id="34" name="Rectangle 5"/>
            <p:cNvSpPr>
              <a:spLocks noChangeArrowheads="1"/>
            </p:cNvSpPr>
            <p:nvPr/>
          </p:nvSpPr>
          <p:spPr bwMode="auto">
            <a:xfrm flipH="1">
              <a:off x="960" y="2859"/>
              <a:ext cx="3312" cy="27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36" name="Text Box 6"/>
            <p:cNvSpPr txBox="1">
              <a:spLocks noChangeArrowheads="1"/>
            </p:cNvSpPr>
            <p:nvPr/>
          </p:nvSpPr>
          <p:spPr bwMode="auto">
            <a:xfrm flipH="1">
              <a:off x="1425" y="2897"/>
              <a:ext cx="202" cy="1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dirty="0">
                  <a:latin typeface="Arial" panose="020B0604020202020204" pitchFamily="34" charset="0"/>
                </a:rPr>
                <a:t>J</a:t>
              </a:r>
              <a:r>
                <a:rPr lang="en-US" altLang="zh-CN" sz="1950" baseline="-25000" dirty="0">
                  <a:latin typeface="Arial" panose="020B0604020202020204" pitchFamily="34" charset="0"/>
                </a:rPr>
                <a:t>1</a:t>
              </a:r>
              <a:endParaRPr lang="en-US" altLang="zh-CN" sz="1950" dirty="0">
                <a:latin typeface="Arial" panose="020B0604020202020204" pitchFamily="34" charset="0"/>
              </a:endParaRPr>
            </a:p>
          </p:txBody>
        </p:sp>
        <p:sp>
          <p:nvSpPr>
            <p:cNvPr id="38" name="Text Box 7"/>
            <p:cNvSpPr txBox="1">
              <a:spLocks noChangeArrowheads="1"/>
            </p:cNvSpPr>
            <p:nvPr/>
          </p:nvSpPr>
          <p:spPr bwMode="auto">
            <a:xfrm flipH="1">
              <a:off x="2433" y="2897"/>
              <a:ext cx="202" cy="1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dirty="0">
                  <a:latin typeface="Arial" panose="020B0604020202020204" pitchFamily="34" charset="0"/>
                </a:rPr>
                <a:t>J</a:t>
              </a:r>
              <a:r>
                <a:rPr lang="en-US" altLang="zh-CN" sz="1950" baseline="-25000" dirty="0">
                  <a:latin typeface="Arial" panose="020B0604020202020204" pitchFamily="34" charset="0"/>
                </a:rPr>
                <a:t>3</a:t>
              </a:r>
              <a:endParaRPr lang="en-US" altLang="zh-CN" sz="1950" dirty="0">
                <a:latin typeface="Arial" panose="020B0604020202020204" pitchFamily="34" charset="0"/>
              </a:endParaRPr>
            </a:p>
          </p:txBody>
        </p:sp>
        <p:sp>
          <p:nvSpPr>
            <p:cNvPr id="39" name="Text Box 8"/>
            <p:cNvSpPr txBox="1">
              <a:spLocks noChangeArrowheads="1"/>
            </p:cNvSpPr>
            <p:nvPr/>
          </p:nvSpPr>
          <p:spPr bwMode="auto">
            <a:xfrm flipH="1">
              <a:off x="3009" y="2897"/>
              <a:ext cx="202" cy="1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dirty="0">
                  <a:latin typeface="Arial" panose="020B0604020202020204" pitchFamily="34" charset="0"/>
                </a:rPr>
                <a:t>J</a:t>
              </a:r>
              <a:r>
                <a:rPr lang="en-US" altLang="zh-CN" sz="1950" baseline="-25000" dirty="0">
                  <a:latin typeface="Arial" panose="020B0604020202020204" pitchFamily="34" charset="0"/>
                </a:rPr>
                <a:t>2</a:t>
              </a:r>
              <a:endParaRPr lang="en-US" altLang="zh-CN" sz="1950" dirty="0">
                <a:latin typeface="Arial" panose="020B0604020202020204" pitchFamily="34" charset="0"/>
              </a:endParaRPr>
            </a:p>
          </p:txBody>
        </p:sp>
        <p:sp>
          <p:nvSpPr>
            <p:cNvPr id="40" name="Line 9"/>
            <p:cNvSpPr>
              <a:spLocks noChangeShapeType="1"/>
            </p:cNvSpPr>
            <p:nvPr/>
          </p:nvSpPr>
          <p:spPr bwMode="auto">
            <a:xfrm flipH="1">
              <a:off x="4272" y="3129"/>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42" name="Line 10"/>
            <p:cNvSpPr>
              <a:spLocks noChangeShapeType="1"/>
            </p:cNvSpPr>
            <p:nvPr/>
          </p:nvSpPr>
          <p:spPr bwMode="auto">
            <a:xfrm flipH="1">
              <a:off x="960" y="3129"/>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44" name="Line 11"/>
            <p:cNvSpPr>
              <a:spLocks noChangeShapeType="1"/>
            </p:cNvSpPr>
            <p:nvPr/>
          </p:nvSpPr>
          <p:spPr bwMode="auto">
            <a:xfrm flipH="1">
              <a:off x="2688" y="2859"/>
              <a:ext cx="0" cy="27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45" name="Line 12"/>
            <p:cNvSpPr>
              <a:spLocks noChangeShapeType="1"/>
            </p:cNvSpPr>
            <p:nvPr/>
          </p:nvSpPr>
          <p:spPr bwMode="auto">
            <a:xfrm flipH="1">
              <a:off x="2400" y="2859"/>
              <a:ext cx="0" cy="27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46" name="Line 13"/>
            <p:cNvSpPr>
              <a:spLocks noChangeShapeType="1"/>
            </p:cNvSpPr>
            <p:nvPr/>
          </p:nvSpPr>
          <p:spPr bwMode="auto">
            <a:xfrm flipH="1">
              <a:off x="2400" y="3129"/>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47" name="Line 14"/>
            <p:cNvSpPr>
              <a:spLocks noChangeShapeType="1"/>
            </p:cNvSpPr>
            <p:nvPr/>
          </p:nvSpPr>
          <p:spPr bwMode="auto">
            <a:xfrm flipH="1">
              <a:off x="1392"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48" name="Text Box 15"/>
            <p:cNvSpPr txBox="1">
              <a:spLocks noChangeArrowheads="1"/>
            </p:cNvSpPr>
            <p:nvPr/>
          </p:nvSpPr>
          <p:spPr bwMode="auto">
            <a:xfrm flipH="1">
              <a:off x="2320" y="3242"/>
              <a:ext cx="164" cy="1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dirty="0">
                  <a:latin typeface="Arial" panose="020B0604020202020204" pitchFamily="34" charset="0"/>
                </a:rPr>
                <a:t>7</a:t>
              </a:r>
            </a:p>
          </p:txBody>
        </p:sp>
        <p:sp>
          <p:nvSpPr>
            <p:cNvPr id="49" name="Text Box 16"/>
            <p:cNvSpPr txBox="1">
              <a:spLocks noChangeArrowheads="1"/>
            </p:cNvSpPr>
            <p:nvPr/>
          </p:nvSpPr>
          <p:spPr bwMode="auto">
            <a:xfrm flipH="1">
              <a:off x="1508" y="3242"/>
              <a:ext cx="164" cy="1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a:latin typeface="Arial" panose="020B0604020202020204" pitchFamily="34" charset="0"/>
                </a:rPr>
                <a:t>3</a:t>
              </a:r>
            </a:p>
          </p:txBody>
        </p:sp>
        <p:sp>
          <p:nvSpPr>
            <p:cNvPr id="50" name="Text Box 17"/>
            <p:cNvSpPr txBox="1">
              <a:spLocks noChangeArrowheads="1"/>
            </p:cNvSpPr>
            <p:nvPr/>
          </p:nvSpPr>
          <p:spPr bwMode="auto">
            <a:xfrm flipH="1">
              <a:off x="4122" y="3242"/>
              <a:ext cx="234" cy="1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a:latin typeface="Arial" panose="020B0604020202020204" pitchFamily="34" charset="0"/>
                </a:rPr>
                <a:t>16</a:t>
              </a:r>
            </a:p>
          </p:txBody>
        </p:sp>
        <p:sp>
          <p:nvSpPr>
            <p:cNvPr id="51" name="Text Box 18"/>
            <p:cNvSpPr txBox="1">
              <a:spLocks noChangeArrowheads="1"/>
            </p:cNvSpPr>
            <p:nvPr/>
          </p:nvSpPr>
          <p:spPr bwMode="auto">
            <a:xfrm flipH="1">
              <a:off x="880" y="3242"/>
              <a:ext cx="164" cy="1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a:latin typeface="Arial" panose="020B0604020202020204" pitchFamily="34" charset="0"/>
                </a:rPr>
                <a:t>0</a:t>
              </a:r>
            </a:p>
          </p:txBody>
        </p:sp>
        <p:sp>
          <p:nvSpPr>
            <p:cNvPr id="52" name="Text Box 20"/>
            <p:cNvSpPr txBox="1">
              <a:spLocks noChangeArrowheads="1"/>
            </p:cNvSpPr>
            <p:nvPr/>
          </p:nvSpPr>
          <p:spPr bwMode="auto">
            <a:xfrm flipH="1">
              <a:off x="3729" y="2897"/>
              <a:ext cx="202" cy="1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dirty="0">
                  <a:latin typeface="Arial" panose="020B0604020202020204" pitchFamily="34" charset="0"/>
                </a:rPr>
                <a:t>J</a:t>
              </a:r>
              <a:r>
                <a:rPr lang="en-US" altLang="zh-CN" sz="1950" baseline="-25000" dirty="0">
                  <a:latin typeface="Arial" panose="020B0604020202020204" pitchFamily="34" charset="0"/>
                </a:rPr>
                <a:t>4</a:t>
              </a:r>
              <a:endParaRPr lang="en-US" altLang="zh-CN" sz="1950" dirty="0">
                <a:latin typeface="Arial" panose="020B0604020202020204" pitchFamily="34" charset="0"/>
              </a:endParaRPr>
            </a:p>
          </p:txBody>
        </p:sp>
        <p:sp>
          <p:nvSpPr>
            <p:cNvPr id="53" name="Line 21"/>
            <p:cNvSpPr>
              <a:spLocks noChangeShapeType="1"/>
            </p:cNvSpPr>
            <p:nvPr/>
          </p:nvSpPr>
          <p:spPr bwMode="auto">
            <a:xfrm flipH="1">
              <a:off x="3456" y="2859"/>
              <a:ext cx="0" cy="27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54" name="Line 22"/>
            <p:cNvSpPr>
              <a:spLocks noChangeShapeType="1"/>
            </p:cNvSpPr>
            <p:nvPr/>
          </p:nvSpPr>
          <p:spPr bwMode="auto">
            <a:xfrm flipH="1">
              <a:off x="1152"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55" name="Line 23"/>
            <p:cNvSpPr>
              <a:spLocks noChangeShapeType="1"/>
            </p:cNvSpPr>
            <p:nvPr/>
          </p:nvSpPr>
          <p:spPr bwMode="auto">
            <a:xfrm flipH="1">
              <a:off x="1632"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56" name="Line 24"/>
            <p:cNvSpPr>
              <a:spLocks noChangeShapeType="1"/>
            </p:cNvSpPr>
            <p:nvPr/>
          </p:nvSpPr>
          <p:spPr bwMode="auto">
            <a:xfrm flipH="1">
              <a:off x="1872"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57" name="Line 25"/>
            <p:cNvSpPr>
              <a:spLocks noChangeShapeType="1"/>
            </p:cNvSpPr>
            <p:nvPr/>
          </p:nvSpPr>
          <p:spPr bwMode="auto">
            <a:xfrm flipH="1">
              <a:off x="2064"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58" name="Line 26"/>
            <p:cNvSpPr>
              <a:spLocks noChangeShapeType="1"/>
            </p:cNvSpPr>
            <p:nvPr/>
          </p:nvSpPr>
          <p:spPr bwMode="auto">
            <a:xfrm flipH="1">
              <a:off x="2256"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59" name="Line 27"/>
            <p:cNvSpPr>
              <a:spLocks noChangeShapeType="1"/>
            </p:cNvSpPr>
            <p:nvPr/>
          </p:nvSpPr>
          <p:spPr bwMode="auto">
            <a:xfrm flipH="1">
              <a:off x="2688" y="3129"/>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60" name="Text Box 28"/>
            <p:cNvSpPr txBox="1">
              <a:spLocks noChangeArrowheads="1"/>
            </p:cNvSpPr>
            <p:nvPr/>
          </p:nvSpPr>
          <p:spPr bwMode="auto">
            <a:xfrm flipH="1">
              <a:off x="2608" y="3242"/>
              <a:ext cx="164" cy="1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a:latin typeface="Arial" panose="020B0604020202020204" pitchFamily="34" charset="0"/>
                </a:rPr>
                <a:t>8</a:t>
              </a:r>
            </a:p>
          </p:txBody>
        </p:sp>
        <p:sp>
          <p:nvSpPr>
            <p:cNvPr id="61" name="Line 29"/>
            <p:cNvSpPr>
              <a:spLocks noChangeShapeType="1"/>
            </p:cNvSpPr>
            <p:nvPr/>
          </p:nvSpPr>
          <p:spPr bwMode="auto">
            <a:xfrm flipH="1">
              <a:off x="2928"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62" name="Line 30"/>
            <p:cNvSpPr>
              <a:spLocks noChangeShapeType="1"/>
            </p:cNvSpPr>
            <p:nvPr/>
          </p:nvSpPr>
          <p:spPr bwMode="auto">
            <a:xfrm flipH="1">
              <a:off x="3120"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63" name="Line 31"/>
            <p:cNvSpPr>
              <a:spLocks noChangeShapeType="1"/>
            </p:cNvSpPr>
            <p:nvPr/>
          </p:nvSpPr>
          <p:spPr bwMode="auto">
            <a:xfrm flipH="1">
              <a:off x="3312"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64" name="Line 32"/>
            <p:cNvSpPr>
              <a:spLocks noChangeShapeType="1"/>
            </p:cNvSpPr>
            <p:nvPr/>
          </p:nvSpPr>
          <p:spPr bwMode="auto">
            <a:xfrm flipH="1">
              <a:off x="3456" y="3129"/>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65" name="Text Box 33"/>
            <p:cNvSpPr txBox="1">
              <a:spLocks noChangeArrowheads="1"/>
            </p:cNvSpPr>
            <p:nvPr/>
          </p:nvSpPr>
          <p:spPr bwMode="auto">
            <a:xfrm flipH="1">
              <a:off x="3334" y="3242"/>
              <a:ext cx="234" cy="1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1950">
                  <a:latin typeface="Arial" panose="020B0604020202020204" pitchFamily="34" charset="0"/>
                </a:rPr>
                <a:t>12</a:t>
              </a:r>
            </a:p>
          </p:txBody>
        </p:sp>
        <p:sp>
          <p:nvSpPr>
            <p:cNvPr id="66" name="Line 34"/>
            <p:cNvSpPr>
              <a:spLocks noChangeShapeType="1"/>
            </p:cNvSpPr>
            <p:nvPr/>
          </p:nvSpPr>
          <p:spPr bwMode="auto">
            <a:xfrm flipH="1">
              <a:off x="3696"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67" name="Line 35"/>
            <p:cNvSpPr>
              <a:spLocks noChangeShapeType="1"/>
            </p:cNvSpPr>
            <p:nvPr/>
          </p:nvSpPr>
          <p:spPr bwMode="auto">
            <a:xfrm flipH="1">
              <a:off x="3888"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sp>
          <p:nvSpPr>
            <p:cNvPr id="68" name="Line 36"/>
            <p:cNvSpPr>
              <a:spLocks noChangeShapeType="1"/>
            </p:cNvSpPr>
            <p:nvPr/>
          </p:nvSpPr>
          <p:spPr bwMode="auto">
            <a:xfrm flipH="1">
              <a:off x="4080" y="3058"/>
              <a:ext cx="0" cy="144"/>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latin typeface="Arial" panose="020B0604020202020204" pitchFamily="34" charset="0"/>
              </a:endParaRPr>
            </a:p>
          </p:txBody>
        </p:sp>
      </p:grpSp>
      <p:sp>
        <p:nvSpPr>
          <p:cNvPr id="69" name="内容占位符 2"/>
          <p:cNvSpPr txBox="1"/>
          <p:nvPr/>
        </p:nvSpPr>
        <p:spPr>
          <a:xfrm>
            <a:off x="188595" y="4645660"/>
            <a:ext cx="4551045" cy="3371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Ø"/>
            </a:pPr>
            <a:r>
              <a:rPr lang="zh-CN" altLang="en-US" dirty="0"/>
              <a:t>平均等待时间 </a:t>
            </a:r>
            <a:r>
              <a:rPr lang="en-US" altLang="zh-CN" dirty="0"/>
              <a:t>= (0 + 6 + 3 + 7)/4 = 4</a:t>
            </a:r>
          </a:p>
        </p:txBody>
      </p:sp>
      <p:sp>
        <p:nvSpPr>
          <p:cNvPr id="70" name="内容占位符 2"/>
          <p:cNvSpPr txBox="1"/>
          <p:nvPr/>
        </p:nvSpPr>
        <p:spPr>
          <a:xfrm>
            <a:off x="4995150" y="4629454"/>
            <a:ext cx="4130195" cy="3370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Ø"/>
            </a:pPr>
            <a:r>
              <a:rPr lang="zh-CN" altLang="en-US" dirty="0"/>
              <a:t>平均周转时间</a:t>
            </a:r>
            <a:r>
              <a:rPr lang="en-US" altLang="zh-CN" dirty="0"/>
              <a:t>=(7+10+4+11)/4= 8</a:t>
            </a:r>
          </a:p>
        </p:txBody>
      </p:sp>
      <p:sp>
        <p:nvSpPr>
          <p:cNvPr id="2" name="矩形 1"/>
          <p:cNvSpPr/>
          <p:nvPr>
            <p:custDataLst>
              <p:tags r:id="rId1"/>
            </p:custDataLst>
          </p:nvPr>
        </p:nvSpPr>
        <p:spPr>
          <a:xfrm>
            <a:off x="669925" y="78668"/>
            <a:ext cx="7026275" cy="398780"/>
          </a:xfrm>
          <a:prstGeom prst="rect">
            <a:avLst/>
          </a:prstGeom>
        </p:spPr>
        <p:txBody>
          <a:bodyPr wrap="square">
            <a:spAutoFit/>
          </a:bodyPr>
          <a:lstStyle/>
          <a:p>
            <a:r>
              <a:rPr lang="zh-CN" altLang="en-US" sz="2000" b="1" noProof="0" dirty="0">
                <a:solidFill>
                  <a:schemeClr val="bg1">
                    <a:lumMod val="50000"/>
                  </a:schemeClr>
                </a:solidFill>
              </a:rPr>
              <a:t>非抢占式SJF举例</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1371600" y="894080"/>
            <a:ext cx="6263005" cy="1751965"/>
          </a:xfrm>
          <a:prstGeom prst="rect">
            <a:avLst/>
          </a:prstGeom>
          <a:noFill/>
          <a:ln>
            <a:solidFill>
              <a:schemeClr val="bg2">
                <a:lumMod val="75000"/>
              </a:schemeClr>
            </a:solidFill>
          </a:ln>
        </p:spPr>
        <p:txBody>
          <a:bodyPr wrap="square">
            <a:spAutoFit/>
          </a:bodyPr>
          <a:lstStyle/>
          <a:p>
            <a:pPr>
              <a:lnSpc>
                <a:spcPct val="120000"/>
              </a:lnSpc>
              <a:buClr>
                <a:srgbClr val="FF0000"/>
              </a:buClr>
              <a:defRPr/>
            </a:pPr>
            <a:r>
              <a:rPr lang="zh-CN" altLang="en-US" sz="1800" dirty="0"/>
              <a:t>前例：	</a:t>
            </a:r>
            <a:r>
              <a:rPr lang="en-US" altLang="zh-CN" sz="1800" dirty="0"/>
              <a:t>           </a:t>
            </a:r>
            <a:r>
              <a:rPr lang="zh-CN" altLang="en-US" sz="1800" u="sng" dirty="0"/>
              <a:t>进程</a:t>
            </a:r>
            <a:r>
              <a:rPr lang="zh-CN" altLang="en-US" sz="1800" dirty="0"/>
              <a:t>	</a:t>
            </a:r>
            <a:r>
              <a:rPr lang="en-US" altLang="zh-CN" sz="1800" dirty="0"/>
              <a:t>    </a:t>
            </a:r>
            <a:r>
              <a:rPr lang="zh-CN" altLang="en-US" sz="1800" u="sng" dirty="0"/>
              <a:t>到达时间</a:t>
            </a:r>
            <a:r>
              <a:rPr lang="zh-CN" altLang="en-US" sz="1800" dirty="0"/>
              <a:t>	</a:t>
            </a:r>
            <a:r>
              <a:rPr lang="zh-CN" altLang="en-US" sz="1800" u="sng" dirty="0"/>
              <a:t>区间时间</a:t>
            </a:r>
          </a:p>
          <a:p>
            <a:pPr marL="0" indent="0">
              <a:lnSpc>
                <a:spcPct val="120000"/>
              </a:lnSpc>
              <a:buFont typeface="Wingdings 2" panose="05020102010507070707" pitchFamily="18" charset="2"/>
              <a:buNone/>
              <a:defRPr/>
            </a:pPr>
            <a:r>
              <a:rPr lang="zh-CN" altLang="en-US" sz="1800" dirty="0"/>
              <a:t>		 </a:t>
            </a:r>
            <a:r>
              <a:rPr lang="en-US" altLang="zh-CN" sz="1800" dirty="0"/>
              <a:t>P1	    0		   7</a:t>
            </a:r>
          </a:p>
          <a:p>
            <a:pPr marL="0" indent="0">
              <a:lnSpc>
                <a:spcPct val="120000"/>
              </a:lnSpc>
              <a:buFont typeface="Wingdings 2" panose="05020102010507070707" pitchFamily="18" charset="2"/>
              <a:buNone/>
              <a:defRPr/>
            </a:pPr>
            <a:r>
              <a:rPr lang="en-US" altLang="zh-CN" sz="1800" dirty="0"/>
              <a:t>		 P2	    2		   4</a:t>
            </a:r>
          </a:p>
          <a:p>
            <a:pPr marL="0" indent="0">
              <a:lnSpc>
                <a:spcPct val="120000"/>
              </a:lnSpc>
              <a:buFont typeface="Wingdings 2" panose="05020102010507070707" pitchFamily="18" charset="2"/>
              <a:buNone/>
              <a:defRPr/>
            </a:pPr>
            <a:r>
              <a:rPr lang="en-US" altLang="zh-CN" sz="1800" dirty="0"/>
              <a:t>		 P3	    4		   1</a:t>
            </a:r>
          </a:p>
          <a:p>
            <a:pPr marL="0" indent="0">
              <a:lnSpc>
                <a:spcPct val="120000"/>
              </a:lnSpc>
              <a:buFont typeface="Wingdings 2" panose="05020102010507070707" pitchFamily="18" charset="2"/>
              <a:buNone/>
              <a:defRPr/>
            </a:pPr>
            <a:r>
              <a:rPr lang="en-US" altLang="zh-CN" sz="1800" dirty="0"/>
              <a:t>		 P4	    5		   4</a:t>
            </a:r>
          </a:p>
        </p:txBody>
      </p:sp>
      <p:sp>
        <p:nvSpPr>
          <p:cNvPr id="69" name="内容占位符 2"/>
          <p:cNvSpPr txBox="1"/>
          <p:nvPr/>
        </p:nvSpPr>
        <p:spPr>
          <a:xfrm>
            <a:off x="339725" y="4232275"/>
            <a:ext cx="4544060" cy="3371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Ø"/>
            </a:pPr>
            <a:r>
              <a:rPr lang="zh-CN" altLang="en-US" dirty="0"/>
              <a:t>平均等待时间 </a:t>
            </a:r>
            <a:r>
              <a:rPr lang="en-US" altLang="zh-CN" dirty="0"/>
              <a:t>= (9 + 1 + 0 +2)/4 = 3</a:t>
            </a:r>
          </a:p>
        </p:txBody>
      </p:sp>
      <p:sp>
        <p:nvSpPr>
          <p:cNvPr id="70" name="内容占位符 2"/>
          <p:cNvSpPr txBox="1"/>
          <p:nvPr/>
        </p:nvSpPr>
        <p:spPr>
          <a:xfrm>
            <a:off x="4803775" y="4240530"/>
            <a:ext cx="4321175" cy="3371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Ø"/>
            </a:pPr>
            <a:r>
              <a:rPr lang="zh-CN" altLang="en-US" dirty="0"/>
              <a:t>平均周转时间 </a:t>
            </a:r>
            <a:r>
              <a:rPr lang="en-US" altLang="zh-CN" dirty="0"/>
              <a:t>= (16+ 5 +1+ 6)/4 = 7</a:t>
            </a:r>
          </a:p>
        </p:txBody>
      </p:sp>
      <p:grpSp>
        <p:nvGrpSpPr>
          <p:cNvPr id="41" name="组合 1"/>
          <p:cNvGrpSpPr/>
          <p:nvPr/>
        </p:nvGrpSpPr>
        <p:grpSpPr bwMode="auto">
          <a:xfrm>
            <a:off x="1757553" y="2819756"/>
            <a:ext cx="5529857" cy="1159329"/>
            <a:chOff x="1339943" y="4343400"/>
            <a:chExt cx="5985623" cy="1244236"/>
          </a:xfrm>
        </p:grpSpPr>
        <p:sp>
          <p:nvSpPr>
            <p:cNvPr id="43" name="Rectangle 37"/>
            <p:cNvSpPr>
              <a:spLocks noChangeArrowheads="1"/>
            </p:cNvSpPr>
            <p:nvPr/>
          </p:nvSpPr>
          <p:spPr bwMode="auto">
            <a:xfrm flipH="1">
              <a:off x="1524264" y="4357009"/>
              <a:ext cx="5562978" cy="610489"/>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defRPr/>
              </a:pPr>
              <a:endParaRPr lang="zh-CN" altLang="en-US" sz="1950"/>
            </a:p>
          </p:txBody>
        </p:sp>
        <p:sp>
          <p:nvSpPr>
            <p:cNvPr id="71" name="Text Box 38"/>
            <p:cNvSpPr txBox="1">
              <a:spLocks noChangeArrowheads="1"/>
            </p:cNvSpPr>
            <p:nvPr/>
          </p:nvSpPr>
          <p:spPr bwMode="auto">
            <a:xfrm flipH="1">
              <a:off x="1573763" y="4393052"/>
              <a:ext cx="473575"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P</a:t>
              </a:r>
              <a:r>
                <a:rPr lang="en-US" altLang="zh-CN" sz="1950" baseline="-25000"/>
                <a:t>1</a:t>
              </a:r>
              <a:endParaRPr lang="en-US" altLang="zh-CN" sz="1950"/>
            </a:p>
          </p:txBody>
        </p:sp>
        <p:sp>
          <p:nvSpPr>
            <p:cNvPr id="72" name="Text Box 39"/>
            <p:cNvSpPr txBox="1">
              <a:spLocks noChangeArrowheads="1"/>
            </p:cNvSpPr>
            <p:nvPr/>
          </p:nvSpPr>
          <p:spPr bwMode="auto">
            <a:xfrm flipH="1">
              <a:off x="2868916" y="4393052"/>
              <a:ext cx="473575"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P</a:t>
              </a:r>
              <a:r>
                <a:rPr lang="en-US" altLang="zh-CN" sz="1950" baseline="-25000"/>
                <a:t>3</a:t>
              </a:r>
              <a:endParaRPr lang="en-US" altLang="zh-CN" sz="1950"/>
            </a:p>
          </p:txBody>
        </p:sp>
        <p:sp>
          <p:nvSpPr>
            <p:cNvPr id="73" name="Text Box 40"/>
            <p:cNvSpPr txBox="1">
              <a:spLocks noChangeArrowheads="1"/>
            </p:cNvSpPr>
            <p:nvPr/>
          </p:nvSpPr>
          <p:spPr bwMode="auto">
            <a:xfrm flipH="1">
              <a:off x="2335560" y="4393052"/>
              <a:ext cx="473575"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P</a:t>
              </a:r>
              <a:r>
                <a:rPr lang="en-US" altLang="zh-CN" sz="1950" baseline="-25000"/>
                <a:t>2</a:t>
              </a:r>
              <a:endParaRPr lang="en-US" altLang="zh-CN" sz="1950"/>
            </a:p>
          </p:txBody>
        </p:sp>
        <p:sp>
          <p:nvSpPr>
            <p:cNvPr id="74" name="Line 41"/>
            <p:cNvSpPr>
              <a:spLocks noChangeShapeType="1"/>
            </p:cNvSpPr>
            <p:nvPr/>
          </p:nvSpPr>
          <p:spPr bwMode="auto">
            <a:xfrm flipH="1">
              <a:off x="7089202" y="4953889"/>
              <a:ext cx="0" cy="2274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75" name="Line 42"/>
            <p:cNvSpPr>
              <a:spLocks noChangeShapeType="1"/>
            </p:cNvSpPr>
            <p:nvPr/>
          </p:nvSpPr>
          <p:spPr bwMode="auto">
            <a:xfrm flipH="1">
              <a:off x="1524264" y="4967499"/>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76" name="Line 43"/>
            <p:cNvSpPr>
              <a:spLocks noChangeShapeType="1"/>
            </p:cNvSpPr>
            <p:nvPr/>
          </p:nvSpPr>
          <p:spPr bwMode="auto">
            <a:xfrm flipH="1">
              <a:off x="4267517" y="4357009"/>
              <a:ext cx="0" cy="6104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77" name="Line 44"/>
            <p:cNvSpPr>
              <a:spLocks noChangeShapeType="1"/>
            </p:cNvSpPr>
            <p:nvPr/>
          </p:nvSpPr>
          <p:spPr bwMode="auto">
            <a:xfrm flipH="1">
              <a:off x="2134094" y="4343400"/>
              <a:ext cx="0" cy="9137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78" name="Line 45"/>
            <p:cNvSpPr>
              <a:spLocks noChangeShapeType="1"/>
            </p:cNvSpPr>
            <p:nvPr/>
          </p:nvSpPr>
          <p:spPr bwMode="auto">
            <a:xfrm flipH="1">
              <a:off x="3820439" y="4856678"/>
              <a:ext cx="0" cy="2294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79" name="Text Box 47"/>
            <p:cNvSpPr txBox="1">
              <a:spLocks noChangeArrowheads="1"/>
            </p:cNvSpPr>
            <p:nvPr/>
          </p:nvSpPr>
          <p:spPr bwMode="auto">
            <a:xfrm flipH="1">
              <a:off x="2724299" y="5155191"/>
              <a:ext cx="347105"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4</a:t>
              </a:r>
            </a:p>
          </p:txBody>
        </p:sp>
        <p:sp>
          <p:nvSpPr>
            <p:cNvPr id="80" name="Text Box 48"/>
            <p:cNvSpPr txBox="1">
              <a:spLocks noChangeArrowheads="1"/>
            </p:cNvSpPr>
            <p:nvPr/>
          </p:nvSpPr>
          <p:spPr bwMode="auto">
            <a:xfrm flipH="1">
              <a:off x="1963483" y="5155191"/>
              <a:ext cx="347105"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2</a:t>
              </a:r>
            </a:p>
          </p:txBody>
        </p:sp>
        <p:sp>
          <p:nvSpPr>
            <p:cNvPr id="81" name="Text Box 49"/>
            <p:cNvSpPr txBox="1">
              <a:spLocks noChangeArrowheads="1"/>
            </p:cNvSpPr>
            <p:nvPr/>
          </p:nvSpPr>
          <p:spPr bwMode="auto">
            <a:xfrm flipH="1">
              <a:off x="5239209" y="5144497"/>
              <a:ext cx="476324"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11</a:t>
              </a:r>
            </a:p>
          </p:txBody>
        </p:sp>
        <p:sp>
          <p:nvSpPr>
            <p:cNvPr id="82" name="Text Box 50"/>
            <p:cNvSpPr txBox="1">
              <a:spLocks noChangeArrowheads="1"/>
            </p:cNvSpPr>
            <p:nvPr/>
          </p:nvSpPr>
          <p:spPr bwMode="auto">
            <a:xfrm flipH="1">
              <a:off x="1339943" y="5167828"/>
              <a:ext cx="337269"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dirty="0"/>
                <a:t>0</a:t>
              </a:r>
            </a:p>
          </p:txBody>
        </p:sp>
        <p:sp>
          <p:nvSpPr>
            <p:cNvPr id="83" name="Text Box 51"/>
            <p:cNvSpPr txBox="1">
              <a:spLocks noChangeArrowheads="1"/>
            </p:cNvSpPr>
            <p:nvPr/>
          </p:nvSpPr>
          <p:spPr bwMode="auto">
            <a:xfrm flipH="1">
              <a:off x="4697424" y="4393052"/>
              <a:ext cx="473575"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P</a:t>
              </a:r>
              <a:r>
                <a:rPr lang="en-US" altLang="zh-CN" sz="1950" baseline="-25000"/>
                <a:t>4</a:t>
              </a:r>
              <a:endParaRPr lang="en-US" altLang="zh-CN" sz="1950"/>
            </a:p>
          </p:txBody>
        </p:sp>
        <p:sp>
          <p:nvSpPr>
            <p:cNvPr id="84" name="Line 52"/>
            <p:cNvSpPr>
              <a:spLocks noChangeShapeType="1"/>
            </p:cNvSpPr>
            <p:nvPr/>
          </p:nvSpPr>
          <p:spPr bwMode="auto">
            <a:xfrm flipH="1">
              <a:off x="5487175" y="4357009"/>
              <a:ext cx="0" cy="6104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85" name="Line 53"/>
            <p:cNvSpPr>
              <a:spLocks noChangeShapeType="1"/>
            </p:cNvSpPr>
            <p:nvPr/>
          </p:nvSpPr>
          <p:spPr bwMode="auto">
            <a:xfrm flipH="1">
              <a:off x="1828199" y="4854733"/>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86" name="Line 54"/>
            <p:cNvSpPr>
              <a:spLocks noChangeShapeType="1"/>
            </p:cNvSpPr>
            <p:nvPr/>
          </p:nvSpPr>
          <p:spPr bwMode="auto">
            <a:xfrm flipH="1">
              <a:off x="2524306" y="4854733"/>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87" name="Line 58"/>
            <p:cNvSpPr>
              <a:spLocks noChangeShapeType="1"/>
            </p:cNvSpPr>
            <p:nvPr/>
          </p:nvSpPr>
          <p:spPr bwMode="auto">
            <a:xfrm flipH="1">
              <a:off x="4267517" y="4967499"/>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88" name="Text Box 59"/>
            <p:cNvSpPr txBox="1">
              <a:spLocks noChangeArrowheads="1"/>
            </p:cNvSpPr>
            <p:nvPr/>
          </p:nvSpPr>
          <p:spPr bwMode="auto">
            <a:xfrm flipH="1">
              <a:off x="3258636" y="5155191"/>
              <a:ext cx="347105"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5</a:t>
              </a:r>
            </a:p>
          </p:txBody>
        </p:sp>
        <p:sp>
          <p:nvSpPr>
            <p:cNvPr id="89" name="Line 60"/>
            <p:cNvSpPr>
              <a:spLocks noChangeShapeType="1"/>
            </p:cNvSpPr>
            <p:nvPr/>
          </p:nvSpPr>
          <p:spPr bwMode="auto">
            <a:xfrm flipH="1">
              <a:off x="4638120" y="4854733"/>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90" name="Line 61"/>
            <p:cNvSpPr>
              <a:spLocks noChangeShapeType="1"/>
            </p:cNvSpPr>
            <p:nvPr/>
          </p:nvSpPr>
          <p:spPr bwMode="auto">
            <a:xfrm flipH="1">
              <a:off x="4953820" y="4854733"/>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91" name="Line 62"/>
            <p:cNvSpPr>
              <a:spLocks noChangeShapeType="1"/>
            </p:cNvSpPr>
            <p:nvPr/>
          </p:nvSpPr>
          <p:spPr bwMode="auto">
            <a:xfrm flipH="1">
              <a:off x="5257753" y="4854733"/>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92" name="Line 63"/>
            <p:cNvSpPr>
              <a:spLocks noChangeShapeType="1"/>
            </p:cNvSpPr>
            <p:nvPr/>
          </p:nvSpPr>
          <p:spPr bwMode="auto">
            <a:xfrm flipH="1">
              <a:off x="5487175" y="4967499"/>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93" name="Text Box 64"/>
            <p:cNvSpPr txBox="1">
              <a:spLocks noChangeArrowheads="1"/>
            </p:cNvSpPr>
            <p:nvPr/>
          </p:nvSpPr>
          <p:spPr bwMode="auto">
            <a:xfrm flipH="1">
              <a:off x="4096905" y="5155191"/>
              <a:ext cx="347105"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7</a:t>
              </a:r>
            </a:p>
          </p:txBody>
        </p:sp>
        <p:sp>
          <p:nvSpPr>
            <p:cNvPr id="94" name="Line 65"/>
            <p:cNvSpPr>
              <a:spLocks noChangeShapeType="1"/>
            </p:cNvSpPr>
            <p:nvPr/>
          </p:nvSpPr>
          <p:spPr bwMode="auto">
            <a:xfrm flipH="1">
              <a:off x="5867583" y="4854733"/>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95" name="Line 66"/>
            <p:cNvSpPr>
              <a:spLocks noChangeShapeType="1"/>
            </p:cNvSpPr>
            <p:nvPr/>
          </p:nvSpPr>
          <p:spPr bwMode="auto">
            <a:xfrm flipH="1">
              <a:off x="6171517" y="4854733"/>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96" name="Line 67"/>
            <p:cNvSpPr>
              <a:spLocks noChangeShapeType="1"/>
            </p:cNvSpPr>
            <p:nvPr/>
          </p:nvSpPr>
          <p:spPr bwMode="auto">
            <a:xfrm flipH="1">
              <a:off x="6477412" y="4854733"/>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97" name="Line 68"/>
            <p:cNvSpPr>
              <a:spLocks noChangeShapeType="1"/>
            </p:cNvSpPr>
            <p:nvPr/>
          </p:nvSpPr>
          <p:spPr bwMode="auto">
            <a:xfrm flipH="1">
              <a:off x="2894910" y="4343400"/>
              <a:ext cx="0" cy="9137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98" name="Line 69"/>
            <p:cNvSpPr>
              <a:spLocks noChangeShapeType="1"/>
            </p:cNvSpPr>
            <p:nvPr/>
          </p:nvSpPr>
          <p:spPr bwMode="auto">
            <a:xfrm flipH="1">
              <a:off x="3428266" y="4343400"/>
              <a:ext cx="0" cy="9137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99" name="Text Box 70"/>
            <p:cNvSpPr txBox="1">
              <a:spLocks noChangeArrowheads="1"/>
            </p:cNvSpPr>
            <p:nvPr/>
          </p:nvSpPr>
          <p:spPr bwMode="auto">
            <a:xfrm flipH="1">
              <a:off x="3555219" y="4393052"/>
              <a:ext cx="473575"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P</a:t>
              </a:r>
              <a:r>
                <a:rPr lang="en-US" altLang="zh-CN" sz="1950" baseline="-25000"/>
                <a:t>2</a:t>
              </a:r>
              <a:endParaRPr lang="en-US" altLang="zh-CN" sz="1950"/>
            </a:p>
          </p:txBody>
        </p:sp>
        <p:sp>
          <p:nvSpPr>
            <p:cNvPr id="100" name="Text Box 71"/>
            <p:cNvSpPr txBox="1">
              <a:spLocks noChangeArrowheads="1"/>
            </p:cNvSpPr>
            <p:nvPr/>
          </p:nvSpPr>
          <p:spPr bwMode="auto">
            <a:xfrm flipH="1">
              <a:off x="6070030" y="4393052"/>
              <a:ext cx="473575"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P</a:t>
              </a:r>
              <a:r>
                <a:rPr lang="en-US" altLang="zh-CN" sz="1950" baseline="-25000"/>
                <a:t>1</a:t>
              </a:r>
              <a:endParaRPr lang="en-US" altLang="zh-CN" sz="1950"/>
            </a:p>
          </p:txBody>
        </p:sp>
        <p:sp>
          <p:nvSpPr>
            <p:cNvPr id="101" name="Line 72"/>
            <p:cNvSpPr>
              <a:spLocks noChangeShapeType="1"/>
            </p:cNvSpPr>
            <p:nvPr/>
          </p:nvSpPr>
          <p:spPr bwMode="auto">
            <a:xfrm flipH="1">
              <a:off x="6781347" y="4854733"/>
              <a:ext cx="0" cy="227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950"/>
            </a:p>
          </p:txBody>
        </p:sp>
        <p:sp>
          <p:nvSpPr>
            <p:cNvPr id="102" name="Text Box 73"/>
            <p:cNvSpPr txBox="1">
              <a:spLocks noChangeArrowheads="1"/>
            </p:cNvSpPr>
            <p:nvPr/>
          </p:nvSpPr>
          <p:spPr bwMode="auto">
            <a:xfrm flipH="1">
              <a:off x="6829309" y="5144497"/>
              <a:ext cx="496257" cy="4198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dirty="0"/>
                <a:t>16</a:t>
              </a:r>
            </a:p>
          </p:txBody>
        </p:sp>
      </p:grpSp>
      <p:sp>
        <p:nvSpPr>
          <p:cNvPr id="2" name="矩形 1"/>
          <p:cNvSpPr/>
          <p:nvPr>
            <p:custDataLst>
              <p:tags r:id="rId1"/>
            </p:custDataLst>
          </p:nvPr>
        </p:nvSpPr>
        <p:spPr>
          <a:xfrm>
            <a:off x="669925" y="78668"/>
            <a:ext cx="7026275" cy="398780"/>
          </a:xfrm>
          <a:prstGeom prst="rect">
            <a:avLst/>
          </a:prstGeom>
        </p:spPr>
        <p:txBody>
          <a:bodyPr wrap="square">
            <a:spAutoFit/>
          </a:bodyPr>
          <a:lstStyle/>
          <a:p>
            <a:r>
              <a:rPr lang="zh-CN" altLang="en-US" sz="2000" b="1" noProof="0" dirty="0">
                <a:solidFill>
                  <a:schemeClr val="bg1">
                    <a:lumMod val="50000"/>
                  </a:schemeClr>
                </a:solidFill>
              </a:rPr>
              <a:t>抢占式SJF举例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22" name="矩形 21"/>
          <p:cNvSpPr/>
          <p:nvPr/>
        </p:nvSpPr>
        <p:spPr>
          <a:xfrm>
            <a:off x="1272352" y="1107179"/>
            <a:ext cx="3375110" cy="368300"/>
          </a:xfrm>
          <a:prstGeom prst="rect">
            <a:avLst/>
          </a:prstGeom>
        </p:spPr>
        <p:txBody>
          <a:bodyPr wrap="square">
            <a:spAutoFit/>
          </a:bodyPr>
          <a:lstStyle/>
          <a:p>
            <a:r>
              <a:rPr lang="en-US" altLang="zh-CN" sz="1800" b="1" dirty="0">
                <a:solidFill>
                  <a:srgbClr val="0000FF"/>
                </a:solidFill>
                <a:latin typeface="+mj-ea"/>
                <a:ea typeface="+mj-ea"/>
              </a:rPr>
              <a:t>3.1 </a:t>
            </a:r>
            <a:r>
              <a:rPr lang="zh-CN" altLang="en-US" sz="1800" b="1" dirty="0">
                <a:solidFill>
                  <a:srgbClr val="0000FF"/>
                </a:solidFill>
                <a:latin typeface="+mj-ea"/>
                <a:ea typeface="+mj-ea"/>
              </a:rPr>
              <a:t>处理机调度概述</a:t>
            </a:r>
          </a:p>
        </p:txBody>
      </p:sp>
      <p:sp>
        <p:nvSpPr>
          <p:cNvPr id="23" name="矩形 22"/>
          <p:cNvSpPr/>
          <p:nvPr/>
        </p:nvSpPr>
        <p:spPr>
          <a:xfrm>
            <a:off x="1272352" y="1585810"/>
            <a:ext cx="2761613" cy="368300"/>
          </a:xfrm>
          <a:prstGeom prst="rect">
            <a:avLst/>
          </a:prstGeom>
        </p:spPr>
        <p:txBody>
          <a:bodyPr wrap="square">
            <a:spAutoFit/>
          </a:bodyPr>
          <a:lstStyle/>
          <a:p>
            <a:r>
              <a:rPr lang="en-US" altLang="zh-CN" sz="1800" dirty="0">
                <a:latin typeface="+mj-ea"/>
              </a:rPr>
              <a:t>3.2 </a:t>
            </a:r>
            <a:r>
              <a:rPr lang="zh-CN" altLang="en-US" sz="1800" dirty="0">
                <a:latin typeface="+mj-ea"/>
              </a:rPr>
              <a:t>调度算法</a:t>
            </a:r>
            <a:endParaRPr lang="en-US" altLang="zh-CN" sz="1800" dirty="0">
              <a:latin typeface="+mj-ea"/>
            </a:endParaRPr>
          </a:p>
        </p:txBody>
      </p:sp>
      <p:sp>
        <p:nvSpPr>
          <p:cNvPr id="24" name="矩形 23"/>
          <p:cNvSpPr/>
          <p:nvPr/>
        </p:nvSpPr>
        <p:spPr>
          <a:xfrm>
            <a:off x="1272351" y="2050153"/>
            <a:ext cx="2616725" cy="368300"/>
          </a:xfrm>
          <a:prstGeom prst="rect">
            <a:avLst/>
          </a:prstGeom>
        </p:spPr>
        <p:txBody>
          <a:bodyPr wrap="square">
            <a:spAutoFit/>
          </a:bodyPr>
          <a:lstStyle/>
          <a:p>
            <a:r>
              <a:rPr lang="en-US" altLang="zh-CN" sz="1800" dirty="0">
                <a:latin typeface="+mj-ea"/>
              </a:rPr>
              <a:t>3.3 </a:t>
            </a:r>
            <a:r>
              <a:rPr lang="zh-CN" altLang="en-US" sz="1800" dirty="0">
                <a:latin typeface="+mj-ea"/>
              </a:rPr>
              <a:t>实时调度</a:t>
            </a:r>
            <a:endParaRPr lang="en-US" altLang="zh-CN" sz="1800" dirty="0">
              <a:latin typeface="+mj-ea"/>
            </a:endParaRPr>
          </a:p>
        </p:txBody>
      </p:sp>
      <p:sp>
        <p:nvSpPr>
          <p:cNvPr id="25" name="矩形 24"/>
          <p:cNvSpPr/>
          <p:nvPr/>
        </p:nvSpPr>
        <p:spPr>
          <a:xfrm>
            <a:off x="1272351" y="2514497"/>
            <a:ext cx="2616725" cy="368300"/>
          </a:xfrm>
          <a:prstGeom prst="rect">
            <a:avLst/>
          </a:prstGeom>
        </p:spPr>
        <p:txBody>
          <a:bodyPr wrap="square">
            <a:spAutoFit/>
          </a:bodyPr>
          <a:lstStyle/>
          <a:p>
            <a:r>
              <a:rPr lang="en-US" altLang="zh-CN" sz="1800" dirty="0">
                <a:latin typeface="+mj-ea"/>
              </a:rPr>
              <a:t>3.4 Linux</a:t>
            </a:r>
            <a:r>
              <a:rPr lang="zh-CN" altLang="en-US" sz="1800" dirty="0">
                <a:latin typeface="+mj-ea"/>
              </a:rPr>
              <a:t>进程调度</a:t>
            </a:r>
            <a:endParaRPr lang="en-US" altLang="zh-CN" sz="1800" dirty="0">
              <a:latin typeface="+mj-ea"/>
            </a:endParaRPr>
          </a:p>
        </p:txBody>
      </p:sp>
      <p:sp>
        <p:nvSpPr>
          <p:cNvPr id="27" name="矩形 26"/>
          <p:cNvSpPr/>
          <p:nvPr/>
        </p:nvSpPr>
        <p:spPr>
          <a:xfrm>
            <a:off x="1272352" y="2978841"/>
            <a:ext cx="4109079" cy="368300"/>
          </a:xfrm>
          <a:prstGeom prst="rect">
            <a:avLst/>
          </a:prstGeom>
        </p:spPr>
        <p:txBody>
          <a:bodyPr wrap="square">
            <a:spAutoFit/>
          </a:bodyPr>
          <a:lstStyle/>
          <a:p>
            <a:r>
              <a:rPr lang="en-US" altLang="zh-CN" sz="1800" dirty="0">
                <a:latin typeface="+mj-ea"/>
              </a:rPr>
              <a:t>3.5 </a:t>
            </a:r>
            <a:r>
              <a:rPr lang="zh-CN" altLang="en-US" sz="1800" dirty="0">
                <a:latin typeface="+mj-ea"/>
              </a:rPr>
              <a:t>死锁概述</a:t>
            </a:r>
          </a:p>
        </p:txBody>
      </p:sp>
      <p:sp>
        <p:nvSpPr>
          <p:cNvPr id="28" name="矩形 27"/>
          <p:cNvSpPr/>
          <p:nvPr/>
        </p:nvSpPr>
        <p:spPr>
          <a:xfrm>
            <a:off x="1272351" y="3443185"/>
            <a:ext cx="2761613" cy="368300"/>
          </a:xfrm>
          <a:prstGeom prst="rect">
            <a:avLst/>
          </a:prstGeom>
        </p:spPr>
        <p:txBody>
          <a:bodyPr wrap="square">
            <a:spAutoFit/>
          </a:bodyPr>
          <a:lstStyle/>
          <a:p>
            <a:r>
              <a:rPr lang="en-US" altLang="zh-CN" sz="1800" dirty="0">
                <a:latin typeface="+mj-ea"/>
              </a:rPr>
              <a:t>3.6 </a:t>
            </a:r>
            <a:r>
              <a:rPr lang="zh-CN" altLang="en-US" sz="1800" dirty="0">
                <a:latin typeface="+mj-ea"/>
              </a:rPr>
              <a:t>预防死锁</a:t>
            </a:r>
          </a:p>
        </p:txBody>
      </p:sp>
      <p:sp>
        <p:nvSpPr>
          <p:cNvPr id="29" name="矩形 28"/>
          <p:cNvSpPr/>
          <p:nvPr/>
        </p:nvSpPr>
        <p:spPr>
          <a:xfrm>
            <a:off x="1272352" y="3907529"/>
            <a:ext cx="2149650" cy="368300"/>
          </a:xfrm>
          <a:prstGeom prst="rect">
            <a:avLst/>
          </a:prstGeom>
        </p:spPr>
        <p:txBody>
          <a:bodyPr wrap="square">
            <a:spAutoFit/>
          </a:bodyPr>
          <a:lstStyle/>
          <a:p>
            <a:r>
              <a:rPr lang="en-US" altLang="zh-CN" sz="1800" dirty="0">
                <a:latin typeface="+mj-ea"/>
              </a:rPr>
              <a:t>3.7 </a:t>
            </a:r>
            <a:r>
              <a:rPr lang="zh-CN" altLang="en-US" sz="1800" dirty="0">
                <a:latin typeface="+mj-ea"/>
              </a:rPr>
              <a:t>避免死锁</a:t>
            </a:r>
          </a:p>
        </p:txBody>
      </p: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07942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1827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00987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373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4329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21577"/>
            <a:ext cx="395288" cy="395288"/>
          </a:xfrm>
          <a:prstGeom prst="rect">
            <a:avLst/>
          </a:prstGeom>
          <a:ln>
            <a:noFill/>
          </a:ln>
          <a:effectLst>
            <a:softEdge rad="0"/>
          </a:effectLst>
        </p:spPr>
      </p:pic>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72115"/>
            <a:ext cx="395288" cy="395288"/>
          </a:xfrm>
          <a:prstGeom prst="rect">
            <a:avLst/>
          </a:prstGeom>
          <a:ln>
            <a:noFill/>
          </a:ln>
          <a:effectLst>
            <a:softEdge rad="0"/>
          </a:effectLst>
        </p:spPr>
      </p:pic>
      <p:sp>
        <p:nvSpPr>
          <p:cNvPr id="33" name="矩形 32"/>
          <p:cNvSpPr/>
          <p:nvPr/>
        </p:nvSpPr>
        <p:spPr>
          <a:xfrm>
            <a:off x="1272351" y="4397435"/>
            <a:ext cx="3164355" cy="368300"/>
          </a:xfrm>
          <a:prstGeom prst="rect">
            <a:avLst/>
          </a:prstGeom>
        </p:spPr>
        <p:txBody>
          <a:bodyPr wrap="square">
            <a:spAutoFit/>
          </a:bodyPr>
          <a:lstStyle/>
          <a:p>
            <a:r>
              <a:rPr lang="en-US" altLang="zh-CN" sz="1800" dirty="0">
                <a:latin typeface="+mj-ea"/>
              </a:rPr>
              <a:t>3.8 </a:t>
            </a:r>
            <a:r>
              <a:rPr lang="zh-CN" altLang="en-US" sz="1800" dirty="0">
                <a:latin typeface="+mj-ea"/>
              </a:rPr>
              <a:t>死锁的检测与解除</a:t>
            </a: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3" y="4362021"/>
            <a:ext cx="395288" cy="395288"/>
          </a:xfrm>
          <a:prstGeom prst="rect">
            <a:avLst/>
          </a:prstGeom>
          <a:ln>
            <a:noFill/>
          </a:ln>
          <a:effectLst>
            <a:softEdge rad="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5" name="组合 24"/>
          <p:cNvGrpSpPr/>
          <p:nvPr/>
        </p:nvGrpSpPr>
        <p:grpSpPr>
          <a:xfrm>
            <a:off x="5486400" y="819150"/>
            <a:ext cx="3817938" cy="4103688"/>
            <a:chOff x="5377507" y="2387517"/>
            <a:chExt cx="5898811" cy="3635759"/>
          </a:xfrm>
        </p:grpSpPr>
        <p:grpSp>
          <p:nvGrpSpPr>
            <p:cNvPr id="64520" name="组合 19"/>
            <p:cNvGrpSpPr/>
            <p:nvPr/>
          </p:nvGrpSpPr>
          <p:grpSpPr>
            <a:xfrm>
              <a:off x="5391036" y="2387517"/>
              <a:ext cx="5885282" cy="3635759"/>
              <a:chOff x="5449233" y="1883461"/>
              <a:chExt cx="5885282" cy="3635759"/>
            </a:xfrm>
          </p:grpSpPr>
          <p:sp>
            <p:nvSpPr>
              <p:cNvPr id="64525" name="矩形 3"/>
              <p:cNvSpPr/>
              <p:nvPr/>
            </p:nvSpPr>
            <p:spPr>
              <a:xfrm>
                <a:off x="5697272" y="1934968"/>
                <a:ext cx="5524498" cy="335676"/>
              </a:xfrm>
              <a:prstGeom prst="rect">
                <a:avLst/>
              </a:prstGeom>
              <a:noFill/>
              <a:ln w="9525">
                <a:noFill/>
              </a:ln>
            </p:spPr>
            <p:txBody>
              <a:bodyPr>
                <a:spAutoFit/>
              </a:bodyPr>
              <a:lstStyle/>
              <a:p>
                <a:pPr algn="just" eaLnBrk="1" hangingPunct="1">
                  <a:lnSpc>
                    <a:spcPct val="114000"/>
                  </a:lnSpc>
                </a:pPr>
                <a:endParaRPr lang="en-US" altLang="zh-CN" sz="1600" dirty="0">
                  <a:latin typeface="微软雅黑" panose="020B0503020204020204" pitchFamily="34" charset="-122"/>
                </a:endParaRPr>
              </a:p>
            </p:txBody>
          </p:sp>
          <p:sp>
            <p:nvSpPr>
              <p:cNvPr id="15" name="矩形 4"/>
              <p:cNvSpPr/>
              <p:nvPr/>
            </p:nvSpPr>
            <p:spPr>
              <a:xfrm>
                <a:off x="5450421" y="1883461"/>
                <a:ext cx="5884094" cy="36357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4521"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4522"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4523"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64524"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64516" name="矩形 4"/>
          <p:cNvSpPr/>
          <p:nvPr/>
        </p:nvSpPr>
        <p:spPr>
          <a:xfrm>
            <a:off x="5583238" y="873125"/>
            <a:ext cx="3495675" cy="1169551"/>
          </a:xfrm>
          <a:prstGeom prst="rect">
            <a:avLst/>
          </a:prstGeom>
          <a:noFill/>
          <a:ln w="9525">
            <a:noFill/>
          </a:ln>
        </p:spPr>
        <p:txBody>
          <a:bodyPr>
            <a:spAutoFit/>
          </a:bodyPr>
          <a:lstStyle/>
          <a:p>
            <a:pPr algn="just"/>
            <a:r>
              <a:rPr lang="zh-CN" altLang="en-US" sz="1400" dirty="0">
                <a:latin typeface="微软雅黑" panose="020B0503020204020204" pitchFamily="34" charset="-122"/>
              </a:rPr>
              <a:t>例题： 各进程到达就绪队列的时间、 需要的运行时间如下表所示。 使用短作业优先调度算法， 计算各进程的等待时间、 平均等待时间、 周转时间、 平均周转时间、 带权周转时间、 平均带权周转时间。</a:t>
            </a:r>
            <a:endParaRPr lang="en-US" altLang="zh-CN" sz="1400" dirty="0">
              <a:latin typeface="微软雅黑" panose="020B0503020204020204" pitchFamily="34" charset="-122"/>
            </a:endParaRPr>
          </a:p>
        </p:txBody>
      </p:sp>
      <p:sp>
        <p:nvSpPr>
          <p:cNvPr id="18"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SJF</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短作业优先</a:t>
            </a:r>
          </a:p>
        </p:txBody>
      </p:sp>
      <p:sp>
        <p:nvSpPr>
          <p:cNvPr id="20" name="矩形 19"/>
          <p:cNvSpPr/>
          <p:nvPr/>
        </p:nvSpPr>
        <p:spPr>
          <a:xfrm>
            <a:off x="5588000" y="2084388"/>
            <a:ext cx="3497263" cy="2678112"/>
          </a:xfrm>
          <a:prstGeom prst="rect">
            <a:avLst/>
          </a:prstGeom>
          <a:noFill/>
          <a:ln w="9525">
            <a:noFill/>
          </a:ln>
        </p:spPr>
        <p:txBody>
          <a:bodyPr>
            <a:spAutoFit/>
          </a:bodyPr>
          <a:lstStyle/>
          <a:p>
            <a:pPr algn="just"/>
            <a:r>
              <a:rPr lang="zh-CN" altLang="en-US" sz="1400" b="1" dirty="0">
                <a:solidFill>
                  <a:srgbClr val="7030A0"/>
                </a:solidFill>
                <a:latin typeface="微软雅黑" panose="020B0503020204020204" pitchFamily="34" charset="-122"/>
              </a:rPr>
              <a:t>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完成时间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到达时间</a:t>
            </a:r>
            <a:endParaRPr lang="en-US" altLang="zh-CN" sz="1400" b="1" dirty="0">
              <a:solidFill>
                <a:srgbClr val="7030A0"/>
              </a:solidFill>
              <a:latin typeface="微软雅黑" panose="020B0503020204020204" pitchFamily="34" charset="-122"/>
            </a:endParaRPr>
          </a:p>
          <a:p>
            <a:pPr algn="just"/>
            <a:r>
              <a:rPr lang="en-US" altLang="zh-CN" sz="1400" dirty="0">
                <a:solidFill>
                  <a:srgbClr val="7030A0"/>
                </a:solidFill>
                <a:latin typeface="微软雅黑" panose="020B0503020204020204" pitchFamily="34" charset="-122"/>
              </a:rPr>
              <a:t>p</a:t>
            </a:r>
            <a:r>
              <a:rPr lang="en-US" altLang="zh-CN" sz="1400" baseline="-25000" dirty="0">
                <a:solidFill>
                  <a:srgbClr val="7030A0"/>
                </a:solidFill>
                <a:latin typeface="微软雅黑" panose="020B0503020204020204" pitchFamily="34" charset="-122"/>
              </a:rPr>
              <a:t>A</a:t>
            </a:r>
            <a:r>
              <a:rPr lang="en-US" altLang="zh-CN" sz="1400" dirty="0">
                <a:solidFill>
                  <a:srgbClr val="7030A0"/>
                </a:solidFill>
                <a:latin typeface="微软雅黑" panose="020B0503020204020204" pitchFamily="34" charset="-122"/>
              </a:rPr>
              <a:t>=3 p</a:t>
            </a:r>
            <a:r>
              <a:rPr lang="en-US" altLang="zh-CN" sz="1400" baseline="-25000" dirty="0">
                <a:solidFill>
                  <a:srgbClr val="7030A0"/>
                </a:solidFill>
                <a:latin typeface="微软雅黑" panose="020B0503020204020204" pitchFamily="34" charset="-122"/>
              </a:rPr>
              <a:t>B</a:t>
            </a:r>
            <a:r>
              <a:rPr lang="en-US" altLang="zh-CN" sz="1400" dirty="0">
                <a:solidFill>
                  <a:srgbClr val="7030A0"/>
                </a:solidFill>
                <a:latin typeface="微软雅黑" panose="020B0503020204020204" pitchFamily="34" charset="-122"/>
              </a:rPr>
              <a:t>=7 p</a:t>
            </a:r>
            <a:r>
              <a:rPr lang="en-US" altLang="zh-CN" sz="1400" baseline="-25000" dirty="0">
                <a:solidFill>
                  <a:srgbClr val="7030A0"/>
                </a:solidFill>
                <a:latin typeface="微软雅黑" panose="020B0503020204020204" pitchFamily="34" charset="-122"/>
              </a:rPr>
              <a:t>C</a:t>
            </a:r>
            <a:r>
              <a:rPr lang="en-US" altLang="zh-CN" sz="1400" dirty="0">
                <a:solidFill>
                  <a:srgbClr val="7030A0"/>
                </a:solidFill>
                <a:latin typeface="微软雅黑" panose="020B0503020204020204" pitchFamily="34" charset="-122"/>
              </a:rPr>
              <a:t>=11 p</a:t>
            </a:r>
            <a:r>
              <a:rPr lang="en-US" altLang="zh-CN" sz="1400" baseline="-25000" dirty="0">
                <a:solidFill>
                  <a:srgbClr val="7030A0"/>
                </a:solidFill>
                <a:latin typeface="微软雅黑" panose="020B0503020204020204" pitchFamily="34" charset="-122"/>
              </a:rPr>
              <a:t>D</a:t>
            </a:r>
            <a:r>
              <a:rPr lang="en-US" altLang="zh-CN" sz="1400" dirty="0">
                <a:solidFill>
                  <a:srgbClr val="7030A0"/>
                </a:solidFill>
                <a:latin typeface="微软雅黑" panose="020B0503020204020204" pitchFamily="34" charset="-122"/>
              </a:rPr>
              <a:t>=14 p</a:t>
            </a:r>
            <a:r>
              <a:rPr lang="en-US" altLang="zh-CN" sz="1400" baseline="-25000" dirty="0">
                <a:solidFill>
                  <a:srgbClr val="7030A0"/>
                </a:solidFill>
                <a:latin typeface="微软雅黑" panose="020B0503020204020204" pitchFamily="34" charset="-122"/>
              </a:rPr>
              <a:t>E</a:t>
            </a:r>
            <a:r>
              <a:rPr lang="en-US" altLang="zh-CN" sz="1400" dirty="0">
                <a:solidFill>
                  <a:srgbClr val="7030A0"/>
                </a:solidFill>
                <a:latin typeface="微软雅黑" panose="020B0503020204020204" pitchFamily="34" charset="-122"/>
              </a:rPr>
              <a:t>=3</a:t>
            </a:r>
          </a:p>
          <a:p>
            <a:pPr algn="just"/>
            <a:r>
              <a:rPr lang="zh-CN" altLang="en-US" sz="1400" dirty="0">
                <a:solidFill>
                  <a:srgbClr val="7030A0"/>
                </a:solidFill>
                <a:latin typeface="微软雅黑" panose="020B0503020204020204" pitchFamily="34" charset="-122"/>
              </a:rPr>
              <a:t>周转时间</a:t>
            </a:r>
            <a:r>
              <a:rPr lang="en-US" altLang="zh-CN" sz="1400" dirty="0">
                <a:solidFill>
                  <a:srgbClr val="7030A0"/>
                </a:solidFill>
                <a:latin typeface="微软雅黑" panose="020B0503020204020204" pitchFamily="34" charset="-122"/>
              </a:rPr>
              <a:t>= 3+7+11+14+3= 38</a:t>
            </a:r>
          </a:p>
          <a:p>
            <a:pPr algn="just"/>
            <a:r>
              <a:rPr lang="zh-CN" altLang="en-US" sz="1400" dirty="0">
                <a:solidFill>
                  <a:srgbClr val="7030A0"/>
                </a:solidFill>
                <a:latin typeface="微软雅黑" panose="020B0503020204020204" pitchFamily="34" charset="-122"/>
              </a:rPr>
              <a:t>平均周转时间</a:t>
            </a:r>
            <a:r>
              <a:rPr lang="en-US" altLang="zh-CN" sz="1400" dirty="0">
                <a:solidFill>
                  <a:srgbClr val="7030A0"/>
                </a:solidFill>
                <a:latin typeface="微软雅黑" panose="020B0503020204020204" pitchFamily="34" charset="-122"/>
              </a:rPr>
              <a:t>=38/5=7.6</a:t>
            </a:r>
          </a:p>
          <a:p>
            <a:pPr algn="just"/>
            <a:endParaRPr lang="en-US" altLang="zh-CN" sz="1400" dirty="0">
              <a:solidFill>
                <a:srgbClr val="7030A0"/>
              </a:solidFill>
              <a:latin typeface="微软雅黑" panose="020B0503020204020204" pitchFamily="34" charset="-122"/>
            </a:endParaRPr>
          </a:p>
          <a:p>
            <a:pPr algn="just"/>
            <a:r>
              <a:rPr lang="zh-CN" altLang="en-US" sz="1400" b="1" dirty="0">
                <a:solidFill>
                  <a:srgbClr val="7030A0"/>
                </a:solidFill>
                <a:latin typeface="微软雅黑" panose="020B0503020204020204" pitchFamily="34" charset="-122"/>
              </a:rPr>
              <a:t>带权周转时间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运行时间</a:t>
            </a:r>
            <a:endParaRPr lang="en-US" altLang="zh-CN" sz="1400" b="1" dirty="0">
              <a:solidFill>
                <a:srgbClr val="7030A0"/>
              </a:solidFill>
              <a:latin typeface="微软雅黑" panose="020B0503020204020204" pitchFamily="34" charset="-122"/>
            </a:endParaRPr>
          </a:p>
          <a:p>
            <a:pPr algn="just"/>
            <a:r>
              <a:rPr lang="en-US" altLang="zh-CN" sz="1400" dirty="0">
                <a:solidFill>
                  <a:srgbClr val="7030A0"/>
                </a:solidFill>
                <a:latin typeface="微软雅黑" panose="020B0503020204020204" pitchFamily="34" charset="-122"/>
              </a:rPr>
              <a:t>p</a:t>
            </a:r>
            <a:r>
              <a:rPr lang="en-US" altLang="zh-CN" sz="1400" baseline="-25000" dirty="0">
                <a:solidFill>
                  <a:srgbClr val="7030A0"/>
                </a:solidFill>
                <a:latin typeface="微软雅黑" panose="020B0503020204020204" pitchFamily="34" charset="-122"/>
              </a:rPr>
              <a:t>A</a:t>
            </a:r>
            <a:r>
              <a:rPr lang="en-US" altLang="zh-CN" sz="1400" dirty="0">
                <a:solidFill>
                  <a:srgbClr val="7030A0"/>
                </a:solidFill>
                <a:latin typeface="微软雅黑" panose="020B0503020204020204" pitchFamily="34" charset="-122"/>
              </a:rPr>
              <a:t>=1 p</a:t>
            </a:r>
            <a:r>
              <a:rPr lang="en-US" altLang="zh-CN" sz="1400" baseline="-25000" dirty="0">
                <a:solidFill>
                  <a:srgbClr val="7030A0"/>
                </a:solidFill>
                <a:latin typeface="微软雅黑" panose="020B0503020204020204" pitchFamily="34" charset="-122"/>
              </a:rPr>
              <a:t>B</a:t>
            </a:r>
            <a:r>
              <a:rPr lang="en-US" altLang="zh-CN" sz="1400" dirty="0">
                <a:solidFill>
                  <a:srgbClr val="7030A0"/>
                </a:solidFill>
                <a:latin typeface="微软雅黑" panose="020B0503020204020204" pitchFamily="34" charset="-122"/>
              </a:rPr>
              <a:t>=1.2 p</a:t>
            </a:r>
            <a:r>
              <a:rPr lang="en-US" altLang="zh-CN" sz="1400" baseline="-25000" dirty="0">
                <a:solidFill>
                  <a:srgbClr val="7030A0"/>
                </a:solidFill>
                <a:latin typeface="微软雅黑" panose="020B0503020204020204" pitchFamily="34" charset="-122"/>
              </a:rPr>
              <a:t>C</a:t>
            </a:r>
            <a:r>
              <a:rPr lang="en-US" altLang="zh-CN" sz="1400" dirty="0">
                <a:solidFill>
                  <a:srgbClr val="7030A0"/>
                </a:solidFill>
                <a:latin typeface="微软雅黑" panose="020B0503020204020204" pitchFamily="34" charset="-122"/>
              </a:rPr>
              <a:t>=2.75 p</a:t>
            </a:r>
            <a:r>
              <a:rPr lang="en-US" altLang="zh-CN" sz="1400" baseline="-25000" dirty="0">
                <a:solidFill>
                  <a:srgbClr val="7030A0"/>
                </a:solidFill>
                <a:latin typeface="微软雅黑" panose="020B0503020204020204" pitchFamily="34" charset="-122"/>
              </a:rPr>
              <a:t>D</a:t>
            </a:r>
            <a:r>
              <a:rPr lang="en-US" altLang="zh-CN" sz="1400" dirty="0">
                <a:solidFill>
                  <a:srgbClr val="7030A0"/>
                </a:solidFill>
                <a:latin typeface="微软雅黑" panose="020B0503020204020204" pitchFamily="34" charset="-122"/>
              </a:rPr>
              <a:t>=2.8 p</a:t>
            </a:r>
            <a:r>
              <a:rPr lang="en-US" altLang="zh-CN" sz="1400" baseline="-25000" dirty="0">
                <a:solidFill>
                  <a:srgbClr val="7030A0"/>
                </a:solidFill>
                <a:latin typeface="微软雅黑" panose="020B0503020204020204" pitchFamily="34" charset="-122"/>
              </a:rPr>
              <a:t>E</a:t>
            </a:r>
            <a:r>
              <a:rPr lang="en-US" altLang="zh-CN" sz="1400" dirty="0">
                <a:solidFill>
                  <a:srgbClr val="7030A0"/>
                </a:solidFill>
                <a:latin typeface="微软雅黑" panose="020B0503020204020204" pitchFamily="34" charset="-122"/>
              </a:rPr>
              <a:t>=1.5</a:t>
            </a:r>
          </a:p>
          <a:p>
            <a:pPr algn="just"/>
            <a:r>
              <a:rPr lang="zh-CN" altLang="en-US" sz="1400" dirty="0">
                <a:solidFill>
                  <a:srgbClr val="7030A0"/>
                </a:solidFill>
                <a:latin typeface="微软雅黑" panose="020B0503020204020204" pitchFamily="34" charset="-122"/>
              </a:rPr>
              <a:t>平均带权周转时间</a:t>
            </a:r>
            <a:r>
              <a:rPr lang="en-US" altLang="zh-CN" sz="1400" dirty="0">
                <a:solidFill>
                  <a:srgbClr val="7030A0"/>
                </a:solidFill>
                <a:latin typeface="微软雅黑" panose="020B0503020204020204" pitchFamily="34" charset="-122"/>
              </a:rPr>
              <a:t>=1.85</a:t>
            </a:r>
          </a:p>
          <a:p>
            <a:pPr algn="just"/>
            <a:endParaRPr lang="en-US" altLang="zh-CN" sz="1400" dirty="0">
              <a:solidFill>
                <a:srgbClr val="7030A0"/>
              </a:solidFill>
              <a:latin typeface="微软雅黑" panose="020B0503020204020204" pitchFamily="34" charset="-122"/>
            </a:endParaRPr>
          </a:p>
          <a:p>
            <a:pPr algn="just"/>
            <a:r>
              <a:rPr lang="zh-CN" altLang="en-US" sz="1400" b="1" dirty="0">
                <a:solidFill>
                  <a:srgbClr val="7030A0"/>
                </a:solidFill>
                <a:latin typeface="微软雅黑" panose="020B0503020204020204" pitchFamily="34" charset="-122"/>
              </a:rPr>
              <a:t>等待时间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运行时间</a:t>
            </a:r>
            <a:endParaRPr lang="en-US" altLang="zh-CN" sz="1400" b="1" dirty="0">
              <a:solidFill>
                <a:srgbClr val="7030A0"/>
              </a:solidFill>
              <a:latin typeface="微软雅黑" panose="020B0503020204020204" pitchFamily="34" charset="-122"/>
            </a:endParaRPr>
          </a:p>
          <a:p>
            <a:pPr algn="just"/>
            <a:r>
              <a:rPr lang="en-US" altLang="zh-CN" sz="1400" dirty="0">
                <a:solidFill>
                  <a:srgbClr val="7030A0"/>
                </a:solidFill>
                <a:latin typeface="微软雅黑" panose="020B0503020204020204" pitchFamily="34" charset="-122"/>
              </a:rPr>
              <a:t>p</a:t>
            </a:r>
            <a:r>
              <a:rPr lang="en-US" altLang="zh-CN" sz="1400" baseline="-25000" dirty="0">
                <a:solidFill>
                  <a:srgbClr val="7030A0"/>
                </a:solidFill>
                <a:latin typeface="微软雅黑" panose="020B0503020204020204" pitchFamily="34" charset="-122"/>
              </a:rPr>
              <a:t>A</a:t>
            </a:r>
            <a:r>
              <a:rPr lang="en-US" altLang="zh-CN" sz="1400" dirty="0">
                <a:solidFill>
                  <a:srgbClr val="7030A0"/>
                </a:solidFill>
                <a:latin typeface="微软雅黑" panose="020B0503020204020204" pitchFamily="34" charset="-122"/>
              </a:rPr>
              <a:t>=0 p</a:t>
            </a:r>
            <a:r>
              <a:rPr lang="en-US" altLang="zh-CN" sz="1400" baseline="-25000" dirty="0">
                <a:solidFill>
                  <a:srgbClr val="7030A0"/>
                </a:solidFill>
                <a:latin typeface="微软雅黑" panose="020B0503020204020204" pitchFamily="34" charset="-122"/>
              </a:rPr>
              <a:t>B</a:t>
            </a:r>
            <a:r>
              <a:rPr lang="en-US" altLang="zh-CN" sz="1400" dirty="0">
                <a:solidFill>
                  <a:srgbClr val="7030A0"/>
                </a:solidFill>
                <a:latin typeface="微软雅黑" panose="020B0503020204020204" pitchFamily="34" charset="-122"/>
              </a:rPr>
              <a:t>=1 p</a:t>
            </a:r>
            <a:r>
              <a:rPr lang="en-US" altLang="zh-CN" sz="1400" baseline="-25000" dirty="0">
                <a:solidFill>
                  <a:srgbClr val="7030A0"/>
                </a:solidFill>
                <a:latin typeface="微软雅黑" panose="020B0503020204020204" pitchFamily="34" charset="-122"/>
              </a:rPr>
              <a:t>C</a:t>
            </a:r>
            <a:r>
              <a:rPr lang="en-US" altLang="zh-CN" sz="1400" dirty="0">
                <a:solidFill>
                  <a:srgbClr val="7030A0"/>
                </a:solidFill>
                <a:latin typeface="微软雅黑" panose="020B0503020204020204" pitchFamily="34" charset="-122"/>
              </a:rPr>
              <a:t>=7 p</a:t>
            </a:r>
            <a:r>
              <a:rPr lang="en-US" altLang="zh-CN" sz="1400" baseline="-25000" dirty="0">
                <a:solidFill>
                  <a:srgbClr val="7030A0"/>
                </a:solidFill>
                <a:latin typeface="微软雅黑" panose="020B0503020204020204" pitchFamily="34" charset="-122"/>
              </a:rPr>
              <a:t>D</a:t>
            </a:r>
            <a:r>
              <a:rPr lang="en-US" altLang="zh-CN" sz="1400" dirty="0">
                <a:solidFill>
                  <a:srgbClr val="7030A0"/>
                </a:solidFill>
                <a:latin typeface="微软雅黑" panose="020B0503020204020204" pitchFamily="34" charset="-122"/>
              </a:rPr>
              <a:t>=9 p</a:t>
            </a:r>
            <a:r>
              <a:rPr lang="en-US" altLang="zh-CN" sz="1400" baseline="-25000" dirty="0">
                <a:solidFill>
                  <a:srgbClr val="7030A0"/>
                </a:solidFill>
                <a:latin typeface="微软雅黑" panose="020B0503020204020204" pitchFamily="34" charset="-122"/>
              </a:rPr>
              <a:t>E</a:t>
            </a:r>
            <a:r>
              <a:rPr lang="en-US" altLang="zh-CN" sz="1400" dirty="0">
                <a:solidFill>
                  <a:srgbClr val="7030A0"/>
                </a:solidFill>
                <a:latin typeface="微软雅黑" panose="020B0503020204020204" pitchFamily="34" charset="-122"/>
              </a:rPr>
              <a:t>=1</a:t>
            </a:r>
          </a:p>
          <a:p>
            <a:pPr algn="just"/>
            <a:r>
              <a:rPr lang="zh-CN" altLang="en-US" sz="1400" dirty="0">
                <a:solidFill>
                  <a:srgbClr val="7030A0"/>
                </a:solidFill>
                <a:latin typeface="微软雅黑" panose="020B0503020204020204" pitchFamily="34" charset="-122"/>
              </a:rPr>
              <a:t>平均等待时间</a:t>
            </a:r>
            <a:r>
              <a:rPr lang="en-US" altLang="zh-CN" sz="1400" dirty="0">
                <a:solidFill>
                  <a:srgbClr val="7030A0"/>
                </a:solidFill>
                <a:latin typeface="微软雅黑" panose="020B0503020204020204" pitchFamily="34" charset="-122"/>
              </a:rPr>
              <a:t>=(0+1+7+9+1)/5=3.6</a:t>
            </a:r>
          </a:p>
        </p:txBody>
      </p:sp>
      <p:pic>
        <p:nvPicPr>
          <p:cNvPr id="64519" name="图片 1"/>
          <p:cNvPicPr>
            <a:picLocks noChangeAspect="1"/>
          </p:cNvPicPr>
          <p:nvPr/>
        </p:nvPicPr>
        <p:blipFill>
          <a:blip r:embed="rId3"/>
          <a:stretch>
            <a:fillRect/>
          </a:stretch>
        </p:blipFill>
        <p:spPr>
          <a:xfrm>
            <a:off x="34925" y="3181350"/>
            <a:ext cx="4648200" cy="1457325"/>
          </a:xfrm>
          <a:prstGeom prst="rect">
            <a:avLst/>
          </a:prstGeom>
          <a:noFill/>
          <a:ln w="9525">
            <a:noFill/>
          </a:ln>
        </p:spPr>
      </p:pic>
      <p:graphicFrame>
        <p:nvGraphicFramePr>
          <p:cNvPr id="16" name="表格 3">
            <a:extLst>
              <a:ext uri="{FF2B5EF4-FFF2-40B4-BE49-F238E27FC236}">
                <a16:creationId xmlns:a16="http://schemas.microsoft.com/office/drawing/2014/main" id="{304F4121-1742-47C9-88FE-F74F7526FD9D}"/>
              </a:ext>
            </a:extLst>
          </p:cNvPr>
          <p:cNvGraphicFramePr>
            <a:graphicFrameLocks noGrp="1"/>
          </p:cNvGraphicFramePr>
          <p:nvPr>
            <p:extLst>
              <p:ext uri="{D42A27DB-BD31-4B8C-83A1-F6EECF244321}">
                <p14:modId xmlns:p14="http://schemas.microsoft.com/office/powerpoint/2010/main" val="3390312243"/>
              </p:ext>
            </p:extLst>
          </p:nvPr>
        </p:nvGraphicFramePr>
        <p:xfrm>
          <a:off x="228600" y="683812"/>
          <a:ext cx="5362211" cy="2527694"/>
        </p:xfrm>
        <a:graphic>
          <a:graphicData uri="http://schemas.openxmlformats.org/drawingml/2006/table">
            <a:tbl>
              <a:tblPr firstRow="1" bandRow="1">
                <a:tableStyleId>{5C22544A-7EE6-4342-B048-85BDC9FD1C3A}</a:tableStyleId>
              </a:tblPr>
              <a:tblGrid>
                <a:gridCol w="296279">
                  <a:extLst>
                    <a:ext uri="{9D8B030D-6E8A-4147-A177-3AD203B41FA5}">
                      <a16:colId xmlns:a16="http://schemas.microsoft.com/office/drawing/2014/main" val="1262004341"/>
                    </a:ext>
                  </a:extLst>
                </a:gridCol>
                <a:gridCol w="273834">
                  <a:extLst>
                    <a:ext uri="{9D8B030D-6E8A-4147-A177-3AD203B41FA5}">
                      <a16:colId xmlns:a16="http://schemas.microsoft.com/office/drawing/2014/main" val="848941839"/>
                    </a:ext>
                  </a:extLst>
                </a:gridCol>
                <a:gridCol w="410751">
                  <a:extLst>
                    <a:ext uri="{9D8B030D-6E8A-4147-A177-3AD203B41FA5}">
                      <a16:colId xmlns:a16="http://schemas.microsoft.com/office/drawing/2014/main" val="264583078"/>
                    </a:ext>
                  </a:extLst>
                </a:gridCol>
                <a:gridCol w="684586">
                  <a:extLst>
                    <a:ext uri="{9D8B030D-6E8A-4147-A177-3AD203B41FA5}">
                      <a16:colId xmlns:a16="http://schemas.microsoft.com/office/drawing/2014/main" val="250774823"/>
                    </a:ext>
                  </a:extLst>
                </a:gridCol>
                <a:gridCol w="684586">
                  <a:extLst>
                    <a:ext uri="{9D8B030D-6E8A-4147-A177-3AD203B41FA5}">
                      <a16:colId xmlns:a16="http://schemas.microsoft.com/office/drawing/2014/main" val="2453513026"/>
                    </a:ext>
                  </a:extLst>
                </a:gridCol>
                <a:gridCol w="579367">
                  <a:extLst>
                    <a:ext uri="{9D8B030D-6E8A-4147-A177-3AD203B41FA5}">
                      <a16:colId xmlns:a16="http://schemas.microsoft.com/office/drawing/2014/main" val="2107395105"/>
                    </a:ext>
                  </a:extLst>
                </a:gridCol>
                <a:gridCol w="721345">
                  <a:extLst>
                    <a:ext uri="{9D8B030D-6E8A-4147-A177-3AD203B41FA5}">
                      <a16:colId xmlns:a16="http://schemas.microsoft.com/office/drawing/2014/main" val="4117779386"/>
                    </a:ext>
                  </a:extLst>
                </a:gridCol>
                <a:gridCol w="616127">
                  <a:extLst>
                    <a:ext uri="{9D8B030D-6E8A-4147-A177-3AD203B41FA5}">
                      <a16:colId xmlns:a16="http://schemas.microsoft.com/office/drawing/2014/main" val="2477444368"/>
                    </a:ext>
                  </a:extLst>
                </a:gridCol>
                <a:gridCol w="624469">
                  <a:extLst>
                    <a:ext uri="{9D8B030D-6E8A-4147-A177-3AD203B41FA5}">
                      <a16:colId xmlns:a16="http://schemas.microsoft.com/office/drawing/2014/main" val="2087168436"/>
                    </a:ext>
                  </a:extLst>
                </a:gridCol>
                <a:gridCol w="470867">
                  <a:extLst>
                    <a:ext uri="{9D8B030D-6E8A-4147-A177-3AD203B41FA5}">
                      <a16:colId xmlns:a16="http://schemas.microsoft.com/office/drawing/2014/main" val="3938650605"/>
                    </a:ext>
                  </a:extLst>
                </a:gridCol>
              </a:tblGrid>
              <a:tr h="1003694">
                <a:tc>
                  <a:txBody>
                    <a:bodyPr/>
                    <a:lstStyle/>
                    <a:p>
                      <a:pPr algn="ctr"/>
                      <a:r>
                        <a:rPr lang="zh-CN" altLang="en-US" sz="1100" b="0" dirty="0"/>
                        <a:t>进程</a:t>
                      </a:r>
                    </a:p>
                  </a:txBody>
                  <a:tcPr/>
                </a:tc>
                <a:tc>
                  <a:txBody>
                    <a:bodyPr/>
                    <a:lstStyle/>
                    <a:p>
                      <a:pPr algn="ctr"/>
                      <a:r>
                        <a:rPr lang="zh-CN" altLang="en-US" sz="1100" b="0" dirty="0"/>
                        <a:t>到达时间</a:t>
                      </a:r>
                    </a:p>
                  </a:txBody>
                  <a:tcPr/>
                </a:tc>
                <a:tc>
                  <a:txBody>
                    <a:bodyPr/>
                    <a:lstStyle/>
                    <a:p>
                      <a:pPr algn="ctr"/>
                      <a:r>
                        <a:rPr lang="zh-CN" altLang="en-US" sz="1100" b="0" dirty="0"/>
                        <a:t>运行时间</a:t>
                      </a:r>
                    </a:p>
                  </a:txBody>
                  <a:tcPr/>
                </a:tc>
                <a:tc>
                  <a:txBody>
                    <a:bodyPr/>
                    <a:lstStyle/>
                    <a:p>
                      <a:pPr algn="ctr"/>
                      <a:r>
                        <a:rPr lang="zh-CN" altLang="en-US" sz="1100" b="0" dirty="0"/>
                        <a:t>结束时刻</a:t>
                      </a:r>
                    </a:p>
                  </a:txBody>
                  <a:tcPr/>
                </a:tc>
                <a:tc>
                  <a:txBody>
                    <a:bodyPr/>
                    <a:lstStyle/>
                    <a:p>
                      <a:pPr algn="ctr"/>
                      <a:r>
                        <a:rPr lang="zh-CN" altLang="en-US" sz="1100" b="0" dirty="0"/>
                        <a:t>等待时间</a:t>
                      </a:r>
                    </a:p>
                  </a:txBody>
                  <a:tcPr/>
                </a:tc>
                <a:tc>
                  <a:txBody>
                    <a:bodyPr/>
                    <a:lstStyle/>
                    <a:p>
                      <a:pPr algn="ctr"/>
                      <a:r>
                        <a:rPr lang="zh-CN" altLang="en-US" sz="1100" b="0" dirty="0"/>
                        <a:t>平均等待时间</a:t>
                      </a:r>
                    </a:p>
                  </a:txBody>
                  <a:tcPr/>
                </a:tc>
                <a:tc>
                  <a:txBody>
                    <a:bodyPr/>
                    <a:lstStyle/>
                    <a:p>
                      <a:pPr algn="ctr"/>
                      <a:r>
                        <a:rPr lang="zh-CN" altLang="en-US" sz="1100" b="0" dirty="0"/>
                        <a:t>周转时间</a:t>
                      </a:r>
                    </a:p>
                  </a:txBody>
                  <a:tcPr/>
                </a:tc>
                <a:tc>
                  <a:txBody>
                    <a:bodyPr/>
                    <a:lstStyle/>
                    <a:p>
                      <a:pPr algn="ctr"/>
                      <a:r>
                        <a:rPr lang="zh-CN" altLang="en-US" sz="1100" b="0" dirty="0"/>
                        <a:t>平均周转时间</a:t>
                      </a:r>
                    </a:p>
                  </a:txBody>
                  <a:tcPr/>
                </a:tc>
                <a:tc>
                  <a:txBody>
                    <a:bodyPr/>
                    <a:lstStyle/>
                    <a:p>
                      <a:pPr algn="ctr"/>
                      <a:r>
                        <a:rPr lang="zh-CN" altLang="en-US" sz="1100" b="0" dirty="0"/>
                        <a:t>带权周转时间</a:t>
                      </a:r>
                    </a:p>
                  </a:txBody>
                  <a:tcPr/>
                </a:tc>
                <a:tc>
                  <a:txBody>
                    <a:bodyPr/>
                    <a:lstStyle/>
                    <a:p>
                      <a:pPr algn="ctr"/>
                      <a:r>
                        <a:rPr lang="zh-CN" altLang="en-US" sz="1100" b="0" dirty="0"/>
                        <a:t>平均带权周转时间</a:t>
                      </a:r>
                    </a:p>
                  </a:txBody>
                  <a:tcPr/>
                </a:tc>
                <a:extLst>
                  <a:ext uri="{0D108BD9-81ED-4DB2-BD59-A6C34878D82A}">
                    <a16:rowId xmlns:a16="http://schemas.microsoft.com/office/drawing/2014/main" val="2651717583"/>
                  </a:ext>
                </a:extLst>
              </a:tr>
              <a:tr h="278804">
                <a:tc>
                  <a:txBody>
                    <a:bodyPr/>
                    <a:lstStyle/>
                    <a:p>
                      <a:pPr algn="ctr"/>
                      <a:r>
                        <a:rPr lang="en-US" altLang="zh-CN" dirty="0"/>
                        <a:t>A</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tc>
                  <a:txBody>
                    <a:bodyPr/>
                    <a:lstStyle/>
                    <a:p>
                      <a:pPr algn="ctr"/>
                      <a:endParaRPr lang="zh-CN" altLang="en-US" dirty="0"/>
                    </a:p>
                  </a:txBody>
                  <a:tcPr/>
                </a:tc>
                <a:tc>
                  <a:txBody>
                    <a:bodyPr/>
                    <a:lstStyle/>
                    <a:p>
                      <a:pPr algn="ctr"/>
                      <a:r>
                        <a:rPr lang="en-US" altLang="zh-CN" dirty="0"/>
                        <a:t>3</a:t>
                      </a:r>
                      <a:endParaRPr lang="zh-CN" altLang="en-US" dirty="0"/>
                    </a:p>
                  </a:txBody>
                  <a:tcPr/>
                </a:tc>
                <a:tc>
                  <a:txBody>
                    <a:bodyPr/>
                    <a:lstStyle/>
                    <a:p>
                      <a:pPr algn="ctr"/>
                      <a:endParaRPr lang="zh-CN" altLang="en-US" dirty="0"/>
                    </a:p>
                  </a:txBody>
                  <a:tcPr/>
                </a:tc>
                <a:tc>
                  <a:txBody>
                    <a:bodyPr/>
                    <a:lstStyle/>
                    <a:p>
                      <a:pPr algn="ctr"/>
                      <a:r>
                        <a:rPr lang="en-US" altLang="zh-CN" dirty="0"/>
                        <a:t>3/3</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180394048"/>
                  </a:ext>
                </a:extLst>
              </a:tr>
              <a:tr h="278804">
                <a:tc>
                  <a:txBody>
                    <a:bodyPr/>
                    <a:lstStyle/>
                    <a:p>
                      <a:pPr algn="ctr"/>
                      <a:r>
                        <a:rPr lang="en-US" altLang="zh-CN" dirty="0"/>
                        <a:t>B</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1</a:t>
                      </a:r>
                      <a:endParaRPr lang="zh-CN" altLang="en-US" dirty="0"/>
                    </a:p>
                  </a:txBody>
                  <a:tcPr/>
                </a:tc>
                <a:tc>
                  <a:txBody>
                    <a:bodyPr/>
                    <a:lstStyle/>
                    <a:p>
                      <a:pPr algn="ctr"/>
                      <a:endParaRPr lang="zh-CN" altLang="en-US" dirty="0"/>
                    </a:p>
                  </a:txBody>
                  <a:tcPr/>
                </a:tc>
                <a:tc>
                  <a:txBody>
                    <a:bodyPr/>
                    <a:lstStyle/>
                    <a:p>
                      <a:pPr algn="ctr"/>
                      <a:r>
                        <a:rPr lang="en-US" altLang="zh-CN" dirty="0"/>
                        <a:t>7</a:t>
                      </a:r>
                      <a:endParaRPr lang="zh-CN" altLang="en-US" dirty="0"/>
                    </a:p>
                  </a:txBody>
                  <a:tcPr/>
                </a:tc>
                <a:tc>
                  <a:txBody>
                    <a:bodyPr/>
                    <a:lstStyle/>
                    <a:p>
                      <a:pPr algn="ctr"/>
                      <a:endParaRPr lang="zh-CN" altLang="en-US" dirty="0"/>
                    </a:p>
                  </a:txBody>
                  <a:tcPr/>
                </a:tc>
                <a:tc>
                  <a:txBody>
                    <a:bodyPr/>
                    <a:lstStyle/>
                    <a:p>
                      <a:pPr algn="ctr"/>
                      <a:r>
                        <a:rPr lang="en-US" altLang="zh-CN" dirty="0"/>
                        <a:t>7/6</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591746700"/>
                  </a:ext>
                </a:extLst>
              </a:tr>
              <a:tr h="278804">
                <a:tc>
                  <a:txBody>
                    <a:bodyPr/>
                    <a:lstStyle/>
                    <a:p>
                      <a:pPr algn="ctr"/>
                      <a:r>
                        <a:rPr lang="en-US" altLang="zh-CN" dirty="0"/>
                        <a:t>C</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15</a:t>
                      </a:r>
                      <a:endParaRPr lang="zh-CN" altLang="en-US" dirty="0"/>
                    </a:p>
                  </a:txBody>
                  <a:tcPr/>
                </a:tc>
                <a:tc>
                  <a:txBody>
                    <a:bodyPr/>
                    <a:lstStyle/>
                    <a:p>
                      <a:pPr algn="ctr"/>
                      <a:r>
                        <a:rPr lang="en-US" altLang="zh-CN" dirty="0"/>
                        <a:t>7</a:t>
                      </a:r>
                      <a:endParaRPr lang="zh-CN" altLang="en-US" dirty="0"/>
                    </a:p>
                  </a:txBody>
                  <a:tcPr/>
                </a:tc>
                <a:tc>
                  <a:txBody>
                    <a:bodyPr/>
                    <a:lstStyle/>
                    <a:p>
                      <a:pPr algn="ctr"/>
                      <a:endParaRPr lang="zh-CN" altLang="en-US" dirty="0"/>
                    </a:p>
                  </a:txBody>
                  <a:tcPr/>
                </a:tc>
                <a:tc>
                  <a:txBody>
                    <a:bodyPr/>
                    <a:lstStyle/>
                    <a:p>
                      <a:pPr algn="ctr"/>
                      <a:r>
                        <a:rPr lang="en-US" altLang="zh-CN" dirty="0"/>
                        <a:t>11</a:t>
                      </a:r>
                      <a:endParaRPr lang="zh-CN" altLang="en-US" dirty="0"/>
                    </a:p>
                  </a:txBody>
                  <a:tcPr/>
                </a:tc>
                <a:tc>
                  <a:txBody>
                    <a:bodyPr/>
                    <a:lstStyle/>
                    <a:p>
                      <a:pPr algn="ctr"/>
                      <a:endParaRPr lang="zh-CN" altLang="en-US" dirty="0"/>
                    </a:p>
                  </a:txBody>
                  <a:tcPr/>
                </a:tc>
                <a:tc>
                  <a:txBody>
                    <a:bodyPr/>
                    <a:lstStyle/>
                    <a:p>
                      <a:pPr algn="ctr"/>
                      <a:r>
                        <a:rPr lang="en-US" altLang="zh-CN" dirty="0"/>
                        <a:t>11/4</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219970448"/>
                  </a:ext>
                </a:extLst>
              </a:tr>
              <a:tr h="278804">
                <a:tc>
                  <a:txBody>
                    <a:bodyPr/>
                    <a:lstStyle/>
                    <a:p>
                      <a:pPr algn="ctr"/>
                      <a:r>
                        <a:rPr lang="en-US" altLang="zh-CN" dirty="0"/>
                        <a:t>D</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9</a:t>
                      </a:r>
                      <a:endParaRPr lang="zh-CN" altLang="en-US" dirty="0"/>
                    </a:p>
                  </a:txBody>
                  <a:tcPr/>
                </a:tc>
                <a:tc>
                  <a:txBody>
                    <a:bodyPr/>
                    <a:lstStyle/>
                    <a:p>
                      <a:pPr algn="ctr"/>
                      <a:endParaRPr lang="zh-CN" altLang="en-US" dirty="0"/>
                    </a:p>
                  </a:txBody>
                  <a:tcPr/>
                </a:tc>
                <a:tc>
                  <a:txBody>
                    <a:bodyPr/>
                    <a:lstStyle/>
                    <a:p>
                      <a:pPr algn="ctr"/>
                      <a:r>
                        <a:rPr lang="en-US" altLang="zh-CN" dirty="0"/>
                        <a:t>14</a:t>
                      </a:r>
                      <a:endParaRPr lang="zh-CN" altLang="en-US" dirty="0"/>
                    </a:p>
                  </a:txBody>
                  <a:tcPr/>
                </a:tc>
                <a:tc>
                  <a:txBody>
                    <a:bodyPr/>
                    <a:lstStyle/>
                    <a:p>
                      <a:pPr algn="ctr"/>
                      <a:endParaRPr lang="zh-CN" altLang="en-US" dirty="0"/>
                    </a:p>
                  </a:txBody>
                  <a:tcPr/>
                </a:tc>
                <a:tc>
                  <a:txBody>
                    <a:bodyPr/>
                    <a:lstStyle/>
                    <a:p>
                      <a:pPr algn="ctr"/>
                      <a:r>
                        <a:rPr lang="en-US" altLang="zh-CN" dirty="0"/>
                        <a:t>14/5</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954297769"/>
                  </a:ext>
                </a:extLst>
              </a:tr>
              <a:tr h="278804">
                <a:tc>
                  <a:txBody>
                    <a:bodyPr/>
                    <a:lstStyle/>
                    <a:p>
                      <a:pPr algn="ctr"/>
                      <a:r>
                        <a:rPr lang="en-US" altLang="zh-CN" dirty="0"/>
                        <a:t>E</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11</a:t>
                      </a:r>
                      <a:endParaRPr lang="zh-CN" altLang="en-US" dirty="0"/>
                    </a:p>
                  </a:txBody>
                  <a:tcPr/>
                </a:tc>
                <a:tc>
                  <a:txBody>
                    <a:bodyPr/>
                    <a:lstStyle/>
                    <a:p>
                      <a:pPr algn="ctr"/>
                      <a:r>
                        <a:rPr lang="en-US" altLang="zh-CN" dirty="0"/>
                        <a:t>1</a:t>
                      </a:r>
                      <a:endParaRPr lang="zh-CN" altLang="en-US" dirty="0"/>
                    </a:p>
                  </a:txBody>
                  <a:tcPr/>
                </a:tc>
                <a:tc>
                  <a:txBody>
                    <a:bodyPr/>
                    <a:lstStyle/>
                    <a:p>
                      <a:pPr algn="ctr"/>
                      <a:endParaRPr lang="zh-CN" altLang="en-US" dirty="0"/>
                    </a:p>
                  </a:txBody>
                  <a:tcPr/>
                </a:tc>
                <a:tc>
                  <a:txBody>
                    <a:bodyPr/>
                    <a:lstStyle/>
                    <a:p>
                      <a:pPr algn="ctr"/>
                      <a:r>
                        <a:rPr lang="en-US" altLang="zh-CN" dirty="0"/>
                        <a:t>3</a:t>
                      </a:r>
                      <a:endParaRPr lang="zh-CN" altLang="en-US" dirty="0"/>
                    </a:p>
                  </a:txBody>
                  <a:tcPr/>
                </a:tc>
                <a:tc>
                  <a:txBody>
                    <a:bodyPr/>
                    <a:lstStyle/>
                    <a:p>
                      <a:pPr algn="ctr"/>
                      <a:endParaRPr lang="zh-CN" altLang="en-US" dirty="0"/>
                    </a:p>
                  </a:txBody>
                  <a:tcPr/>
                </a:tc>
                <a:tc>
                  <a:txBody>
                    <a:bodyPr/>
                    <a:lstStyle/>
                    <a:p>
                      <a:pPr algn="ctr"/>
                      <a:r>
                        <a:rPr lang="en-US" altLang="zh-CN" dirty="0"/>
                        <a:t>3/2</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651945118"/>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SJF</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短作业优先</a:t>
            </a:r>
          </a:p>
        </p:txBody>
      </p:sp>
      <p:sp>
        <p:nvSpPr>
          <p:cNvPr id="2" name="文本框 1">
            <a:extLst>
              <a:ext uri="{FF2B5EF4-FFF2-40B4-BE49-F238E27FC236}">
                <a16:creationId xmlns:a16="http://schemas.microsoft.com/office/drawing/2014/main" id="{AB00C56C-96C2-4115-8C7C-E1F88E797B26}"/>
              </a:ext>
            </a:extLst>
          </p:cNvPr>
          <p:cNvSpPr txBox="1"/>
          <p:nvPr/>
        </p:nvSpPr>
        <p:spPr>
          <a:xfrm>
            <a:off x="926511" y="971550"/>
            <a:ext cx="7455489" cy="3134961"/>
          </a:xfrm>
          <a:prstGeom prst="rect">
            <a:avLst/>
          </a:prstGeom>
          <a:noFill/>
        </p:spPr>
        <p:txBody>
          <a:bodyPr wrap="square" rtlCol="0">
            <a:spAutoFit/>
          </a:bodyPr>
          <a:lstStyle/>
          <a:p>
            <a:pPr>
              <a:lnSpc>
                <a:spcPts val="3000"/>
              </a:lnSpc>
            </a:pPr>
            <a:r>
              <a:rPr lang="en-US" altLang="zh-CN" sz="2000" dirty="0"/>
              <a:t>SJF</a:t>
            </a:r>
            <a:r>
              <a:rPr lang="zh-CN" altLang="en-US" sz="2000" dirty="0"/>
              <a:t>调度算法的优缺点：</a:t>
            </a:r>
            <a:endParaRPr lang="en-US" altLang="zh-CN" sz="2000" dirty="0"/>
          </a:p>
          <a:p>
            <a:pPr>
              <a:lnSpc>
                <a:spcPts val="3000"/>
              </a:lnSpc>
            </a:pPr>
            <a:r>
              <a:rPr lang="zh-CN" altLang="en-US" sz="2000" dirty="0">
                <a:solidFill>
                  <a:srgbClr val="FF0000"/>
                </a:solidFill>
              </a:rPr>
              <a:t>优点</a:t>
            </a:r>
            <a:r>
              <a:rPr lang="zh-CN" altLang="en-US" sz="2000" dirty="0"/>
              <a:t>：</a:t>
            </a:r>
            <a:endParaRPr lang="en-US" altLang="zh-CN" sz="2000" dirty="0"/>
          </a:p>
          <a:p>
            <a:pPr>
              <a:lnSpc>
                <a:spcPts val="3000"/>
              </a:lnSpc>
            </a:pPr>
            <a:r>
              <a:rPr lang="en-US" altLang="zh-CN" sz="2000" dirty="0"/>
              <a:t>        </a:t>
            </a:r>
            <a:r>
              <a:rPr lang="zh-CN" altLang="en-US" sz="2000" dirty="0"/>
              <a:t>有效降低作业的平均等待时间，提高系统吞吐量</a:t>
            </a:r>
            <a:endParaRPr lang="en-US" altLang="zh-CN" sz="2000" dirty="0"/>
          </a:p>
          <a:p>
            <a:pPr>
              <a:lnSpc>
                <a:spcPts val="3000"/>
              </a:lnSpc>
            </a:pPr>
            <a:r>
              <a:rPr lang="zh-CN" altLang="en-US" sz="2000" dirty="0">
                <a:solidFill>
                  <a:srgbClr val="FF0000"/>
                </a:solidFill>
              </a:rPr>
              <a:t>缺点</a:t>
            </a:r>
            <a:r>
              <a:rPr lang="zh-CN" altLang="en-US" sz="2000" dirty="0"/>
              <a:t>：</a:t>
            </a:r>
            <a:endParaRPr lang="en-US" altLang="zh-CN" sz="2000" dirty="0"/>
          </a:p>
          <a:p>
            <a:pPr marL="342900" indent="-342900">
              <a:lnSpc>
                <a:spcPts val="3000"/>
              </a:lnSpc>
              <a:buFont typeface="Wingdings" panose="05000000000000000000" pitchFamily="2" charset="2"/>
              <a:buChar char="l"/>
            </a:pPr>
            <a:r>
              <a:rPr lang="zh-CN" altLang="en-US" sz="2000" dirty="0"/>
              <a:t>该算法完全未考虑作业的紧迫程度，不能保证作业（进程）会被及时处理</a:t>
            </a:r>
            <a:endParaRPr lang="en-US" altLang="zh-CN" sz="2000" dirty="0"/>
          </a:p>
          <a:p>
            <a:pPr marL="342900" indent="-342900">
              <a:lnSpc>
                <a:spcPts val="3000"/>
              </a:lnSpc>
              <a:buFont typeface="Wingdings" panose="05000000000000000000" pitchFamily="2" charset="2"/>
              <a:buChar char="l"/>
            </a:pPr>
            <a:r>
              <a:rPr lang="zh-CN" altLang="en-US" sz="2000" dirty="0"/>
              <a:t>由于作业（进程）的长短只是根据估计执行时间而定，主观因素大，不一定实现真实短作业优先</a:t>
            </a:r>
            <a:endParaRPr lang="en-US" altLang="zh-CN" sz="2000" dirty="0"/>
          </a:p>
        </p:txBody>
      </p:sp>
    </p:spTree>
    <p:extLst>
      <p:ext uri="{BB962C8B-B14F-4D97-AF65-F5344CB8AC3E}">
        <p14:creationId xmlns:p14="http://schemas.microsoft.com/office/powerpoint/2010/main" val="319839070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a:t>
            </a:r>
          </a:p>
        </p:txBody>
      </p:sp>
      <p:sp>
        <p:nvSpPr>
          <p:cNvPr id="2" name="文本框 1">
            <a:extLst>
              <a:ext uri="{FF2B5EF4-FFF2-40B4-BE49-F238E27FC236}">
                <a16:creationId xmlns:a16="http://schemas.microsoft.com/office/drawing/2014/main" id="{AB00C56C-96C2-4115-8C7C-E1F88E797B26}"/>
              </a:ext>
            </a:extLst>
          </p:cNvPr>
          <p:cNvSpPr txBox="1"/>
          <p:nvPr/>
        </p:nvSpPr>
        <p:spPr>
          <a:xfrm>
            <a:off x="1371600" y="1809750"/>
            <a:ext cx="6769689" cy="1564018"/>
          </a:xfrm>
          <a:prstGeom prst="rect">
            <a:avLst/>
          </a:prstGeom>
          <a:noFill/>
        </p:spPr>
        <p:txBody>
          <a:bodyPr wrap="square" rtlCol="0">
            <a:spAutoFit/>
          </a:bodyPr>
          <a:lstStyle/>
          <a:p>
            <a:pPr>
              <a:lnSpc>
                <a:spcPts val="4000"/>
              </a:lnSpc>
            </a:pPr>
            <a:r>
              <a:rPr lang="zh-CN" altLang="en-US" sz="2000" dirty="0"/>
              <a:t>一、先来先服务和短作业（进程）优先调度算法</a:t>
            </a:r>
            <a:r>
              <a:rPr lang="zh-CN" altLang="en-US" sz="2000" dirty="0">
                <a:solidFill>
                  <a:srgbClr val="FF0000"/>
                </a:solidFill>
              </a:rPr>
              <a:t>（结束）</a:t>
            </a:r>
            <a:endParaRPr lang="en-US" altLang="zh-CN" sz="2000" dirty="0">
              <a:solidFill>
                <a:srgbClr val="FF0000"/>
              </a:solidFill>
            </a:endParaRPr>
          </a:p>
          <a:p>
            <a:pPr>
              <a:lnSpc>
                <a:spcPts val="4000"/>
              </a:lnSpc>
            </a:pPr>
            <a:r>
              <a:rPr lang="zh-CN" altLang="en-US" sz="2000" dirty="0">
                <a:solidFill>
                  <a:srgbClr val="FF0000"/>
                </a:solidFill>
              </a:rPr>
              <a:t>二、优先级调度算法</a:t>
            </a:r>
            <a:endParaRPr lang="en-US" altLang="zh-CN" sz="2000" dirty="0">
              <a:solidFill>
                <a:srgbClr val="FF0000"/>
              </a:solidFill>
            </a:endParaRPr>
          </a:p>
          <a:p>
            <a:pPr>
              <a:lnSpc>
                <a:spcPts val="4000"/>
              </a:lnSpc>
            </a:pPr>
            <a:r>
              <a:rPr lang="zh-CN" altLang="en-US" sz="2000" dirty="0"/>
              <a:t>三、时间片轮转调度算法</a:t>
            </a:r>
            <a:endParaRPr lang="en-US" altLang="zh-CN" sz="2000" dirty="0"/>
          </a:p>
        </p:txBody>
      </p:sp>
    </p:spTree>
    <p:extLst>
      <p:ext uri="{BB962C8B-B14F-4D97-AF65-F5344CB8AC3E}">
        <p14:creationId xmlns:p14="http://schemas.microsoft.com/office/powerpoint/2010/main" val="110983495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lang="zh-CN" altLang="en-US" sz="2000" b="1" dirty="0">
                <a:solidFill>
                  <a:schemeClr val="bg1">
                    <a:lumMod val="50000"/>
                  </a:schemeClr>
                </a:solidFill>
              </a:rPr>
              <a:t>优先级调度算法</a:t>
            </a:r>
            <a:r>
              <a:rPr lang="en-US" altLang="zh-CN" sz="2000" b="1" dirty="0">
                <a:solidFill>
                  <a:schemeClr val="bg1">
                    <a:lumMod val="50000"/>
                  </a:schemeClr>
                </a:solidFill>
              </a:rPr>
              <a:t>——</a:t>
            </a:r>
            <a:r>
              <a:rPr lang="zh-CN" altLang="en-US" sz="2000" b="1" dirty="0">
                <a:solidFill>
                  <a:schemeClr val="bg1">
                    <a:lumMod val="50000"/>
                  </a:schemeClr>
                </a:solidFill>
              </a:rPr>
              <a:t>调度算法类型</a:t>
            </a: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AB00C56C-96C2-4115-8C7C-E1F88E797B26}"/>
              </a:ext>
            </a:extLst>
          </p:cNvPr>
          <p:cNvSpPr txBox="1"/>
          <p:nvPr/>
        </p:nvSpPr>
        <p:spPr>
          <a:xfrm>
            <a:off x="533400" y="971550"/>
            <a:ext cx="7772400" cy="3898311"/>
          </a:xfrm>
          <a:prstGeom prst="rect">
            <a:avLst/>
          </a:prstGeom>
          <a:noFill/>
        </p:spPr>
        <p:txBody>
          <a:bodyPr wrap="square" rtlCol="0">
            <a:spAutoFit/>
          </a:bodyPr>
          <a:lstStyle/>
          <a:p>
            <a:pPr>
              <a:lnSpc>
                <a:spcPts val="3000"/>
              </a:lnSpc>
            </a:pPr>
            <a:r>
              <a:rPr lang="zh-CN" altLang="en-US" dirty="0"/>
              <a:t>优先级调度算法的类型：</a:t>
            </a:r>
            <a:endParaRPr lang="en-US" altLang="zh-CN" dirty="0"/>
          </a:p>
          <a:p>
            <a:pPr>
              <a:lnSpc>
                <a:spcPts val="3000"/>
              </a:lnSpc>
            </a:pPr>
            <a:r>
              <a:rPr lang="en-US" altLang="zh-CN" dirty="0"/>
              <a:t>1.</a:t>
            </a:r>
            <a:r>
              <a:rPr lang="zh-CN" altLang="en-US" dirty="0"/>
              <a:t>非抢占式优先级调度算法（</a:t>
            </a:r>
            <a:r>
              <a:rPr lang="zh-CN" altLang="en-US" dirty="0">
                <a:solidFill>
                  <a:srgbClr val="FF0000"/>
                </a:solidFill>
              </a:rPr>
              <a:t>交互性、实时性无法满足</a:t>
            </a:r>
            <a:r>
              <a:rPr lang="zh-CN" altLang="en-US" dirty="0"/>
              <a:t>）</a:t>
            </a:r>
            <a:endParaRPr lang="en-US" altLang="zh-CN" dirty="0"/>
          </a:p>
          <a:p>
            <a:pPr>
              <a:lnSpc>
                <a:spcPts val="3000"/>
              </a:lnSpc>
            </a:pPr>
            <a:r>
              <a:rPr lang="en-US" altLang="zh-CN" dirty="0"/>
              <a:t>      </a:t>
            </a:r>
            <a:r>
              <a:rPr lang="zh-CN" altLang="en-US" dirty="0"/>
              <a:t>一旦把处理机分配给就绪队列中最高优先级进程，则该进程会一直运行直至结束；或发生某种事件而放弃处理机</a:t>
            </a:r>
            <a:endParaRPr lang="en-US" altLang="zh-CN" dirty="0"/>
          </a:p>
          <a:p>
            <a:pPr>
              <a:lnSpc>
                <a:spcPts val="3000"/>
              </a:lnSpc>
            </a:pPr>
            <a:r>
              <a:rPr lang="en-US" altLang="zh-CN" dirty="0"/>
              <a:t>2.</a:t>
            </a:r>
            <a:r>
              <a:rPr lang="zh-CN" altLang="en-US" dirty="0"/>
              <a:t>抢占式优先级调度算法</a:t>
            </a:r>
            <a:endParaRPr lang="en-US" altLang="zh-CN" dirty="0"/>
          </a:p>
          <a:p>
            <a:pPr>
              <a:lnSpc>
                <a:spcPts val="3000"/>
              </a:lnSpc>
            </a:pPr>
            <a:r>
              <a:rPr lang="en-US" altLang="zh-CN" dirty="0"/>
              <a:t>      </a:t>
            </a:r>
            <a:r>
              <a:rPr lang="zh-CN" altLang="en-US" dirty="0"/>
              <a:t>在把处理机分配给优先级最高的进程时，只要出现了另一个优先级更高的进程，调度程序会将处理机给新到优先级更高的进程</a:t>
            </a:r>
            <a:endParaRPr lang="en-US" altLang="zh-CN" dirty="0"/>
          </a:p>
          <a:p>
            <a:pPr>
              <a:lnSpc>
                <a:spcPts val="3000"/>
              </a:lnSpc>
            </a:pPr>
            <a:r>
              <a:rPr lang="zh-CN" altLang="en-US" dirty="0"/>
              <a:t>（现代</a:t>
            </a:r>
            <a:r>
              <a:rPr lang="en-US" altLang="zh-CN" dirty="0"/>
              <a:t>OS</a:t>
            </a:r>
            <a:r>
              <a:rPr lang="zh-CN" altLang="en-US" dirty="0"/>
              <a:t>广泛采用：</a:t>
            </a:r>
            <a:r>
              <a:rPr lang="zh-CN" altLang="en-US" dirty="0">
                <a:solidFill>
                  <a:srgbClr val="FF0000"/>
                </a:solidFill>
              </a:rPr>
              <a:t>批处理系统、分时系统、实时系统</a:t>
            </a:r>
            <a:r>
              <a:rPr lang="zh-CN" altLang="en-US" dirty="0"/>
              <a:t>）</a:t>
            </a:r>
            <a:endParaRPr lang="en-US" altLang="zh-CN" dirty="0"/>
          </a:p>
          <a:p>
            <a:pPr>
              <a:lnSpc>
                <a:spcPts val="3000"/>
              </a:lnSpc>
            </a:pPr>
            <a:r>
              <a:rPr lang="en-US" altLang="zh-CN" dirty="0"/>
              <a:t>priority-scheduling algorithm, PSA </a:t>
            </a:r>
            <a:r>
              <a:rPr lang="zh-CN" altLang="en-US" dirty="0"/>
              <a:t>优先级调度算法</a:t>
            </a:r>
            <a:r>
              <a:rPr lang="en-US" altLang="zh-CN" dirty="0"/>
              <a:t> </a:t>
            </a:r>
          </a:p>
          <a:p>
            <a:pPr>
              <a:lnSpc>
                <a:spcPts val="3000"/>
              </a:lnSpc>
            </a:pPr>
            <a:r>
              <a:rPr lang="en-US" altLang="zh-CN" dirty="0"/>
              <a:t>first priority first, FPF </a:t>
            </a:r>
            <a:r>
              <a:rPr lang="zh-CN" altLang="en-US" dirty="0"/>
              <a:t>最高优先权优先</a:t>
            </a:r>
            <a:endParaRPr lang="en-US" altLang="zh-CN" dirty="0"/>
          </a:p>
        </p:txBody>
      </p:sp>
    </p:spTree>
    <p:extLst>
      <p:ext uri="{BB962C8B-B14F-4D97-AF65-F5344CB8AC3E}">
        <p14:creationId xmlns:p14="http://schemas.microsoft.com/office/powerpoint/2010/main" val="80762200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2"/>
          <p:cNvSpPr>
            <a:spLocks noGrp="1"/>
          </p:cNvSpPr>
          <p:nvPr>
            <p:ph type="pic" sz="quarter" idx="13"/>
          </p:nvPr>
        </p:nvSpPr>
        <p:spPr/>
      </p:sp>
      <p:sp>
        <p:nvSpPr>
          <p:cNvPr id="4" name="图片占位符 3"/>
          <p:cNvSpPr>
            <a:spLocks noGrp="1"/>
          </p:cNvSpPr>
          <p:nvPr>
            <p:ph type="pic" sz="quarter" idx="14"/>
          </p:nvPr>
        </p:nvSpPr>
        <p:spPr/>
      </p:sp>
      <p:sp>
        <p:nvSpPr>
          <p:cNvPr id="5" name="标题 4"/>
          <p:cNvSpPr>
            <a:spLocks noGrp="1"/>
          </p:cNvSpPr>
          <p:nvPr>
            <p:ph type="title"/>
          </p:nvPr>
        </p:nvSpPr>
        <p:spPr/>
        <p:txBody>
          <a:bodyPr/>
          <a:lstStyle/>
          <a:p>
            <a:r>
              <a:rPr lang="zh-CN" altLang="en-US" sz="2000" noProof="0" dirty="0">
                <a:solidFill>
                  <a:schemeClr val="bg1">
                    <a:lumMod val="50000"/>
                  </a:schemeClr>
                </a:solidFill>
                <a:cs typeface="+mn-cs"/>
              </a:rPr>
              <a:t>非抢占式</a:t>
            </a:r>
          </a:p>
        </p:txBody>
      </p:sp>
      <p:pic>
        <p:nvPicPr>
          <p:cNvPr id="6" name="图片占位符 5"/>
          <p:cNvPicPr>
            <a:picLocks noGrp="1" noChangeAspect="1"/>
          </p:cNvPicPr>
          <p:nvPr>
            <p:ph type="pic" sz="quarter" idx="12"/>
          </p:nvPr>
        </p:nvPicPr>
        <p:blipFill>
          <a:blip r:embed="rId2"/>
          <a:stretch>
            <a:fillRect/>
          </a:stretch>
        </p:blipFill>
        <p:spPr>
          <a:xfrm>
            <a:off x="228600" y="819150"/>
            <a:ext cx="8703945" cy="3779520"/>
          </a:xfrm>
          <a:prstGeom prst="rect">
            <a:avLst/>
          </a:prstGeom>
        </p:spPr>
      </p:pic>
    </p:spTree>
    <p:extLst>
      <p:ext uri="{BB962C8B-B14F-4D97-AF65-F5344CB8AC3E}">
        <p14:creationId xmlns:p14="http://schemas.microsoft.com/office/powerpoint/2010/main" val="3720116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片占位符 3"/>
          <p:cNvSpPr>
            <a:spLocks noGrp="1"/>
          </p:cNvSpPr>
          <p:nvPr>
            <p:ph type="pic" sz="quarter" idx="14"/>
          </p:nvPr>
        </p:nvSpPr>
        <p:spPr/>
      </p:sp>
      <p:sp>
        <p:nvSpPr>
          <p:cNvPr id="5" name="标题 4"/>
          <p:cNvSpPr>
            <a:spLocks noGrp="1"/>
          </p:cNvSpPr>
          <p:nvPr>
            <p:ph type="title"/>
          </p:nvPr>
        </p:nvSpPr>
        <p:spPr/>
        <p:txBody>
          <a:bodyPr/>
          <a:lstStyle/>
          <a:p>
            <a:r>
              <a:rPr lang="zh-CN" altLang="en-US" sz="2000" noProof="0" dirty="0">
                <a:solidFill>
                  <a:schemeClr val="bg1">
                    <a:lumMod val="50000"/>
                  </a:schemeClr>
                </a:solidFill>
                <a:cs typeface="+mn-cs"/>
              </a:rPr>
              <a:t>抢占式</a:t>
            </a:r>
          </a:p>
        </p:txBody>
      </p:sp>
      <p:sp>
        <p:nvSpPr>
          <p:cNvPr id="2" name="图片占位符 1"/>
          <p:cNvSpPr>
            <a:spLocks noGrp="1"/>
          </p:cNvSpPr>
          <p:nvPr>
            <p:ph type="pic" sz="quarter" idx="12"/>
          </p:nvPr>
        </p:nvSpPr>
        <p:spPr/>
      </p:sp>
      <p:pic>
        <p:nvPicPr>
          <p:cNvPr id="7" name="图片占位符 6"/>
          <p:cNvPicPr>
            <a:picLocks noGrp="1" noChangeAspect="1"/>
          </p:cNvPicPr>
          <p:nvPr>
            <p:ph type="pic" sz="quarter" idx="13"/>
          </p:nvPr>
        </p:nvPicPr>
        <p:blipFill>
          <a:blip r:embed="rId2"/>
          <a:stretch>
            <a:fillRect/>
          </a:stretch>
        </p:blipFill>
        <p:spPr>
          <a:xfrm>
            <a:off x="304800" y="819150"/>
            <a:ext cx="8467090" cy="4052570"/>
          </a:xfrm>
          <a:prstGeom prst="rect">
            <a:avLst/>
          </a:prstGeom>
        </p:spPr>
      </p:pic>
    </p:spTree>
    <p:extLst>
      <p:ext uri="{BB962C8B-B14F-4D97-AF65-F5344CB8AC3E}">
        <p14:creationId xmlns:p14="http://schemas.microsoft.com/office/powerpoint/2010/main" val="97505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1295400" y="1657350"/>
            <a:ext cx="7774305" cy="24542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1650" dirty="0">
                <a:solidFill>
                  <a:srgbClr val="FF0000"/>
                </a:solidFill>
              </a:rPr>
              <a:t>静态优先级</a:t>
            </a:r>
          </a:p>
          <a:p>
            <a:pPr marL="457200" lvl="2" indent="-342900">
              <a:lnSpc>
                <a:spcPct val="120000"/>
              </a:lnSpc>
              <a:spcBef>
                <a:spcPts val="370"/>
              </a:spcBef>
              <a:buClr>
                <a:srgbClr val="E71101"/>
              </a:buClr>
              <a:buSzPct val="60000"/>
              <a:buFont typeface="Wingdings" panose="05000000000000000000" pitchFamily="2" charset="2"/>
              <a:buChar char="p"/>
              <a:defRPr/>
            </a:pPr>
            <a:r>
              <a:rPr lang="zh-CN" altLang="en-US" sz="1500" dirty="0">
                <a:solidFill>
                  <a:schemeClr val="tx1">
                    <a:lumMod val="65000"/>
                    <a:lumOff val="35000"/>
                  </a:schemeClr>
                </a:solidFill>
              </a:rPr>
              <a:t>创建进程时</a:t>
            </a:r>
            <a:r>
              <a:rPr lang="zh-CN" altLang="en-US" sz="1500" dirty="0">
                <a:solidFill>
                  <a:srgbClr val="FF0000"/>
                </a:solidFill>
              </a:rPr>
              <a:t>确定优先数</a:t>
            </a:r>
            <a:r>
              <a:rPr lang="en-US" altLang="zh-CN" sz="1500" dirty="0">
                <a:solidFill>
                  <a:schemeClr val="tx1">
                    <a:lumMod val="65000"/>
                    <a:lumOff val="35000"/>
                  </a:schemeClr>
                </a:solidFill>
              </a:rPr>
              <a:t>(</a:t>
            </a:r>
            <a:r>
              <a:rPr lang="zh-CN" altLang="en-US" sz="1500" dirty="0">
                <a:solidFill>
                  <a:schemeClr val="tx1">
                    <a:lumMod val="65000"/>
                    <a:lumOff val="35000"/>
                  </a:schemeClr>
                </a:solidFill>
              </a:rPr>
              <a:t>整数</a:t>
            </a:r>
            <a:r>
              <a:rPr lang="en-US" altLang="zh-CN" sz="1500" dirty="0">
                <a:solidFill>
                  <a:schemeClr val="tx1">
                    <a:lumMod val="65000"/>
                    <a:lumOff val="35000"/>
                  </a:schemeClr>
                </a:solidFill>
              </a:rPr>
              <a:t>)</a:t>
            </a:r>
            <a:r>
              <a:rPr lang="zh-CN" altLang="en-US" sz="1500" dirty="0">
                <a:solidFill>
                  <a:schemeClr val="tx1">
                    <a:lumMod val="65000"/>
                    <a:lumOff val="35000"/>
                  </a:schemeClr>
                </a:solidFill>
              </a:rPr>
              <a:t>，在进程的整个运行期间保持不变</a:t>
            </a:r>
          </a:p>
          <a:p>
            <a:pPr marL="457200" lvl="2" indent="-342900">
              <a:lnSpc>
                <a:spcPct val="120000"/>
              </a:lnSpc>
              <a:spcBef>
                <a:spcPts val="370"/>
              </a:spcBef>
              <a:buClr>
                <a:srgbClr val="E71101"/>
              </a:buClr>
              <a:buSzPct val="60000"/>
              <a:buFont typeface="Wingdings" panose="05000000000000000000" pitchFamily="2" charset="2"/>
              <a:buChar char="p"/>
              <a:defRPr/>
            </a:pPr>
            <a:r>
              <a:rPr lang="zh-CN" altLang="en-US" sz="1500" dirty="0">
                <a:solidFill>
                  <a:schemeClr val="tx1">
                    <a:lumMod val="65000"/>
                    <a:lumOff val="35000"/>
                  </a:schemeClr>
                </a:solidFill>
              </a:rPr>
              <a:t>简单易行，系统开销小</a:t>
            </a:r>
          </a:p>
          <a:p>
            <a:pPr marL="457200" lvl="2" indent="-342900">
              <a:lnSpc>
                <a:spcPct val="120000"/>
              </a:lnSpc>
              <a:spcBef>
                <a:spcPts val="370"/>
              </a:spcBef>
              <a:buClr>
                <a:srgbClr val="E71101"/>
              </a:buClr>
              <a:buSzPct val="60000"/>
              <a:buFont typeface="Wingdings" panose="05000000000000000000" pitchFamily="2" charset="2"/>
              <a:buChar char="p"/>
              <a:defRPr/>
            </a:pPr>
            <a:r>
              <a:rPr lang="zh-CN" altLang="en-US" sz="1500" dirty="0">
                <a:solidFill>
                  <a:schemeClr val="tx1">
                    <a:lumMod val="65000"/>
                    <a:lumOff val="35000"/>
                  </a:schemeClr>
                </a:solidFill>
              </a:rPr>
              <a:t>不够精确，可能会出现优先级低的进程长期没有被调度的情况</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1650" dirty="0">
                <a:solidFill>
                  <a:srgbClr val="FF0000"/>
                </a:solidFill>
              </a:rPr>
              <a:t>动态优先级</a:t>
            </a:r>
          </a:p>
          <a:p>
            <a:pPr marL="457200" lvl="2" indent="-342900">
              <a:lnSpc>
                <a:spcPct val="120000"/>
              </a:lnSpc>
              <a:spcBef>
                <a:spcPts val="370"/>
              </a:spcBef>
              <a:buClr>
                <a:srgbClr val="E71101"/>
              </a:buClr>
              <a:buSzPct val="60000"/>
              <a:buFont typeface="Wingdings" panose="05000000000000000000" pitchFamily="2" charset="2"/>
              <a:buChar char="p"/>
              <a:defRPr/>
            </a:pPr>
            <a:r>
              <a:rPr lang="zh-CN" altLang="en-US" sz="1500" dirty="0">
                <a:solidFill>
                  <a:schemeClr val="tx1">
                    <a:lumMod val="65000"/>
                    <a:lumOff val="35000"/>
                  </a:schemeClr>
                </a:solidFill>
              </a:rPr>
              <a:t>创建进程时先赋予其一个优先级，然后其值随进程的推进或等待时间的增加而改变</a:t>
            </a:r>
          </a:p>
          <a:p>
            <a:pPr marL="0" lvl="1" indent="-342900">
              <a:lnSpc>
                <a:spcPct val="132000"/>
              </a:lnSpc>
              <a:spcBef>
                <a:spcPts val="370"/>
              </a:spcBef>
              <a:buClr>
                <a:srgbClr val="E71101"/>
              </a:buClr>
              <a:buSzPct val="60000"/>
              <a:buFont typeface="Wingdings" panose="05000000000000000000" pitchFamily="2" charset="2"/>
              <a:buChar char="Ø"/>
              <a:defRPr/>
            </a:pPr>
            <a:endParaRPr lang="zh-CN" altLang="en-US" sz="1650" dirty="0">
              <a:solidFill>
                <a:srgbClr val="FF0000"/>
              </a:solidFill>
            </a:endParaRPr>
          </a:p>
        </p:txBody>
      </p:sp>
      <p:sp>
        <p:nvSpPr>
          <p:cNvPr id="29" name="文本框 2"/>
          <p:cNvSpPr txBox="1"/>
          <p:nvPr>
            <p:custDataLst>
              <p:tags r:id="rId1"/>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优先级类型</a:t>
            </a:r>
          </a:p>
        </p:txBody>
      </p:sp>
      <p:sp>
        <p:nvSpPr>
          <p:cNvPr id="2" name="文本框 1"/>
          <p:cNvSpPr txBox="1"/>
          <p:nvPr/>
        </p:nvSpPr>
        <p:spPr>
          <a:xfrm>
            <a:off x="737870" y="819150"/>
            <a:ext cx="7654290" cy="1014730"/>
          </a:xfrm>
          <a:prstGeom prst="rect">
            <a:avLst/>
          </a:prstGeom>
          <a:noFill/>
        </p:spPr>
        <p:txBody>
          <a:bodyPr wrap="square" rtlCol="0" anchor="t">
            <a:spAutoFit/>
          </a:bodyPr>
          <a:lstStyle/>
          <a:p>
            <a:r>
              <a:rPr lang="zh-CN" altLang="en-US" sz="2000"/>
              <a:t>根据优先级是否可以动态改变，可将优先级分为静态优先级和动态优先级两种。</a:t>
            </a:r>
          </a:p>
          <a:p>
            <a:endParaRPr lang="zh-CN" altLang="en-US" sz="2000"/>
          </a:p>
        </p:txBody>
      </p:sp>
      <p:sp>
        <p:nvSpPr>
          <p:cNvPr id="4" name="文本框 3"/>
          <p:cNvSpPr txBox="1"/>
          <p:nvPr/>
        </p:nvSpPr>
        <p:spPr>
          <a:xfrm>
            <a:off x="1600200" y="3943350"/>
            <a:ext cx="7004050" cy="337185"/>
          </a:xfrm>
          <a:prstGeom prst="rect">
            <a:avLst/>
          </a:prstGeom>
          <a:noFill/>
        </p:spPr>
        <p:txBody>
          <a:bodyPr wrap="square" rtlCol="0" anchor="t">
            <a:spAutoFit/>
          </a:bodyPr>
          <a:lstStyle/>
          <a:p>
            <a:r>
              <a:rPr lang="zh-CN" altLang="en-US" sz="1600"/>
              <a:t>可以把高响应比优先算法看作为动态优先级调度算法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1295400" y="1657350"/>
            <a:ext cx="7774305" cy="24542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1650" dirty="0">
                <a:solidFill>
                  <a:srgbClr val="FF0000"/>
                </a:solidFill>
              </a:rPr>
              <a:t>进程类型</a:t>
            </a:r>
          </a:p>
          <a:p>
            <a:pPr marL="457200" lvl="2" indent="-342900">
              <a:lnSpc>
                <a:spcPct val="120000"/>
              </a:lnSpc>
              <a:spcBef>
                <a:spcPts val="370"/>
              </a:spcBef>
              <a:buClr>
                <a:srgbClr val="E71101"/>
              </a:buClr>
              <a:buSzPct val="60000"/>
              <a:buFont typeface="Wingdings" panose="05000000000000000000" pitchFamily="2" charset="2"/>
              <a:buChar char="p"/>
              <a:defRPr/>
            </a:pPr>
            <a:r>
              <a:rPr lang="zh-CN" altLang="en-US" sz="1500" dirty="0">
                <a:solidFill>
                  <a:srgbClr val="FF0000"/>
                </a:solidFill>
              </a:rPr>
              <a:t>系统进程</a:t>
            </a:r>
            <a:r>
              <a:rPr lang="zh-CN" altLang="en-US" sz="1500" dirty="0">
                <a:solidFill>
                  <a:schemeClr val="tx1">
                    <a:lumMod val="65000"/>
                    <a:lumOff val="35000"/>
                  </a:schemeClr>
                </a:solidFill>
              </a:rPr>
              <a:t>高于用户进程</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1650" dirty="0">
                <a:solidFill>
                  <a:srgbClr val="FF0000"/>
                </a:solidFill>
              </a:rPr>
              <a:t>进程对资源的需求</a:t>
            </a:r>
          </a:p>
          <a:p>
            <a:pPr marL="457200" lvl="2" indent="-342900">
              <a:lnSpc>
                <a:spcPct val="120000"/>
              </a:lnSpc>
              <a:spcBef>
                <a:spcPts val="370"/>
              </a:spcBef>
              <a:buClr>
                <a:srgbClr val="E71101"/>
              </a:buClr>
              <a:buSzPct val="60000"/>
              <a:buFont typeface="Wingdings" panose="05000000000000000000" pitchFamily="2" charset="2"/>
              <a:buChar char="p"/>
              <a:defRPr/>
            </a:pPr>
            <a:r>
              <a:rPr lang="zh-CN" altLang="en-US" sz="1500" dirty="0">
                <a:solidFill>
                  <a:schemeClr val="tx1">
                    <a:lumMod val="65000"/>
                    <a:lumOff val="35000"/>
                  </a:schemeClr>
                </a:solidFill>
              </a:rPr>
              <a:t>如进程的估计运行时间及内存需要的大小，对</a:t>
            </a:r>
            <a:r>
              <a:rPr lang="zh-CN" altLang="en-US" sz="1500" dirty="0">
                <a:solidFill>
                  <a:srgbClr val="FF0000"/>
                </a:solidFill>
              </a:rPr>
              <a:t>要求少</a:t>
            </a:r>
            <a:r>
              <a:rPr lang="zh-CN" altLang="en-US" sz="1500" dirty="0">
                <a:solidFill>
                  <a:schemeClr val="tx1">
                    <a:lumMod val="65000"/>
                    <a:lumOff val="35000"/>
                  </a:schemeClr>
                </a:solidFill>
              </a:rPr>
              <a:t>的进程赋予</a:t>
            </a:r>
            <a:r>
              <a:rPr lang="zh-CN" altLang="en-US" sz="1500" dirty="0">
                <a:solidFill>
                  <a:srgbClr val="FF0000"/>
                </a:solidFill>
              </a:rPr>
              <a:t>高优先级</a:t>
            </a:r>
            <a:endParaRPr lang="en-US" altLang="zh-CN" sz="1500" dirty="0">
              <a:solidFill>
                <a:srgbClr val="FF0000"/>
              </a:solidFill>
            </a:endParaRP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1650" dirty="0">
                <a:solidFill>
                  <a:srgbClr val="FF0000"/>
                </a:solidFill>
              </a:rPr>
              <a:t>用户要求</a:t>
            </a:r>
          </a:p>
          <a:p>
            <a:pPr marL="457200" lvl="2" indent="-342900">
              <a:lnSpc>
                <a:spcPct val="120000"/>
              </a:lnSpc>
              <a:spcBef>
                <a:spcPts val="370"/>
              </a:spcBef>
              <a:buClr>
                <a:srgbClr val="E71101"/>
              </a:buClr>
              <a:buSzPct val="60000"/>
              <a:buFont typeface="Wingdings" panose="05000000000000000000" pitchFamily="2" charset="2"/>
              <a:buChar char="p"/>
              <a:defRPr/>
            </a:pPr>
            <a:r>
              <a:rPr lang="zh-CN" altLang="en-US" sz="1500" dirty="0">
                <a:solidFill>
                  <a:schemeClr val="tx1">
                    <a:lumMod val="65000"/>
                    <a:lumOff val="35000"/>
                  </a:schemeClr>
                </a:solidFill>
              </a:rPr>
              <a:t>由用户进程的紧迫程度，或用户所付费用的多少来确定优先级</a:t>
            </a:r>
          </a:p>
          <a:p>
            <a:pPr marL="0" lvl="1" indent="-342900">
              <a:lnSpc>
                <a:spcPct val="132000"/>
              </a:lnSpc>
              <a:spcBef>
                <a:spcPts val="370"/>
              </a:spcBef>
              <a:buClr>
                <a:srgbClr val="E71101"/>
              </a:buClr>
              <a:buSzPct val="60000"/>
              <a:buFont typeface="Wingdings" panose="05000000000000000000" pitchFamily="2" charset="2"/>
              <a:buChar char="Ø"/>
              <a:defRPr/>
            </a:pPr>
            <a:endParaRPr lang="zh-CN" altLang="en-US" sz="1650" dirty="0">
              <a:solidFill>
                <a:srgbClr val="FF0000"/>
              </a:solidFill>
            </a:endParaRPr>
          </a:p>
        </p:txBody>
      </p:sp>
      <p:sp>
        <p:nvSpPr>
          <p:cNvPr id="29" name="文本框 2"/>
          <p:cNvSpPr txBox="1"/>
          <p:nvPr>
            <p:custDataLst>
              <p:tags r:id="rId1"/>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确定优先级的依据</a:t>
            </a:r>
          </a:p>
        </p:txBody>
      </p:sp>
      <p:sp>
        <p:nvSpPr>
          <p:cNvPr id="2" name="文本框 1"/>
          <p:cNvSpPr txBox="1"/>
          <p:nvPr/>
        </p:nvSpPr>
        <p:spPr>
          <a:xfrm>
            <a:off x="737870" y="819150"/>
            <a:ext cx="7654290" cy="707886"/>
          </a:xfrm>
          <a:prstGeom prst="rect">
            <a:avLst/>
          </a:prstGeom>
          <a:noFill/>
        </p:spPr>
        <p:txBody>
          <a:bodyPr wrap="square" rtlCol="0" anchor="t">
            <a:spAutoFit/>
          </a:bodyPr>
          <a:lstStyle/>
          <a:p>
            <a:r>
              <a:rPr lang="zh-CN" altLang="en-US" sz="2000" dirty="0"/>
              <a:t>确定优先级的依据有如下三个方面：</a:t>
            </a:r>
          </a:p>
          <a:p>
            <a:endParaRPr lang="zh-CN" altLang="en-US" sz="2000" dirty="0"/>
          </a:p>
        </p:txBody>
      </p:sp>
    </p:spTree>
    <p:extLst>
      <p:ext uri="{BB962C8B-B14F-4D97-AF65-F5344CB8AC3E}">
        <p14:creationId xmlns:p14="http://schemas.microsoft.com/office/powerpoint/2010/main" val="3711084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914400" y="144463"/>
            <a:ext cx="80772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调度算法：高响应比优先</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(Highest Response Ratio Next, HRRN)</a:t>
            </a: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EA4E11BB-9342-4E2F-A9A9-9942B83E0A81}"/>
              </a:ext>
            </a:extLst>
          </p:cNvPr>
          <p:cNvSpPr txBox="1"/>
          <p:nvPr/>
        </p:nvSpPr>
        <p:spPr>
          <a:xfrm>
            <a:off x="737870" y="819150"/>
            <a:ext cx="7654290" cy="400110"/>
          </a:xfrm>
          <a:prstGeom prst="rect">
            <a:avLst/>
          </a:prstGeom>
          <a:noFill/>
        </p:spPr>
        <p:txBody>
          <a:bodyPr wrap="square" rtlCol="0" anchor="t">
            <a:spAutoFit/>
          </a:bodyPr>
          <a:lstStyle/>
          <a:p>
            <a:r>
              <a:rPr lang="zh-CN" altLang="en-US" sz="2000" dirty="0"/>
              <a:t>高响应比优先调度算法（</a:t>
            </a:r>
            <a:r>
              <a:rPr lang="en-US" altLang="zh-CN" sz="2000" dirty="0"/>
              <a:t>HRRN</a:t>
            </a:r>
            <a:r>
              <a:rPr lang="zh-CN" altLang="en-US" sz="2000" dirty="0"/>
              <a:t>）：</a:t>
            </a:r>
          </a:p>
        </p:txBody>
      </p:sp>
      <p:sp>
        <p:nvSpPr>
          <p:cNvPr id="8" name="内容占位符 2">
            <a:extLst>
              <a:ext uri="{FF2B5EF4-FFF2-40B4-BE49-F238E27FC236}">
                <a16:creationId xmlns:a16="http://schemas.microsoft.com/office/drawing/2014/main" id="{14A2ED3F-B80D-42BC-AC3B-58D155F8B208}"/>
              </a:ext>
            </a:extLst>
          </p:cNvPr>
          <p:cNvSpPr txBox="1"/>
          <p:nvPr/>
        </p:nvSpPr>
        <p:spPr>
          <a:xfrm>
            <a:off x="304800" y="1657350"/>
            <a:ext cx="8764905" cy="24542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1650" dirty="0"/>
              <a:t>在批处理系统中，</a:t>
            </a:r>
            <a:r>
              <a:rPr lang="zh-CN" altLang="en-US" sz="1650" dirty="0">
                <a:solidFill>
                  <a:srgbClr val="FF0000"/>
                </a:solidFill>
              </a:rPr>
              <a:t>短作业优先</a:t>
            </a:r>
            <a:r>
              <a:rPr lang="zh-CN" altLang="en-US" sz="1650" dirty="0"/>
              <a:t>算法是一种比较好的算法，其主要不足是</a:t>
            </a:r>
            <a:r>
              <a:rPr lang="zh-CN" altLang="en-US" sz="1650" dirty="0">
                <a:solidFill>
                  <a:srgbClr val="FF0000"/>
                </a:solidFill>
              </a:rPr>
              <a:t>长作业得不到保证</a:t>
            </a:r>
            <a:endParaRPr lang="en-US" altLang="zh-CN" sz="1650" dirty="0">
              <a:solidFill>
                <a:srgbClr val="FF0000"/>
              </a:solidFill>
            </a:endParaRPr>
          </a:p>
          <a:p>
            <a:pPr marL="0" lvl="1" indent="0">
              <a:lnSpc>
                <a:spcPct val="132000"/>
              </a:lnSpc>
              <a:spcBef>
                <a:spcPts val="370"/>
              </a:spcBef>
              <a:buClr>
                <a:srgbClr val="E71101"/>
              </a:buClr>
              <a:buSzPct val="60000"/>
              <a:buNone/>
              <a:defRPr/>
            </a:pPr>
            <a:r>
              <a:rPr lang="zh-CN" altLang="en-US" sz="1650" dirty="0"/>
              <a:t>      为每个作业引入动态优先权，并使作业的优先级随着等待时间的增加而提高</a:t>
            </a:r>
          </a:p>
          <a:p>
            <a:pPr marL="0" lvl="1" indent="-342900">
              <a:lnSpc>
                <a:spcPct val="132000"/>
              </a:lnSpc>
              <a:spcBef>
                <a:spcPts val="370"/>
              </a:spcBef>
              <a:buClr>
                <a:srgbClr val="E71101"/>
              </a:buClr>
              <a:buSzPct val="60000"/>
              <a:buFont typeface="Wingdings" panose="05000000000000000000" pitchFamily="2" charset="2"/>
              <a:buChar char="Ø"/>
              <a:defRPr/>
            </a:pPr>
            <a:r>
              <a:rPr lang="en-US" altLang="zh-CN" sz="1650" dirty="0"/>
              <a:t>FCFS</a:t>
            </a:r>
            <a:r>
              <a:rPr lang="zh-CN" altLang="en-US" sz="1650" dirty="0"/>
              <a:t>调度算法</a:t>
            </a:r>
            <a:r>
              <a:rPr lang="zh-CN" altLang="en-US" sz="1650" dirty="0">
                <a:solidFill>
                  <a:srgbClr val="FF0000"/>
                </a:solidFill>
              </a:rPr>
              <a:t>只考虑了作业的等待时间</a:t>
            </a:r>
            <a:r>
              <a:rPr lang="zh-CN" altLang="en-US" sz="1650" dirty="0"/>
              <a:t>，</a:t>
            </a:r>
            <a:r>
              <a:rPr lang="zh-CN" altLang="en-US" sz="1650" dirty="0">
                <a:solidFill>
                  <a:srgbClr val="FF0000"/>
                </a:solidFill>
              </a:rPr>
              <a:t>没</a:t>
            </a:r>
            <a:r>
              <a:rPr lang="zh-CN" altLang="en-US" sz="1650" dirty="0"/>
              <a:t>有考虑作业的</a:t>
            </a:r>
            <a:r>
              <a:rPr lang="zh-CN" altLang="en-US" sz="1650" dirty="0">
                <a:solidFill>
                  <a:srgbClr val="FF0000"/>
                </a:solidFill>
              </a:rPr>
              <a:t>运行时间</a:t>
            </a:r>
          </a:p>
        </p:txBody>
      </p:sp>
    </p:spTree>
    <p:extLst>
      <p:ext uri="{BB962C8B-B14F-4D97-AF65-F5344CB8AC3E}">
        <p14:creationId xmlns:p14="http://schemas.microsoft.com/office/powerpoint/2010/main" val="767285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914400" y="144463"/>
            <a:ext cx="80772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调度算法：高响应比优先</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(Highest Response Ratio Next, HRRN)</a:t>
            </a: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graphicFrame>
        <p:nvGraphicFramePr>
          <p:cNvPr id="3" name="图示 2"/>
          <p:cNvGraphicFramePr/>
          <p:nvPr>
            <p:extLst>
              <p:ext uri="{D42A27DB-BD31-4B8C-83A1-F6EECF244321}">
                <p14:modId xmlns:p14="http://schemas.microsoft.com/office/powerpoint/2010/main" val="626711232"/>
              </p:ext>
            </p:extLst>
          </p:nvPr>
        </p:nvGraphicFramePr>
        <p:xfrm>
          <a:off x="762000" y="81915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0660" name="Object 4"/>
          <p:cNvGraphicFramePr>
            <a:graphicFrameLocks noChangeAspect="1"/>
          </p:cNvGraphicFramePr>
          <p:nvPr/>
        </p:nvGraphicFramePr>
        <p:xfrm>
          <a:off x="4114800" y="1962150"/>
          <a:ext cx="3505200" cy="479425"/>
        </p:xfrm>
        <a:graphic>
          <a:graphicData uri="http://schemas.openxmlformats.org/presentationml/2006/ole">
            <mc:AlternateContent xmlns:mc="http://schemas.openxmlformats.org/markup-compatibility/2006">
              <mc:Choice xmlns:v="urn:schemas-microsoft-com:vml" Requires="v">
                <p:oleObj r:id="rId8" imgW="2781300" imgH="381000" progId="Equation.3">
                  <p:embed/>
                </p:oleObj>
              </mc:Choice>
              <mc:Fallback>
                <p:oleObj r:id="rId8" imgW="2781300" imgH="381000" progId="Equation.3">
                  <p:embed/>
                  <p:pic>
                    <p:nvPicPr>
                      <p:cNvPr id="0" name="图片 3075"/>
                      <p:cNvPicPr/>
                      <p:nvPr/>
                    </p:nvPicPr>
                    <p:blipFill>
                      <a:blip r:embed="rId9"/>
                      <a:stretch>
                        <a:fillRect/>
                      </a:stretch>
                    </p:blipFill>
                    <p:spPr>
                      <a:xfrm>
                        <a:off x="4114800" y="1962150"/>
                        <a:ext cx="3505200" cy="479425"/>
                      </a:xfrm>
                      <a:prstGeom prst="rect">
                        <a:avLst/>
                      </a:prstGeom>
                      <a:noFill/>
                      <a:ln w="38100">
                        <a:noFill/>
                        <a:miter/>
                      </a:ln>
                    </p:spPr>
                  </p:pic>
                </p:oleObj>
              </mc:Fallback>
            </mc:AlternateContent>
          </a:graphicData>
        </a:graphic>
      </p:graphicFrame>
      <p:sp>
        <p:nvSpPr>
          <p:cNvPr id="2" name="矩形: 圆角 1">
            <a:extLst>
              <a:ext uri="{FF2B5EF4-FFF2-40B4-BE49-F238E27FC236}">
                <a16:creationId xmlns:a16="http://schemas.microsoft.com/office/drawing/2014/main" id="{B17158DB-CAB6-4AB0-88A5-8004F8F3CBD8}"/>
              </a:ext>
            </a:extLst>
          </p:cNvPr>
          <p:cNvSpPr/>
          <p:nvPr/>
        </p:nvSpPr>
        <p:spPr>
          <a:xfrm>
            <a:off x="4038600" y="1962150"/>
            <a:ext cx="3657600" cy="533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星形: 五角 3">
            <a:extLst>
              <a:ext uri="{FF2B5EF4-FFF2-40B4-BE49-F238E27FC236}">
                <a16:creationId xmlns:a16="http://schemas.microsoft.com/office/drawing/2014/main" id="{7D28713A-759D-43EB-80BA-148DCB0946CF}"/>
              </a:ext>
            </a:extLst>
          </p:cNvPr>
          <p:cNvSpPr/>
          <p:nvPr/>
        </p:nvSpPr>
        <p:spPr>
          <a:xfrm>
            <a:off x="7772400" y="2038350"/>
            <a:ext cx="304800" cy="3048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3E45AFC-928A-4520-9562-B1F25880C3B9}"/>
              </a:ext>
            </a:extLst>
          </p:cNvPr>
          <p:cNvSpPr txBox="1"/>
          <p:nvPr/>
        </p:nvSpPr>
        <p:spPr>
          <a:xfrm>
            <a:off x="2971800" y="2001807"/>
            <a:ext cx="954107" cy="400110"/>
          </a:xfrm>
          <a:prstGeom prst="rect">
            <a:avLst/>
          </a:prstGeom>
          <a:noFill/>
          <a:ln w="25400">
            <a:solidFill>
              <a:srgbClr val="002060"/>
            </a:solidFill>
          </a:ln>
        </p:spPr>
        <p:txBody>
          <a:bodyPr wrap="none" rtlCol="0">
            <a:spAutoFit/>
          </a:bodyPr>
          <a:lstStyle/>
          <a:p>
            <a:r>
              <a:rPr lang="zh-CN" altLang="en-US" sz="2000" dirty="0">
                <a:solidFill>
                  <a:srgbClr val="FF0000"/>
                </a:solidFill>
              </a:rPr>
              <a:t>优先级</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EE09FD5-E4CC-424E-AA3E-5BD46A96DCAD}"/>
                  </a:ext>
                </a:extLst>
              </p:cNvPr>
              <p:cNvSpPr txBox="1"/>
              <p:nvPr/>
            </p:nvSpPr>
            <p:spPr>
              <a:xfrm>
                <a:off x="6913357" y="4019550"/>
                <a:ext cx="1565685" cy="425566"/>
              </a:xfrm>
              <a:prstGeom prst="rect">
                <a:avLst/>
              </a:prstGeom>
              <a:solidFill>
                <a:schemeClr val="bg1"/>
              </a:solidFill>
            </p:spPr>
            <p:txBody>
              <a:bodyPr wrap="none" rtlCol="0">
                <a:spAutoFit/>
              </a:bodyPr>
              <a:lstStyle/>
              <a:p>
                <a14:m>
                  <m:oMath xmlns:m="http://schemas.openxmlformats.org/officeDocument/2006/math">
                    <m:sSub>
                      <m:sSubPr>
                        <m:ctrlPr>
                          <a:rPr lang="en-US" altLang="zh-CN" sz="1100" i="1" smtClean="0">
                            <a:solidFill>
                              <a:srgbClr val="FF0000"/>
                            </a:solidFill>
                            <a:latin typeface="Cambria Math" panose="02040503050406030204" pitchFamily="18" charset="0"/>
                          </a:rPr>
                        </m:ctrlPr>
                      </m:sSubPr>
                      <m:e>
                        <m:r>
                          <a:rPr lang="en-US" altLang="zh-CN" sz="1100" b="0" i="1" smtClean="0">
                            <a:solidFill>
                              <a:srgbClr val="FF0000"/>
                            </a:solidFill>
                            <a:latin typeface="Cambria Math" panose="02040503050406030204" pitchFamily="18" charset="0"/>
                          </a:rPr>
                          <m:t>𝑅</m:t>
                        </m:r>
                      </m:e>
                      <m:sub>
                        <m:r>
                          <a:rPr lang="en-US" altLang="zh-CN" sz="1100" b="0" i="1" smtClean="0">
                            <a:solidFill>
                              <a:srgbClr val="FF0000"/>
                            </a:solidFill>
                            <a:latin typeface="Cambria Math" panose="02040503050406030204" pitchFamily="18" charset="0"/>
                          </a:rPr>
                          <m:t>𝑃</m:t>
                        </m:r>
                      </m:sub>
                    </m:sSub>
                    <m:r>
                      <a:rPr lang="en-US" altLang="zh-CN" sz="1100" b="0" i="1" smtClean="0">
                        <a:solidFill>
                          <a:srgbClr val="FF0000"/>
                        </a:solidFill>
                        <a:latin typeface="Cambria Math" panose="02040503050406030204" pitchFamily="18" charset="0"/>
                      </a:rPr>
                      <m:t>=</m:t>
                    </m:r>
                    <m:f>
                      <m:fPr>
                        <m:ctrlPr>
                          <a:rPr lang="en-US" altLang="zh-CN" sz="1100" b="0" i="1" smtClean="0">
                            <a:solidFill>
                              <a:srgbClr val="FF0000"/>
                            </a:solidFill>
                            <a:latin typeface="Cambria Math" panose="02040503050406030204" pitchFamily="18" charset="0"/>
                          </a:rPr>
                        </m:ctrlPr>
                      </m:fPr>
                      <m:num>
                        <m:r>
                          <a:rPr lang="zh-CN" altLang="en-US" sz="1100" i="1">
                            <a:solidFill>
                              <a:srgbClr val="FF0000"/>
                            </a:solidFill>
                            <a:latin typeface="Cambria Math" panose="02040503050406030204" pitchFamily="18" charset="0"/>
                          </a:rPr>
                          <m:t>等待</m:t>
                        </m:r>
                        <m:r>
                          <a:rPr lang="zh-CN" altLang="en-US" sz="1100" i="1" smtClean="0">
                            <a:solidFill>
                              <a:srgbClr val="FF0000"/>
                            </a:solidFill>
                            <a:latin typeface="Cambria Math" panose="02040503050406030204" pitchFamily="18" charset="0"/>
                          </a:rPr>
                          <m:t>时间</m:t>
                        </m:r>
                      </m:num>
                      <m:den>
                        <m:r>
                          <a:rPr lang="zh-CN" altLang="en-US" sz="1100" i="1">
                            <a:solidFill>
                              <a:srgbClr val="FF0000"/>
                            </a:solidFill>
                            <a:latin typeface="Cambria Math" panose="02040503050406030204" pitchFamily="18" charset="0"/>
                          </a:rPr>
                          <m:t>要求</m:t>
                        </m:r>
                        <m:r>
                          <a:rPr lang="zh-CN" altLang="en-US" sz="1100" i="1" smtClean="0">
                            <a:solidFill>
                              <a:srgbClr val="FF0000"/>
                            </a:solidFill>
                            <a:latin typeface="Cambria Math" panose="02040503050406030204" pitchFamily="18" charset="0"/>
                          </a:rPr>
                          <m:t>服务</m:t>
                        </m:r>
                        <m:r>
                          <a:rPr lang="zh-CN" altLang="en-US" sz="1100" i="1">
                            <a:solidFill>
                              <a:srgbClr val="FF0000"/>
                            </a:solidFill>
                            <a:latin typeface="Cambria Math" panose="02040503050406030204" pitchFamily="18" charset="0"/>
                          </a:rPr>
                          <m:t>时间</m:t>
                        </m:r>
                      </m:den>
                    </m:f>
                  </m:oMath>
                </a14:m>
                <a:r>
                  <a:rPr lang="en-US" altLang="zh-CN" sz="1100" dirty="0">
                    <a:solidFill>
                      <a:srgbClr val="FF0000"/>
                    </a:solidFill>
                  </a:rPr>
                  <a:t>+1</a:t>
                </a:r>
                <a:endParaRPr lang="zh-CN" altLang="en-US" sz="1100" dirty="0">
                  <a:solidFill>
                    <a:srgbClr val="FF0000"/>
                  </a:solidFill>
                </a:endParaRPr>
              </a:p>
            </p:txBody>
          </p:sp>
        </mc:Choice>
        <mc:Fallback xmlns="">
          <p:sp>
            <p:nvSpPr>
              <p:cNvPr id="6" name="文本框 5">
                <a:extLst>
                  <a:ext uri="{FF2B5EF4-FFF2-40B4-BE49-F238E27FC236}">
                    <a16:creationId xmlns:a16="http://schemas.microsoft.com/office/drawing/2014/main" id="{6EE09FD5-E4CC-424E-AA3E-5BD46A96DCAD}"/>
                  </a:ext>
                </a:extLst>
              </p:cNvPr>
              <p:cNvSpPr txBox="1">
                <a:spLocks noRot="1" noChangeAspect="1" noMove="1" noResize="1" noEditPoints="1" noAdjustHandles="1" noChangeArrowheads="1" noChangeShapeType="1" noTextEdit="1"/>
              </p:cNvSpPr>
              <p:nvPr/>
            </p:nvSpPr>
            <p:spPr>
              <a:xfrm>
                <a:off x="6913357" y="4019550"/>
                <a:ext cx="1565685" cy="425566"/>
              </a:xfrm>
              <a:prstGeom prst="rect">
                <a:avLst/>
              </a:prstGeom>
              <a:blipFill>
                <a:blip r:embed="rId11"/>
                <a:stretch>
                  <a:fillRect b="-5714"/>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914400" y="144463"/>
            <a:ext cx="321945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处理机任务调度单位</a:t>
            </a:r>
            <a:endPar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381000" y="1123950"/>
            <a:ext cx="8839200" cy="2738057"/>
          </a:xfrm>
          <a:prstGeom prst="rect">
            <a:avLst/>
          </a:prstGeom>
          <a:noFill/>
        </p:spPr>
        <p:txBody>
          <a:bodyPr wrap="square" rtlCol="0" anchor="t">
            <a:spAutoFit/>
          </a:bodyPr>
          <a:lstStyle/>
          <a:p>
            <a:pPr marL="285750" indent="-285750">
              <a:lnSpc>
                <a:spcPts val="3000"/>
              </a:lnSpc>
              <a:buFont typeface="Wingdings" panose="05000000000000000000" pitchFamily="2" charset="2"/>
              <a:buChar char="l"/>
            </a:pPr>
            <a:r>
              <a:rPr lang="zh-CN" altLang="en-US" sz="1600" dirty="0"/>
              <a:t>作业是用户向计算机提交任务的</a:t>
            </a:r>
            <a:r>
              <a:rPr lang="zh-CN" altLang="en-US" sz="1600" b="1" dirty="0">
                <a:solidFill>
                  <a:srgbClr val="FF0000"/>
                </a:solidFill>
              </a:rPr>
              <a:t>实体</a:t>
            </a:r>
            <a:endParaRPr lang="en-US" altLang="zh-CN" sz="1600" b="1" dirty="0">
              <a:solidFill>
                <a:srgbClr val="FF0000"/>
              </a:solidFill>
            </a:endParaRPr>
          </a:p>
          <a:p>
            <a:pPr>
              <a:lnSpc>
                <a:spcPts val="3000"/>
              </a:lnSpc>
            </a:pPr>
            <a:r>
              <a:rPr lang="en-US" altLang="zh-CN" sz="1600" dirty="0">
                <a:solidFill>
                  <a:srgbClr val="FF0000"/>
                </a:solidFill>
              </a:rPr>
              <a:t>     </a:t>
            </a:r>
            <a:r>
              <a:rPr lang="zh-CN" altLang="en-US" sz="1600" dirty="0">
                <a:solidFill>
                  <a:srgbClr val="FF0000"/>
                </a:solidFill>
              </a:rPr>
              <a:t>进程</a:t>
            </a:r>
            <a:r>
              <a:rPr lang="zh-CN" altLang="en-US" sz="1600" dirty="0"/>
              <a:t>是完成用户任务的</a:t>
            </a:r>
            <a:r>
              <a:rPr lang="zh-CN" altLang="en-US" sz="1600" dirty="0">
                <a:solidFill>
                  <a:srgbClr val="FF0000"/>
                </a:solidFill>
              </a:rPr>
              <a:t>执行实体</a:t>
            </a:r>
            <a:r>
              <a:rPr lang="zh-CN" altLang="en-US" sz="1600" dirty="0"/>
              <a:t>，是资源分配的基本单位。如果没有作业，进程无需被创建</a:t>
            </a:r>
            <a:endParaRPr lang="en-US" altLang="zh-CN" sz="1600" dirty="0"/>
          </a:p>
          <a:p>
            <a:pPr marL="285750" indent="-285750">
              <a:lnSpc>
                <a:spcPts val="3000"/>
              </a:lnSpc>
              <a:buFont typeface="Wingdings" panose="05000000000000000000" pitchFamily="2" charset="2"/>
              <a:buChar char="l"/>
            </a:pPr>
            <a:r>
              <a:rPr lang="zh-CN" altLang="en-US" sz="1600" dirty="0">
                <a:solidFill>
                  <a:srgbClr val="FF0000"/>
                </a:solidFill>
              </a:rPr>
              <a:t>作业</a:t>
            </a:r>
            <a:r>
              <a:rPr lang="zh-CN" altLang="en-US" sz="1600" dirty="0"/>
              <a:t>建立完毕后，存于</a:t>
            </a:r>
            <a:r>
              <a:rPr lang="zh-CN" altLang="en-US" sz="1600" dirty="0">
                <a:solidFill>
                  <a:srgbClr val="FF0000"/>
                </a:solidFill>
              </a:rPr>
              <a:t>外存等待</a:t>
            </a:r>
            <a:r>
              <a:rPr lang="zh-CN" altLang="en-US" sz="1600" dirty="0"/>
              <a:t>运行</a:t>
            </a:r>
            <a:endParaRPr lang="en-US" altLang="zh-CN" sz="1600" dirty="0"/>
          </a:p>
          <a:p>
            <a:pPr>
              <a:lnSpc>
                <a:spcPts val="3000"/>
              </a:lnSpc>
            </a:pPr>
            <a:r>
              <a:rPr lang="en-US" altLang="zh-CN" sz="1600" dirty="0"/>
              <a:t>     </a:t>
            </a:r>
            <a:r>
              <a:rPr lang="zh-CN" altLang="en-US" sz="1600" dirty="0">
                <a:solidFill>
                  <a:srgbClr val="FF0000"/>
                </a:solidFill>
              </a:rPr>
              <a:t>进程</a:t>
            </a:r>
            <a:r>
              <a:rPr lang="zh-CN" altLang="en-US" sz="1600" dirty="0"/>
              <a:t>一经创建，总有相应的</a:t>
            </a:r>
            <a:r>
              <a:rPr lang="zh-CN" altLang="en-US" sz="1600" dirty="0">
                <a:solidFill>
                  <a:srgbClr val="FF0000"/>
                </a:solidFill>
              </a:rPr>
              <a:t>部分存于内存</a:t>
            </a:r>
            <a:endParaRPr lang="en-US" altLang="zh-CN" sz="1600" dirty="0">
              <a:solidFill>
                <a:srgbClr val="FF0000"/>
              </a:solidFill>
            </a:endParaRPr>
          </a:p>
          <a:p>
            <a:pPr marL="285750" indent="-285750">
              <a:lnSpc>
                <a:spcPts val="3000"/>
              </a:lnSpc>
              <a:buFont typeface="Wingdings" panose="05000000000000000000" pitchFamily="2" charset="2"/>
              <a:buChar char="l"/>
            </a:pPr>
            <a:r>
              <a:rPr lang="zh-CN" altLang="en-US" sz="1600" dirty="0"/>
              <a:t>一个作业可由多个进程组成，且至少由一个进程组成</a:t>
            </a:r>
            <a:endParaRPr lang="en-US" altLang="zh-CN" sz="1600" dirty="0"/>
          </a:p>
          <a:p>
            <a:pPr marL="285750" indent="-285750">
              <a:lnSpc>
                <a:spcPts val="3000"/>
              </a:lnSpc>
              <a:buFont typeface="Wingdings" panose="05000000000000000000" pitchFamily="2" charset="2"/>
              <a:buChar char="l"/>
            </a:pPr>
            <a:r>
              <a:rPr lang="zh-CN" altLang="en-US" sz="1600" dirty="0">
                <a:solidFill>
                  <a:srgbClr val="FF0000"/>
                </a:solidFill>
              </a:rPr>
              <a:t>作业</a:t>
            </a:r>
            <a:r>
              <a:rPr lang="zh-CN" altLang="en-US" sz="1600" dirty="0"/>
              <a:t>的概念适用于</a:t>
            </a:r>
            <a:r>
              <a:rPr lang="zh-CN" altLang="en-US" sz="1600" dirty="0">
                <a:solidFill>
                  <a:srgbClr val="FF0000"/>
                </a:solidFill>
              </a:rPr>
              <a:t>批处理系统</a:t>
            </a:r>
            <a:endParaRPr lang="en-US" altLang="zh-CN" sz="1600" dirty="0">
              <a:solidFill>
                <a:srgbClr val="FF0000"/>
              </a:solidFill>
            </a:endParaRPr>
          </a:p>
          <a:p>
            <a:pPr>
              <a:lnSpc>
                <a:spcPts val="3000"/>
              </a:lnSpc>
            </a:pPr>
            <a:r>
              <a:rPr lang="en-US" altLang="zh-CN" sz="1600" dirty="0"/>
              <a:t>     </a:t>
            </a:r>
            <a:r>
              <a:rPr lang="zh-CN" altLang="en-US" sz="1600" dirty="0"/>
              <a:t>进程的概念几乎可以用在所有的多道程序系统中</a:t>
            </a:r>
          </a:p>
        </p:txBody>
      </p:sp>
      <p:sp>
        <p:nvSpPr>
          <p:cNvPr id="7" name="文本框 6">
            <a:extLst>
              <a:ext uri="{FF2B5EF4-FFF2-40B4-BE49-F238E27FC236}">
                <a16:creationId xmlns:a16="http://schemas.microsoft.com/office/drawing/2014/main" id="{9C5E0D28-10A9-4836-97B5-3F85D80A9E1E}"/>
              </a:ext>
            </a:extLst>
          </p:cNvPr>
          <p:cNvSpPr txBox="1"/>
          <p:nvPr/>
        </p:nvSpPr>
        <p:spPr>
          <a:xfrm>
            <a:off x="685800" y="666750"/>
            <a:ext cx="1745787" cy="369332"/>
          </a:xfrm>
          <a:prstGeom prst="rect">
            <a:avLst/>
          </a:prstGeom>
          <a:noFill/>
        </p:spPr>
        <p:txBody>
          <a:bodyPr wrap="square">
            <a:spAutoFit/>
          </a:bodyPr>
          <a:lstStyle/>
          <a:p>
            <a:r>
              <a:rPr lang="zh-CN" altLang="en-US" sz="1800" b="1" dirty="0">
                <a:solidFill>
                  <a:srgbClr val="FF0000"/>
                </a:solidFill>
              </a:rPr>
              <a:t>作业和进程</a:t>
            </a:r>
          </a:p>
        </p:txBody>
      </p:sp>
      <p:sp>
        <p:nvSpPr>
          <p:cNvPr id="5" name="文本框 4">
            <a:extLst>
              <a:ext uri="{FF2B5EF4-FFF2-40B4-BE49-F238E27FC236}">
                <a16:creationId xmlns:a16="http://schemas.microsoft.com/office/drawing/2014/main" id="{BACACEF2-2303-4782-BAA4-CC4634F98E86}"/>
              </a:ext>
            </a:extLst>
          </p:cNvPr>
          <p:cNvSpPr txBox="1"/>
          <p:nvPr/>
        </p:nvSpPr>
        <p:spPr>
          <a:xfrm>
            <a:off x="974170" y="3949875"/>
            <a:ext cx="6319359" cy="954107"/>
          </a:xfrm>
          <a:prstGeom prst="rect">
            <a:avLst/>
          </a:prstGeom>
          <a:noFill/>
        </p:spPr>
        <p:txBody>
          <a:bodyPr wrap="none" rtlCol="0">
            <a:spAutoFit/>
          </a:bodyPr>
          <a:lstStyle/>
          <a:p>
            <a:r>
              <a:rPr lang="zh-CN" altLang="en-US" sz="2000" dirty="0"/>
              <a:t>作业控制块</a:t>
            </a:r>
            <a:r>
              <a:rPr lang="en-US" altLang="zh-CN" sz="2000" dirty="0"/>
              <a:t>(job control block, JCB)</a:t>
            </a:r>
          </a:p>
          <a:p>
            <a:r>
              <a:rPr lang="zh-CN" altLang="en-US" sz="2000" dirty="0"/>
              <a:t>      </a:t>
            </a:r>
            <a:r>
              <a:rPr lang="zh-CN" altLang="en-US" sz="1600" dirty="0"/>
              <a:t>当作业进入系统，“作业注册”程序会为该作业建立一个</a:t>
            </a:r>
            <a:r>
              <a:rPr lang="en-US" altLang="zh-CN" sz="1600" dirty="0"/>
              <a:t>JCB</a:t>
            </a:r>
            <a:r>
              <a:rPr lang="zh-CN" altLang="en-US" sz="1600" dirty="0"/>
              <a:t>，</a:t>
            </a:r>
            <a:endParaRPr lang="en-US" altLang="zh-CN" sz="1600" dirty="0"/>
          </a:p>
          <a:p>
            <a:r>
              <a:rPr lang="zh-CN" altLang="en-US" sz="1600" dirty="0"/>
              <a:t>然后根据作业类型插入相应的 </a:t>
            </a:r>
            <a:r>
              <a:rPr lang="zh-CN" altLang="en-US" sz="1600" dirty="0">
                <a:solidFill>
                  <a:srgbClr val="FF0000"/>
                </a:solidFill>
              </a:rPr>
              <a:t>作业后备队列 </a:t>
            </a:r>
            <a:r>
              <a:rPr lang="zh-CN" altLang="en-US" sz="1600" dirty="0"/>
              <a:t>中等待调度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íšḻîḋè"/>
          <p:cNvSpPr/>
          <p:nvPr/>
        </p:nvSpPr>
        <p:spPr>
          <a:xfrm>
            <a:off x="1303475" y="4317920"/>
            <a:ext cx="6994634" cy="699851"/>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650" dirty="0"/>
              <a:t>每个进程都有一个优先数，优先数为整数。</a:t>
            </a:r>
          </a:p>
          <a:p>
            <a:pPr marL="342900" indent="-342900">
              <a:lnSpc>
                <a:spcPct val="120000"/>
              </a:lnSpc>
              <a:buClr>
                <a:srgbClr val="FF0000"/>
              </a:buClr>
              <a:buFont typeface="Wingdings" panose="05000000000000000000" pitchFamily="2" charset="2"/>
              <a:buChar char="Ø"/>
            </a:pPr>
            <a:r>
              <a:rPr lang="zh-CN" altLang="en-US" sz="1650" dirty="0"/>
              <a:t>默认：小的优先数具有高优先级。</a:t>
            </a:r>
          </a:p>
          <a:p>
            <a:pPr>
              <a:lnSpc>
                <a:spcPct val="120000"/>
              </a:lnSpc>
              <a:buClr>
                <a:srgbClr val="FF0000"/>
              </a:buClr>
              <a:buFont typeface="Wingdings" panose="05000000000000000000" pitchFamily="2" charset="2"/>
            </a:pPr>
            <a:endParaRPr lang="zh-CN" altLang="en-US" sz="1650" dirty="0"/>
          </a:p>
        </p:txBody>
      </p:sp>
      <p:sp>
        <p:nvSpPr>
          <p:cNvPr id="11" name="i$lîďê"/>
          <p:cNvSpPr/>
          <p:nvPr/>
        </p:nvSpPr>
        <p:spPr>
          <a:xfrm>
            <a:off x="1345202" y="3680353"/>
            <a:ext cx="7223970" cy="578709"/>
          </a:xfrm>
          <a:prstGeom prst="rect">
            <a:avLst/>
          </a:prstGeom>
          <a:noFill/>
          <a:ln>
            <a:noFill/>
          </a:ln>
        </p:spPr>
        <p:txBody>
          <a:bodyPr wrap="square" lIns="68580" tIns="34290" rIns="68580" bIns="34290" anchor="ctr" anchorCtr="0">
            <a:noAutofit/>
          </a:bodyPr>
          <a:lstStyle/>
          <a:p>
            <a:r>
              <a:rPr lang="zh-CN" altLang="en-US" sz="1800" dirty="0"/>
              <a:t>基于作业</a:t>
            </a:r>
            <a:r>
              <a:rPr lang="en-US" altLang="zh-CN" sz="1800" dirty="0"/>
              <a:t>/</a:t>
            </a:r>
            <a:r>
              <a:rPr lang="zh-CN" altLang="en-US" sz="1800" dirty="0"/>
              <a:t>进程的紧迫程度，由外部赋予作业相应的优先级，调度算法根据优先级进行调度。</a:t>
            </a:r>
          </a:p>
        </p:txBody>
      </p:sp>
      <p:sp>
        <p:nvSpPr>
          <p:cNvPr id="14" name="íšḻíḑê"/>
          <p:cNvSpPr/>
          <p:nvPr/>
        </p:nvSpPr>
        <p:spPr>
          <a:xfrm>
            <a:off x="1368934" y="1885950"/>
            <a:ext cx="6863715" cy="304165"/>
          </a:xfrm>
          <a:prstGeom prst="rect">
            <a:avLst/>
          </a:prstGeom>
          <a:noFill/>
          <a:ln>
            <a:noFill/>
          </a:ln>
        </p:spPr>
        <p:txBody>
          <a:bodyPr wrap="square" lIns="68580" tIns="34290" rIns="68580" bIns="34290" anchor="ctr" anchorCtr="0">
            <a:noAutofit/>
          </a:bodyPr>
          <a:lstStyle/>
          <a:p>
            <a:r>
              <a:rPr lang="zh-CN" altLang="en-US" sz="1800" dirty="0"/>
              <a:t>既可用于作业调度，也可用于进程调度。适用于</a:t>
            </a:r>
            <a:r>
              <a:rPr lang="zh-CN" altLang="en-US" sz="1800" dirty="0">
                <a:solidFill>
                  <a:srgbClr val="FF0000"/>
                </a:solidFill>
              </a:rPr>
              <a:t>实时操作系统</a:t>
            </a:r>
            <a:r>
              <a:rPr lang="en-US" altLang="zh-CN" sz="1800" dirty="0"/>
              <a:t>,抢占式、非抢占式都有。</a:t>
            </a:r>
          </a:p>
          <a:p>
            <a:endParaRPr lang="en-US" altLang="zh-CN" sz="1800" dirty="0"/>
          </a:p>
          <a:p>
            <a:r>
              <a:rPr lang="en-US" altLang="zh-CN" sz="1800" dirty="0">
                <a:solidFill>
                  <a:srgbClr val="FF0000"/>
                </a:solidFill>
              </a:rPr>
              <a:t>区别在于：</a:t>
            </a:r>
          </a:p>
          <a:p>
            <a:endParaRPr lang="en-US" altLang="zh-CN" sz="1800" dirty="0"/>
          </a:p>
          <a:p>
            <a:r>
              <a:rPr lang="en-US" altLang="zh-CN" sz="1800" dirty="0" err="1"/>
              <a:t>非抢占式只需在</a:t>
            </a:r>
            <a:r>
              <a:rPr lang="en-US" altLang="zh-CN" sz="1800" dirty="0" err="1">
                <a:solidFill>
                  <a:srgbClr val="FF0000"/>
                </a:solidFill>
              </a:rPr>
              <a:t>进程主动放弃处理机时</a:t>
            </a:r>
            <a:r>
              <a:rPr lang="en-US" altLang="zh-CN" sz="1800" dirty="0" err="1"/>
              <a:t>进行调度即可</a:t>
            </a:r>
            <a:r>
              <a:rPr lang="en-US" altLang="zh-CN" sz="1800" dirty="0"/>
              <a:t>，</a:t>
            </a:r>
          </a:p>
          <a:p>
            <a:r>
              <a:rPr lang="en-US" altLang="zh-CN" sz="1800" dirty="0" err="1"/>
              <a:t>而抢占式还需在</a:t>
            </a:r>
            <a:r>
              <a:rPr lang="en-US" altLang="zh-CN" sz="1800" dirty="0" err="1">
                <a:solidFill>
                  <a:srgbClr val="FF0000"/>
                </a:solidFill>
              </a:rPr>
              <a:t>就绪队列变化时</a:t>
            </a:r>
            <a:r>
              <a:rPr lang="en-US" altLang="zh-CN" sz="1800" dirty="0" err="1"/>
              <a:t>，检查是否会发生抢占</a:t>
            </a:r>
            <a:endParaRPr lang="en-US" altLang="zh-CN" sz="1800" dirty="0"/>
          </a:p>
        </p:txBody>
      </p:sp>
      <p:sp>
        <p:nvSpPr>
          <p:cNvPr id="15" name="îSļiḓè"/>
          <p:cNvSpPr/>
          <p:nvPr/>
        </p:nvSpPr>
        <p:spPr>
          <a:xfrm>
            <a:off x="832574" y="1074202"/>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7" name="îşļiḓè"/>
          <p:cNvSpPr/>
          <p:nvPr/>
        </p:nvSpPr>
        <p:spPr>
          <a:xfrm>
            <a:off x="832575" y="3643595"/>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8" name="îṡḷíďe"/>
          <p:cNvSpPr/>
          <p:nvPr/>
        </p:nvSpPr>
        <p:spPr>
          <a:xfrm>
            <a:off x="975266" y="1221305"/>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19" name="íSlíḋe"/>
          <p:cNvSpPr/>
          <p:nvPr/>
        </p:nvSpPr>
        <p:spPr>
          <a:xfrm>
            <a:off x="975266" y="3810108"/>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29" name="文本框 2"/>
          <p:cNvSpPr txBox="1"/>
          <p:nvPr>
            <p:custDataLst>
              <p:tags r:id="rId1"/>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调度算法：优先级调度</a:t>
            </a:r>
          </a:p>
        </p:txBody>
      </p:sp>
    </p:spTree>
    <p:extLst>
      <p:ext uri="{BB962C8B-B14F-4D97-AF65-F5344CB8AC3E}">
        <p14:creationId xmlns:p14="http://schemas.microsoft.com/office/powerpoint/2010/main" val="997173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ŝļíḓê"/>
          <p:cNvSpPr/>
          <p:nvPr/>
        </p:nvSpPr>
        <p:spPr bwMode="auto">
          <a:xfrm>
            <a:off x="457066" y="1048046"/>
            <a:ext cx="417581" cy="415203"/>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68580" tIns="34290" rIns="68580" bIns="34290">
            <a:normAutofit/>
          </a:bodyPr>
          <a:lstStyle/>
          <a:p>
            <a:endParaRPr lang="zh-CN" altLang="en-US" sz="100"/>
          </a:p>
        </p:txBody>
      </p:sp>
      <p:sp>
        <p:nvSpPr>
          <p:cNvPr id="29" name="文本框 2"/>
          <p:cNvSpPr txBox="1"/>
          <p:nvPr>
            <p:custDataLst>
              <p:tags r:id="rId1"/>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调度算法：优先级调度</a:t>
            </a:r>
          </a:p>
        </p:txBody>
      </p:sp>
      <p:sp>
        <p:nvSpPr>
          <p:cNvPr id="3" name="文本框 2"/>
          <p:cNvSpPr txBox="1"/>
          <p:nvPr/>
        </p:nvSpPr>
        <p:spPr>
          <a:xfrm>
            <a:off x="1143000" y="1123950"/>
            <a:ext cx="7795895" cy="2799715"/>
          </a:xfrm>
          <a:prstGeom prst="rect">
            <a:avLst/>
          </a:prstGeom>
          <a:noFill/>
        </p:spPr>
        <p:txBody>
          <a:bodyPr wrap="square" rtlCol="0" anchor="t">
            <a:spAutoFit/>
          </a:bodyPr>
          <a:lstStyle/>
          <a:p>
            <a:r>
              <a:rPr lang="zh-CN" altLang="en-US" sz="1600" dirty="0"/>
              <a:t>系统进程优先级高于用户进程</a:t>
            </a:r>
          </a:p>
          <a:p>
            <a:endParaRPr lang="zh-CN" altLang="en-US" sz="1600" dirty="0"/>
          </a:p>
          <a:p>
            <a:r>
              <a:rPr lang="zh-CN" altLang="en-US" sz="1600" dirty="0"/>
              <a:t>前台进程优先级高于后台进程</a:t>
            </a:r>
          </a:p>
          <a:p>
            <a:endParaRPr lang="zh-CN" altLang="en-US" sz="1600" dirty="0"/>
          </a:p>
          <a:p>
            <a:r>
              <a:rPr lang="zh-CN" altLang="en-US" sz="1600" dirty="0"/>
              <a:t>操作系统更偏好I/O型进程(或称I/O繁忙型进程）⭐</a:t>
            </a:r>
          </a:p>
          <a:p>
            <a:endParaRPr lang="zh-CN" altLang="en-US" sz="1600" dirty="0"/>
          </a:p>
          <a:p>
            <a:endParaRPr lang="zh-CN" altLang="en-US" sz="1600" dirty="0"/>
          </a:p>
          <a:p>
            <a:r>
              <a:rPr lang="zh-CN" altLang="en-US" sz="1600" dirty="0">
                <a:solidFill>
                  <a:srgbClr val="FF0000"/>
                </a:solidFill>
              </a:rPr>
              <a:t>为什么操作系统更偏好I/O型进程呢？</a:t>
            </a:r>
          </a:p>
          <a:p>
            <a:endParaRPr lang="zh-CN" altLang="en-US" sz="1600" dirty="0"/>
          </a:p>
          <a:p>
            <a:r>
              <a:rPr lang="zh-CN" altLang="en-US" sz="1600" dirty="0"/>
              <a:t>I/O设备和CPU可以并行工作。如果优先让I/O繁忙型进程优先运行的话，则越有可能让I/O设备尽早地投入工作则资源利用率系统吞吐量都到提升</a:t>
            </a:r>
          </a:p>
        </p:txBody>
      </p:sp>
    </p:spTree>
    <p:extLst>
      <p:ext uri="{BB962C8B-B14F-4D97-AF65-F5344CB8AC3E}">
        <p14:creationId xmlns:p14="http://schemas.microsoft.com/office/powerpoint/2010/main" val="273899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down)">
                                      <p:cBhvr>
                                        <p:cTn id="7" dur="500"/>
                                        <p:tgtEl>
                                          <p:spTgt spid="3">
                                            <p:txEl>
                                              <p:pRg st="7" end="7"/>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down)">
                                      <p:cBhvr>
                                        <p:cTn id="1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ïşľîďè"/>
          <p:cNvSpPr/>
          <p:nvPr/>
        </p:nvSpPr>
        <p:spPr>
          <a:xfrm>
            <a:off x="194282" y="910516"/>
            <a:ext cx="3502241" cy="3752850"/>
          </a:xfrm>
          <a:prstGeom prst="rect">
            <a:avLst/>
          </a:prstGeom>
          <a:blipFill>
            <a:blip r:embed="rId3"/>
            <a:stretch>
              <a:fillRect l="-30450" r="-30284"/>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914400"/>
            <a:endParaRPr lang="zh-CN" altLang="en-US" sz="1500" b="1" dirty="0">
              <a:solidFill>
                <a:schemeClr val="bg1"/>
              </a:solidFill>
            </a:endParaRPr>
          </a:p>
        </p:txBody>
      </p:sp>
      <p:sp>
        <p:nvSpPr>
          <p:cNvPr id="31" name="îŝļiḋe"/>
          <p:cNvSpPr/>
          <p:nvPr/>
        </p:nvSpPr>
        <p:spPr>
          <a:xfrm>
            <a:off x="3203812" y="910516"/>
            <a:ext cx="492711" cy="3752850"/>
          </a:xfrm>
          <a:prstGeom prst="rect">
            <a:avLst/>
          </a:prstGeom>
          <a:solidFill>
            <a:schemeClr val="accent1">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914400"/>
            <a:endParaRPr lang="zh-CN" altLang="en-US" sz="1500" b="1" dirty="0">
              <a:solidFill>
                <a:schemeClr val="bg1"/>
              </a:solidFill>
            </a:endParaRPr>
          </a:p>
        </p:txBody>
      </p:sp>
      <p:grpSp>
        <p:nvGrpSpPr>
          <p:cNvPr id="32" name="í$1iďè"/>
          <p:cNvGrpSpPr/>
          <p:nvPr/>
        </p:nvGrpSpPr>
        <p:grpSpPr>
          <a:xfrm>
            <a:off x="3297028" y="1118826"/>
            <a:ext cx="5536428" cy="751611"/>
            <a:chOff x="4136995" y="1408047"/>
            <a:chExt cx="7381904" cy="1002148"/>
          </a:xfrm>
        </p:grpSpPr>
        <p:sp>
          <p:nvSpPr>
            <p:cNvPr id="34" name="îslîďê"/>
            <p:cNvSpPr/>
            <p:nvPr/>
          </p:nvSpPr>
          <p:spPr>
            <a:xfrm>
              <a:off x="4136995" y="1712614"/>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b="1" dirty="0">
                <a:solidFill>
                  <a:schemeClr val="bg1"/>
                </a:solidFill>
              </a:endParaRPr>
            </a:p>
          </p:txBody>
        </p:sp>
        <p:sp>
          <p:nvSpPr>
            <p:cNvPr id="36" name="ïSḻiḍé"/>
            <p:cNvSpPr txBox="1"/>
            <p:nvPr/>
          </p:nvSpPr>
          <p:spPr>
            <a:xfrm>
              <a:off x="4882718" y="1408047"/>
              <a:ext cx="6636181" cy="1002148"/>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ts val="600"/>
                </a:spcBef>
                <a:defRPr/>
              </a:pPr>
              <a:r>
                <a:rPr lang="zh-CN" altLang="en-US" dirty="0">
                  <a:solidFill>
                    <a:srgbClr val="FF0000"/>
                  </a:solidFill>
                </a:rPr>
                <a:t>优点</a:t>
              </a:r>
              <a:endParaRPr lang="en-US" altLang="zh-CN" dirty="0">
                <a:solidFill>
                  <a:srgbClr val="FF0000"/>
                </a:solidFill>
              </a:endParaRPr>
            </a:p>
            <a:p>
              <a:pPr marL="342900" indent="-342900">
                <a:spcBef>
                  <a:spcPts val="600"/>
                </a:spcBef>
                <a:buClr>
                  <a:srgbClr val="0000FF"/>
                </a:buClr>
                <a:buFont typeface="Wingdings" panose="05000000000000000000" pitchFamily="2" charset="2"/>
                <a:buChar char="Ø"/>
                <a:defRPr/>
              </a:pPr>
              <a:r>
                <a:rPr lang="zh-CN" altLang="en-US" sz="1650" dirty="0"/>
                <a:t>实现简单，考虑了进程的紧迫程度</a:t>
              </a:r>
            </a:p>
            <a:p>
              <a:pPr marL="342900" indent="-342900">
                <a:spcBef>
                  <a:spcPts val="600"/>
                </a:spcBef>
                <a:buClr>
                  <a:srgbClr val="0000FF"/>
                </a:buClr>
                <a:buFont typeface="Wingdings" panose="05000000000000000000" pitchFamily="2" charset="2"/>
                <a:buChar char="Ø"/>
                <a:defRPr/>
              </a:pPr>
              <a:r>
                <a:rPr lang="zh-CN" altLang="en-US" sz="1650" dirty="0"/>
                <a:t>灵活的调整对各种作业的偏好程度</a:t>
              </a:r>
              <a:endParaRPr lang="en-US" altLang="zh-CN" sz="1650" dirty="0"/>
            </a:p>
          </p:txBody>
        </p:sp>
      </p:grpSp>
      <p:grpSp>
        <p:nvGrpSpPr>
          <p:cNvPr id="38" name="išḷîḓé"/>
          <p:cNvGrpSpPr/>
          <p:nvPr/>
        </p:nvGrpSpPr>
        <p:grpSpPr>
          <a:xfrm>
            <a:off x="3297028" y="2305010"/>
            <a:ext cx="5728335" cy="600710"/>
            <a:chOff x="4136995" y="3233565"/>
            <a:chExt cx="7637780" cy="800947"/>
          </a:xfrm>
        </p:grpSpPr>
        <p:sp>
          <p:nvSpPr>
            <p:cNvPr id="39" name="íśľïḋé"/>
            <p:cNvSpPr/>
            <p:nvPr/>
          </p:nvSpPr>
          <p:spPr>
            <a:xfrm>
              <a:off x="4136995" y="3450237"/>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b="1" dirty="0">
                <a:solidFill>
                  <a:schemeClr val="bg1"/>
                </a:solidFill>
              </a:endParaRPr>
            </a:p>
          </p:txBody>
        </p:sp>
        <p:sp>
          <p:nvSpPr>
            <p:cNvPr id="40" name="îŝľîḓè"/>
            <p:cNvSpPr txBox="1"/>
            <p:nvPr/>
          </p:nvSpPr>
          <p:spPr>
            <a:xfrm>
              <a:off x="4882908" y="3233565"/>
              <a:ext cx="6891867" cy="800947"/>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dirty="0"/>
                <a:t>存在问题</a:t>
              </a:r>
              <a:endParaRPr lang="en-US" altLang="zh-CN" dirty="0"/>
            </a:p>
            <a:p>
              <a:pPr marL="342900" indent="-342900">
                <a:lnSpc>
                  <a:spcPct val="130000"/>
                </a:lnSpc>
                <a:buClr>
                  <a:srgbClr val="0000FF"/>
                </a:buClr>
                <a:buFont typeface="Wingdings" panose="05000000000000000000" pitchFamily="2" charset="2"/>
                <a:buChar char="Ø"/>
              </a:pPr>
              <a:r>
                <a:rPr lang="zh-CN" altLang="en-US" dirty="0"/>
                <a:t>饥饿 </a:t>
              </a:r>
              <a:r>
                <a:rPr lang="en-US" altLang="zh-CN" dirty="0"/>
                <a:t>——</a:t>
              </a:r>
              <a:r>
                <a:rPr lang="zh-CN" altLang="en-US" dirty="0"/>
                <a:t>源源不断有高优先级进程进入就绪队列时低优先级的进程可能永远得不到运行</a:t>
              </a:r>
            </a:p>
          </p:txBody>
        </p:sp>
      </p:grpSp>
      <p:grpSp>
        <p:nvGrpSpPr>
          <p:cNvPr id="42" name="ïSlíḍê"/>
          <p:cNvGrpSpPr/>
          <p:nvPr/>
        </p:nvGrpSpPr>
        <p:grpSpPr>
          <a:xfrm>
            <a:off x="3297028" y="3338747"/>
            <a:ext cx="5909945" cy="983615"/>
            <a:chOff x="4136995" y="4714289"/>
            <a:chExt cx="7879926" cy="1311487"/>
          </a:xfrm>
        </p:grpSpPr>
        <p:sp>
          <p:nvSpPr>
            <p:cNvPr id="44" name="ïsľíḓê"/>
            <p:cNvSpPr/>
            <p:nvPr/>
          </p:nvSpPr>
          <p:spPr>
            <a:xfrm>
              <a:off x="4136995" y="5187860"/>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b="1" dirty="0">
                <a:solidFill>
                  <a:schemeClr val="bg1"/>
                </a:solidFill>
              </a:endParaRPr>
            </a:p>
          </p:txBody>
        </p:sp>
        <p:sp>
          <p:nvSpPr>
            <p:cNvPr id="45" name="íṧļîḋê"/>
            <p:cNvSpPr txBox="1"/>
            <p:nvPr/>
          </p:nvSpPr>
          <p:spPr>
            <a:xfrm>
              <a:off x="4882908" y="4714289"/>
              <a:ext cx="7134013" cy="1311487"/>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ts val="600"/>
                </a:spcBef>
                <a:defRPr/>
              </a:pPr>
              <a:r>
                <a:rPr lang="zh-CN" altLang="en-US" dirty="0"/>
                <a:t>解决方法</a:t>
              </a:r>
              <a:endParaRPr lang="en-US" altLang="zh-CN" dirty="0"/>
            </a:p>
            <a:p>
              <a:pPr marL="342900" indent="-342900">
                <a:spcBef>
                  <a:spcPts val="600"/>
                </a:spcBef>
                <a:buClr>
                  <a:srgbClr val="0000FF"/>
                </a:buClr>
                <a:buFont typeface="Wingdings" panose="05000000000000000000" pitchFamily="2" charset="2"/>
                <a:buChar char="Ø"/>
                <a:defRPr/>
              </a:pPr>
              <a:r>
                <a:rPr lang="zh-CN" altLang="en-US" dirty="0"/>
                <a:t>老化 </a:t>
              </a:r>
              <a:r>
                <a:rPr lang="en-US" altLang="zh-CN" dirty="0"/>
                <a:t>—— </a:t>
              </a:r>
              <a:r>
                <a:rPr lang="zh-CN" altLang="en-US" dirty="0"/>
                <a:t>视进程等待时间的延长提高其优先数</a:t>
              </a:r>
            </a:p>
          </p:txBody>
        </p:sp>
      </p:grpSp>
      <p:sp>
        <p:nvSpPr>
          <p:cNvPr id="2" name="文本框 2"/>
          <p:cNvSpPr txBox="1"/>
          <p:nvPr>
            <p:custDataLst>
              <p:tags r:id="rId1"/>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调度算法：优先级调度</a:t>
            </a:r>
          </a:p>
        </p:txBody>
      </p:sp>
    </p:spTree>
    <p:extLst>
      <p:ext uri="{BB962C8B-B14F-4D97-AF65-F5344CB8AC3E}">
        <p14:creationId xmlns:p14="http://schemas.microsoft.com/office/powerpoint/2010/main" val="11214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a:t>
            </a:r>
          </a:p>
        </p:txBody>
      </p:sp>
      <p:sp>
        <p:nvSpPr>
          <p:cNvPr id="2" name="文本框 1">
            <a:extLst>
              <a:ext uri="{FF2B5EF4-FFF2-40B4-BE49-F238E27FC236}">
                <a16:creationId xmlns:a16="http://schemas.microsoft.com/office/drawing/2014/main" id="{AB00C56C-96C2-4115-8C7C-E1F88E797B26}"/>
              </a:ext>
            </a:extLst>
          </p:cNvPr>
          <p:cNvSpPr txBox="1"/>
          <p:nvPr/>
        </p:nvSpPr>
        <p:spPr>
          <a:xfrm>
            <a:off x="1371600" y="1809750"/>
            <a:ext cx="6769689" cy="1564018"/>
          </a:xfrm>
          <a:prstGeom prst="rect">
            <a:avLst/>
          </a:prstGeom>
          <a:noFill/>
        </p:spPr>
        <p:txBody>
          <a:bodyPr wrap="square" rtlCol="0">
            <a:spAutoFit/>
          </a:bodyPr>
          <a:lstStyle/>
          <a:p>
            <a:pPr>
              <a:lnSpc>
                <a:spcPts val="4000"/>
              </a:lnSpc>
            </a:pPr>
            <a:r>
              <a:rPr lang="zh-CN" altLang="en-US" sz="2000" dirty="0"/>
              <a:t>一、先来先服务和短作业（进程）优先调度算法</a:t>
            </a:r>
            <a:endParaRPr lang="en-US" altLang="zh-CN" sz="2000" dirty="0"/>
          </a:p>
          <a:p>
            <a:pPr>
              <a:lnSpc>
                <a:spcPts val="4000"/>
              </a:lnSpc>
            </a:pPr>
            <a:r>
              <a:rPr lang="zh-CN" altLang="en-US" sz="2000" dirty="0"/>
              <a:t>二、优先级调度算法</a:t>
            </a:r>
            <a:r>
              <a:rPr lang="zh-CN" altLang="en-US" sz="2000" dirty="0">
                <a:solidFill>
                  <a:srgbClr val="FF0000"/>
                </a:solidFill>
              </a:rPr>
              <a:t>（结束）</a:t>
            </a:r>
            <a:endParaRPr lang="en-US" altLang="zh-CN" sz="2000" dirty="0"/>
          </a:p>
          <a:p>
            <a:pPr>
              <a:lnSpc>
                <a:spcPts val="4000"/>
              </a:lnSpc>
            </a:pPr>
            <a:r>
              <a:rPr lang="zh-CN" altLang="en-US" sz="2000" dirty="0">
                <a:solidFill>
                  <a:srgbClr val="FF0000"/>
                </a:solidFill>
              </a:rPr>
              <a:t>三、时间片轮转调度算法</a:t>
            </a:r>
            <a:endParaRPr lang="en-US" altLang="zh-CN" sz="2000" dirty="0">
              <a:solidFill>
                <a:srgbClr val="FF0000"/>
              </a:solidFill>
            </a:endParaRPr>
          </a:p>
        </p:txBody>
      </p:sp>
    </p:spTree>
    <p:extLst>
      <p:ext uri="{BB962C8B-B14F-4D97-AF65-F5344CB8AC3E}">
        <p14:creationId xmlns:p14="http://schemas.microsoft.com/office/powerpoint/2010/main" val="254982138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
          <p:cNvSpPr txBox="1"/>
          <p:nvPr>
            <p:custDataLst>
              <p:tags r:id="rId1"/>
            </p:custDataLst>
          </p:nvPr>
        </p:nvSpPr>
        <p:spPr>
          <a:xfrm>
            <a:off x="914400" y="144463"/>
            <a:ext cx="5943600" cy="377016"/>
          </a:xfrm>
          <a:prstGeom prst="rect">
            <a:avLst/>
          </a:prstGeom>
          <a:noFill/>
        </p:spPr>
        <p:txBody>
          <a:bodyPr wrap="square"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调度算法：轮转调度算法（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round robin, RR</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p>
        </p:txBody>
      </p:sp>
      <p:sp>
        <p:nvSpPr>
          <p:cNvPr id="2" name="文本框 1">
            <a:extLst>
              <a:ext uri="{FF2B5EF4-FFF2-40B4-BE49-F238E27FC236}">
                <a16:creationId xmlns:a16="http://schemas.microsoft.com/office/drawing/2014/main" id="{9196AB9B-8F19-4AF9-B1A1-9881E02F0C56}"/>
              </a:ext>
            </a:extLst>
          </p:cNvPr>
          <p:cNvSpPr txBox="1"/>
          <p:nvPr/>
        </p:nvSpPr>
        <p:spPr>
          <a:xfrm>
            <a:off x="1219200" y="742950"/>
            <a:ext cx="4544834" cy="707886"/>
          </a:xfrm>
          <a:prstGeom prst="rect">
            <a:avLst/>
          </a:prstGeom>
          <a:solidFill>
            <a:schemeClr val="bg1"/>
          </a:solidFill>
        </p:spPr>
        <p:txBody>
          <a:bodyPr wrap="none" rtlCol="0">
            <a:spAutoFit/>
          </a:bodyPr>
          <a:lstStyle/>
          <a:p>
            <a:r>
              <a:rPr lang="zh-CN" altLang="en-US" sz="2000" dirty="0">
                <a:solidFill>
                  <a:srgbClr val="FF0000"/>
                </a:solidFill>
              </a:rPr>
              <a:t>轮转调度算法，主要用在分时系统</a:t>
            </a:r>
            <a:endParaRPr lang="en-US" altLang="zh-CN" sz="2000" dirty="0">
              <a:solidFill>
                <a:srgbClr val="FF0000"/>
              </a:solidFill>
            </a:endParaRPr>
          </a:p>
          <a:p>
            <a:r>
              <a:rPr lang="zh-CN" altLang="en-US" sz="2000" dirty="0">
                <a:solidFill>
                  <a:srgbClr val="FF0000"/>
                </a:solidFill>
              </a:rPr>
              <a:t>分时系统没有作业调度，只有进程调度</a:t>
            </a:r>
          </a:p>
        </p:txBody>
      </p:sp>
      <p:pic>
        <p:nvPicPr>
          <p:cNvPr id="18" name="Picture 4" descr="2-5">
            <a:extLst>
              <a:ext uri="{FF2B5EF4-FFF2-40B4-BE49-F238E27FC236}">
                <a16:creationId xmlns:a16="http://schemas.microsoft.com/office/drawing/2014/main" id="{EDBC73B7-8C8D-4181-B03C-C08E7B19829C}"/>
              </a:ext>
            </a:extLst>
          </p:cNvPr>
          <p:cNvPicPr>
            <a:picLocks noChangeAspect="1"/>
          </p:cNvPicPr>
          <p:nvPr/>
        </p:nvPicPr>
        <p:blipFill rotWithShape="1">
          <a:blip r:embed="rId3"/>
          <a:srcRect r="19428"/>
          <a:stretch/>
        </p:blipFill>
        <p:spPr>
          <a:xfrm>
            <a:off x="5562600" y="2190750"/>
            <a:ext cx="2990138" cy="2196450"/>
          </a:xfrm>
          <a:prstGeom prst="rect">
            <a:avLst/>
          </a:prstGeom>
          <a:noFill/>
          <a:ln w="9525">
            <a:noFill/>
          </a:ln>
        </p:spPr>
      </p:pic>
      <p:sp>
        <p:nvSpPr>
          <p:cNvPr id="3" name="文本框 2">
            <a:extLst>
              <a:ext uri="{FF2B5EF4-FFF2-40B4-BE49-F238E27FC236}">
                <a16:creationId xmlns:a16="http://schemas.microsoft.com/office/drawing/2014/main" id="{E2720F35-3B9C-48D3-992E-3CC89C759DE4}"/>
              </a:ext>
            </a:extLst>
          </p:cNvPr>
          <p:cNvSpPr txBox="1"/>
          <p:nvPr/>
        </p:nvSpPr>
        <p:spPr>
          <a:xfrm>
            <a:off x="1447800" y="2495550"/>
            <a:ext cx="1467068" cy="400110"/>
          </a:xfrm>
          <a:prstGeom prst="rect">
            <a:avLst/>
          </a:prstGeom>
          <a:solidFill>
            <a:schemeClr val="bg1"/>
          </a:solidFill>
          <a:ln w="25400">
            <a:solidFill>
              <a:schemeClr val="tx1"/>
            </a:solidFill>
          </a:ln>
        </p:spPr>
        <p:txBody>
          <a:bodyPr wrap="none" rtlCol="0">
            <a:spAutoFit/>
          </a:bodyPr>
          <a:lstStyle/>
          <a:p>
            <a:r>
              <a:rPr lang="zh-CN" altLang="en-US" sz="2000" dirty="0"/>
              <a:t>先来先服务</a:t>
            </a:r>
          </a:p>
        </p:txBody>
      </p:sp>
      <p:cxnSp>
        <p:nvCxnSpPr>
          <p:cNvPr id="5" name="直接箭头连接符 4">
            <a:extLst>
              <a:ext uri="{FF2B5EF4-FFF2-40B4-BE49-F238E27FC236}">
                <a16:creationId xmlns:a16="http://schemas.microsoft.com/office/drawing/2014/main" id="{DEA756CC-DCC8-40B9-B4C5-013069938335}"/>
              </a:ext>
            </a:extLst>
          </p:cNvPr>
          <p:cNvCxnSpPr/>
          <p:nvPr/>
        </p:nvCxnSpPr>
        <p:spPr>
          <a:xfrm>
            <a:off x="838200" y="3409950"/>
            <a:ext cx="2971800"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D352CBE-33B5-4521-A101-AA0EA171834A}"/>
              </a:ext>
            </a:extLst>
          </p:cNvPr>
          <p:cNvSpPr txBox="1"/>
          <p:nvPr/>
        </p:nvSpPr>
        <p:spPr>
          <a:xfrm>
            <a:off x="1729928" y="3102173"/>
            <a:ext cx="902811" cy="307777"/>
          </a:xfrm>
          <a:prstGeom prst="rect">
            <a:avLst/>
          </a:prstGeom>
          <a:noFill/>
        </p:spPr>
        <p:txBody>
          <a:bodyPr wrap="none" rtlCol="0">
            <a:spAutoFit/>
          </a:bodyPr>
          <a:lstStyle/>
          <a:p>
            <a:r>
              <a:rPr lang="zh-CN" altLang="en-US" sz="1400" dirty="0"/>
              <a:t>就绪队列</a:t>
            </a:r>
          </a:p>
        </p:txBody>
      </p:sp>
      <p:cxnSp>
        <p:nvCxnSpPr>
          <p:cNvPr id="8" name="直接箭头连接符 7">
            <a:extLst>
              <a:ext uri="{FF2B5EF4-FFF2-40B4-BE49-F238E27FC236}">
                <a16:creationId xmlns:a16="http://schemas.microsoft.com/office/drawing/2014/main" id="{4DDA8954-3C55-499C-86AD-9123E262BA0F}"/>
              </a:ext>
            </a:extLst>
          </p:cNvPr>
          <p:cNvCxnSpPr>
            <a:cxnSpLocks/>
          </p:cNvCxnSpPr>
          <p:nvPr/>
        </p:nvCxnSpPr>
        <p:spPr>
          <a:xfrm flipV="1">
            <a:off x="7924800" y="2038350"/>
            <a:ext cx="0" cy="1066800"/>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CC1042E-45B4-4A85-88E8-7861C8DE880B}"/>
              </a:ext>
            </a:extLst>
          </p:cNvPr>
          <p:cNvSpPr txBox="1"/>
          <p:nvPr/>
        </p:nvSpPr>
        <p:spPr>
          <a:xfrm>
            <a:off x="6300839" y="1261393"/>
            <a:ext cx="2698175" cy="738664"/>
          </a:xfrm>
          <a:prstGeom prst="rect">
            <a:avLst/>
          </a:prstGeom>
          <a:noFill/>
          <a:ln w="25400">
            <a:solidFill>
              <a:schemeClr val="tx1"/>
            </a:solidFill>
          </a:ln>
        </p:spPr>
        <p:txBody>
          <a:bodyPr wrap="none" rtlCol="0">
            <a:spAutoFit/>
          </a:bodyPr>
          <a:lstStyle/>
          <a:p>
            <a:pPr algn="ctr"/>
            <a:r>
              <a:rPr lang="zh-CN" altLang="en-US" sz="1400" dirty="0"/>
              <a:t>时间片大小</a:t>
            </a:r>
            <a:endParaRPr lang="en-US" altLang="zh-CN" sz="1400" dirty="0"/>
          </a:p>
          <a:p>
            <a:pPr algn="ctr"/>
            <a:r>
              <a:rPr lang="zh-CN" altLang="en-US" sz="1400" dirty="0"/>
              <a:t>几个毫秒到几百毫秒</a:t>
            </a:r>
            <a:endParaRPr lang="en-US" altLang="zh-CN" sz="1400" dirty="0"/>
          </a:p>
          <a:p>
            <a:pPr algn="ctr"/>
            <a:r>
              <a:rPr lang="zh-CN" altLang="en-US" sz="1400" dirty="0"/>
              <a:t>时间片用完，回到就绪队列尾部</a:t>
            </a:r>
          </a:p>
        </p:txBody>
      </p:sp>
      <p:cxnSp>
        <p:nvCxnSpPr>
          <p:cNvPr id="11" name="连接符: 肘形 10">
            <a:extLst>
              <a:ext uri="{FF2B5EF4-FFF2-40B4-BE49-F238E27FC236}">
                <a16:creationId xmlns:a16="http://schemas.microsoft.com/office/drawing/2014/main" id="{5F5E6F7E-EE1C-4FC4-8945-8D1262F4203F}"/>
              </a:ext>
            </a:extLst>
          </p:cNvPr>
          <p:cNvCxnSpPr>
            <a:cxnSpLocks/>
            <a:stCxn id="9" idx="1"/>
          </p:cNvCxnSpPr>
          <p:nvPr/>
        </p:nvCxnSpPr>
        <p:spPr>
          <a:xfrm rot="10800000" flipV="1">
            <a:off x="838201" y="1630724"/>
            <a:ext cx="5462639" cy="1779225"/>
          </a:xfrm>
          <a:prstGeom prst="bentConnector3">
            <a:avLst>
              <a:gd name="adj1" fmla="val 99978"/>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2D8A8949-2BC9-44E9-A5E6-62ECB6379A34}"/>
              </a:ext>
            </a:extLst>
          </p:cNvPr>
          <p:cNvSpPr/>
          <p:nvPr/>
        </p:nvSpPr>
        <p:spPr>
          <a:xfrm>
            <a:off x="3851939" y="2935463"/>
            <a:ext cx="1066800" cy="96311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执行</a:t>
            </a:r>
          </a:p>
        </p:txBody>
      </p:sp>
      <p:sp>
        <p:nvSpPr>
          <p:cNvPr id="36" name="文本框 35">
            <a:extLst>
              <a:ext uri="{FF2B5EF4-FFF2-40B4-BE49-F238E27FC236}">
                <a16:creationId xmlns:a16="http://schemas.microsoft.com/office/drawing/2014/main" id="{1B75BE59-DC16-4C05-B8D4-EE1246029806}"/>
              </a:ext>
            </a:extLst>
          </p:cNvPr>
          <p:cNvSpPr txBox="1"/>
          <p:nvPr/>
        </p:nvSpPr>
        <p:spPr>
          <a:xfrm>
            <a:off x="138088" y="4132047"/>
            <a:ext cx="1800493" cy="923330"/>
          </a:xfrm>
          <a:prstGeom prst="rect">
            <a:avLst/>
          </a:prstGeom>
          <a:solidFill>
            <a:schemeClr val="bg1"/>
          </a:solidFill>
          <a:ln w="25400">
            <a:solidFill>
              <a:schemeClr val="tx1"/>
            </a:solidFill>
          </a:ln>
        </p:spPr>
        <p:txBody>
          <a:bodyPr wrap="none" rtlCol="0">
            <a:spAutoFit/>
          </a:bodyPr>
          <a:lstStyle/>
          <a:p>
            <a:r>
              <a:rPr lang="zh-CN" altLang="en-US" dirty="0">
                <a:solidFill>
                  <a:srgbClr val="FF0000"/>
                </a:solidFill>
              </a:rPr>
              <a:t>进程切换时机：</a:t>
            </a:r>
            <a:endParaRPr lang="en-US" altLang="zh-CN" dirty="0">
              <a:solidFill>
                <a:srgbClr val="FF0000"/>
              </a:solidFill>
            </a:endParaRPr>
          </a:p>
          <a:p>
            <a:r>
              <a:rPr lang="en-US" altLang="zh-CN" dirty="0">
                <a:solidFill>
                  <a:srgbClr val="FF0000"/>
                </a:solidFill>
              </a:rPr>
              <a:t>1.</a:t>
            </a:r>
            <a:r>
              <a:rPr lang="zh-CN" altLang="en-US" dirty="0">
                <a:solidFill>
                  <a:srgbClr val="FF0000"/>
                </a:solidFill>
              </a:rPr>
              <a:t>时间片用完</a:t>
            </a:r>
            <a:endParaRPr lang="en-US" altLang="zh-CN" dirty="0">
              <a:solidFill>
                <a:srgbClr val="FF0000"/>
              </a:solidFill>
            </a:endParaRPr>
          </a:p>
          <a:p>
            <a:r>
              <a:rPr lang="en-US" altLang="zh-CN" dirty="0">
                <a:solidFill>
                  <a:srgbClr val="FF0000"/>
                </a:solidFill>
              </a:rPr>
              <a:t>2.</a:t>
            </a:r>
            <a:r>
              <a:rPr lang="zh-CN" altLang="en-US" dirty="0">
                <a:solidFill>
                  <a:srgbClr val="FF0000"/>
                </a:solidFill>
              </a:rPr>
              <a:t>运行结束</a:t>
            </a:r>
          </a:p>
        </p:txBody>
      </p:sp>
      <p:sp>
        <p:nvSpPr>
          <p:cNvPr id="37" name="文本框 36">
            <a:extLst>
              <a:ext uri="{FF2B5EF4-FFF2-40B4-BE49-F238E27FC236}">
                <a16:creationId xmlns:a16="http://schemas.microsoft.com/office/drawing/2014/main" id="{EFF4FD0C-590B-41AC-9B5B-1A37AAB1A4B9}"/>
              </a:ext>
            </a:extLst>
          </p:cNvPr>
          <p:cNvSpPr txBox="1"/>
          <p:nvPr/>
        </p:nvSpPr>
        <p:spPr>
          <a:xfrm>
            <a:off x="2194797" y="3997366"/>
            <a:ext cx="5439631" cy="1077218"/>
          </a:xfrm>
          <a:prstGeom prst="rect">
            <a:avLst/>
          </a:prstGeom>
          <a:noFill/>
        </p:spPr>
        <p:txBody>
          <a:bodyPr wrap="none" rtlCol="0">
            <a:spAutoFit/>
          </a:bodyPr>
          <a:lstStyle/>
          <a:p>
            <a:r>
              <a:rPr lang="zh-CN" altLang="en-US" sz="1600" dirty="0">
                <a:solidFill>
                  <a:srgbClr val="FF0000"/>
                </a:solidFill>
              </a:rPr>
              <a:t>时间片大小：</a:t>
            </a:r>
            <a:endParaRPr lang="en-US" altLang="zh-CN" sz="1600" dirty="0">
              <a:solidFill>
                <a:srgbClr val="FF0000"/>
              </a:solidFill>
            </a:endParaRPr>
          </a:p>
          <a:p>
            <a:r>
              <a:rPr lang="zh-CN" altLang="en-US" sz="1600" dirty="0">
                <a:solidFill>
                  <a:srgbClr val="FF0000"/>
                </a:solidFill>
              </a:rPr>
              <a:t>太小，频繁切换，增加了系统的开销</a:t>
            </a:r>
            <a:endParaRPr lang="en-US" altLang="zh-CN" sz="1600" dirty="0">
              <a:solidFill>
                <a:srgbClr val="FF0000"/>
              </a:solidFill>
            </a:endParaRPr>
          </a:p>
          <a:p>
            <a:r>
              <a:rPr lang="zh-CN" altLang="en-US" sz="1600" dirty="0">
                <a:solidFill>
                  <a:srgbClr val="FF0000"/>
                </a:solidFill>
              </a:rPr>
              <a:t>太大，每个时间片进程运行完毕，</a:t>
            </a:r>
            <a:r>
              <a:rPr lang="en-US" altLang="zh-CN" sz="1600" dirty="0">
                <a:solidFill>
                  <a:srgbClr val="FF0000"/>
                </a:solidFill>
              </a:rPr>
              <a:t>RR</a:t>
            </a:r>
            <a:r>
              <a:rPr lang="zh-CN" altLang="en-US" sz="1600" dirty="0">
                <a:solidFill>
                  <a:srgbClr val="FF0000"/>
                </a:solidFill>
              </a:rPr>
              <a:t>退化为</a:t>
            </a:r>
            <a:r>
              <a:rPr lang="en-US" altLang="zh-CN" sz="1600" dirty="0">
                <a:solidFill>
                  <a:srgbClr val="FF0000"/>
                </a:solidFill>
              </a:rPr>
              <a:t>FCFS</a:t>
            </a:r>
            <a:r>
              <a:rPr lang="zh-CN" altLang="en-US" sz="1600" dirty="0">
                <a:solidFill>
                  <a:srgbClr val="FF0000"/>
                </a:solidFill>
              </a:rPr>
              <a:t>调度算法</a:t>
            </a:r>
            <a:endParaRPr lang="en-US" altLang="zh-CN" sz="1600" dirty="0">
              <a:solidFill>
                <a:srgbClr val="FF0000"/>
              </a:solidFill>
            </a:endParaRPr>
          </a:p>
          <a:p>
            <a:r>
              <a:rPr lang="zh-CN" altLang="en-US" sz="1600" dirty="0"/>
              <a:t>调度时机：</a:t>
            </a:r>
            <a:r>
              <a:rPr lang="en-US" altLang="zh-CN" sz="1600" dirty="0">
                <a:solidFill>
                  <a:srgbClr val="FF0000"/>
                </a:solidFill>
              </a:rPr>
              <a:t>1</a:t>
            </a:r>
            <a:r>
              <a:rPr lang="zh-CN" altLang="en-US" sz="1600" dirty="0">
                <a:solidFill>
                  <a:srgbClr val="FF0000"/>
                </a:solidFill>
              </a:rPr>
              <a:t>进程完成；</a:t>
            </a:r>
            <a:r>
              <a:rPr lang="en-US" altLang="zh-CN" sz="1600" dirty="0">
                <a:solidFill>
                  <a:srgbClr val="FF0000"/>
                </a:solidFill>
              </a:rPr>
              <a:t>2</a:t>
            </a:r>
            <a:r>
              <a:rPr lang="zh-CN" altLang="en-US" sz="1600" dirty="0">
                <a:solidFill>
                  <a:srgbClr val="FF0000"/>
                </a:solidFill>
              </a:rPr>
              <a:t>时间片用完；</a:t>
            </a:r>
            <a:r>
              <a:rPr lang="en-US" altLang="zh-CN" sz="1600" dirty="0">
                <a:solidFill>
                  <a:srgbClr val="FF0000"/>
                </a:solidFill>
              </a:rPr>
              <a:t>3</a:t>
            </a:r>
            <a:r>
              <a:rPr lang="zh-CN" altLang="en-US" sz="1600" dirty="0">
                <a:solidFill>
                  <a:srgbClr val="FF0000"/>
                </a:solidFill>
              </a:rPr>
              <a:t>进程</a:t>
            </a:r>
            <a:r>
              <a:rPr lang="en-US" altLang="zh-CN" sz="1600" dirty="0">
                <a:solidFill>
                  <a:srgbClr val="FF0000"/>
                </a:solidFill>
              </a:rPr>
              <a:t>IO</a:t>
            </a:r>
            <a:endParaRPr lang="zh-CN" altLang="en-US" sz="1600" dirty="0">
              <a:solidFill>
                <a:srgbClr val="FF0000"/>
              </a:solidFill>
            </a:endParaRPr>
          </a:p>
        </p:txBody>
      </p:sp>
    </p:spTree>
    <p:extLst>
      <p:ext uri="{BB962C8B-B14F-4D97-AF65-F5344CB8AC3E}">
        <p14:creationId xmlns:p14="http://schemas.microsoft.com/office/powerpoint/2010/main" val="1118928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
          <p:cNvSpPr txBox="1"/>
          <p:nvPr>
            <p:custDataLst>
              <p:tags r:id="rId1"/>
            </p:custDataLst>
          </p:nvPr>
        </p:nvSpPr>
        <p:spPr>
          <a:xfrm>
            <a:off x="914400" y="144463"/>
            <a:ext cx="5943600" cy="377016"/>
          </a:xfrm>
          <a:prstGeom prst="rect">
            <a:avLst/>
          </a:prstGeom>
          <a:noFill/>
        </p:spPr>
        <p:txBody>
          <a:bodyPr wrap="square"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调度算法：轮转调度算法（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round robin, RR</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p>
        </p:txBody>
      </p:sp>
      <p:pic>
        <p:nvPicPr>
          <p:cNvPr id="7" name="图片 6">
            <a:extLst>
              <a:ext uri="{FF2B5EF4-FFF2-40B4-BE49-F238E27FC236}">
                <a16:creationId xmlns:a16="http://schemas.microsoft.com/office/drawing/2014/main" id="{BDB952EF-1567-4399-931F-37D008C17CDC}"/>
              </a:ext>
            </a:extLst>
          </p:cNvPr>
          <p:cNvPicPr>
            <a:picLocks noChangeAspect="1"/>
          </p:cNvPicPr>
          <p:nvPr/>
        </p:nvPicPr>
        <p:blipFill>
          <a:blip r:embed="rId3"/>
          <a:stretch>
            <a:fillRect/>
          </a:stretch>
        </p:blipFill>
        <p:spPr>
          <a:xfrm>
            <a:off x="228600" y="819150"/>
            <a:ext cx="4800600" cy="3611709"/>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5" name="文本框 14">
            <a:extLst>
              <a:ext uri="{FF2B5EF4-FFF2-40B4-BE49-F238E27FC236}">
                <a16:creationId xmlns:a16="http://schemas.microsoft.com/office/drawing/2014/main" id="{A3ACA571-866C-4E95-A6CB-4B4509C2CC69}"/>
              </a:ext>
            </a:extLst>
          </p:cNvPr>
          <p:cNvSpPr txBox="1"/>
          <p:nvPr/>
        </p:nvSpPr>
        <p:spPr>
          <a:xfrm>
            <a:off x="5181600" y="1047750"/>
            <a:ext cx="3595856" cy="2719078"/>
          </a:xfrm>
          <a:prstGeom prst="rect">
            <a:avLst/>
          </a:prstGeom>
          <a:noFill/>
        </p:spPr>
        <p:txBody>
          <a:bodyPr wrap="none" rtlCol="0">
            <a:spAutoFit/>
          </a:bodyPr>
          <a:lstStyle/>
          <a:p>
            <a:pPr>
              <a:lnSpc>
                <a:spcPts val="2600"/>
              </a:lnSpc>
            </a:pPr>
            <a:r>
              <a:rPr lang="zh-CN" altLang="en-US" sz="1400" dirty="0">
                <a:solidFill>
                  <a:srgbClr val="FF0000"/>
                </a:solidFill>
              </a:rPr>
              <a:t>时间片太大，每个时间片进程运行完毕，</a:t>
            </a:r>
            <a:endParaRPr lang="en-US" altLang="zh-CN" sz="1400" dirty="0">
              <a:solidFill>
                <a:srgbClr val="FF0000"/>
              </a:solidFill>
            </a:endParaRPr>
          </a:p>
          <a:p>
            <a:pPr>
              <a:lnSpc>
                <a:spcPts val="2600"/>
              </a:lnSpc>
            </a:pPr>
            <a:r>
              <a:rPr lang="en-US" altLang="zh-CN" sz="1400" dirty="0">
                <a:solidFill>
                  <a:srgbClr val="FF0000"/>
                </a:solidFill>
              </a:rPr>
              <a:t>RR</a:t>
            </a:r>
            <a:r>
              <a:rPr lang="zh-CN" altLang="en-US" sz="1400" dirty="0">
                <a:solidFill>
                  <a:srgbClr val="FF0000"/>
                </a:solidFill>
              </a:rPr>
              <a:t>退化为</a:t>
            </a:r>
            <a:r>
              <a:rPr lang="en-US" altLang="zh-CN" sz="1400" dirty="0">
                <a:solidFill>
                  <a:srgbClr val="FF0000"/>
                </a:solidFill>
              </a:rPr>
              <a:t>FCFS</a:t>
            </a:r>
            <a:r>
              <a:rPr lang="zh-CN" altLang="en-US" sz="1400" dirty="0">
                <a:solidFill>
                  <a:srgbClr val="FF0000"/>
                </a:solidFill>
              </a:rPr>
              <a:t>调度算法</a:t>
            </a:r>
            <a:endParaRPr lang="en-US" altLang="zh-CN" sz="1400" dirty="0">
              <a:solidFill>
                <a:srgbClr val="FF0000"/>
              </a:solidFill>
            </a:endParaRPr>
          </a:p>
          <a:p>
            <a:pPr>
              <a:lnSpc>
                <a:spcPts val="2600"/>
              </a:lnSpc>
            </a:pPr>
            <a:endParaRPr lang="en-US" altLang="zh-CN" sz="1400" dirty="0">
              <a:solidFill>
                <a:srgbClr val="FF0000"/>
              </a:solidFill>
            </a:endParaRPr>
          </a:p>
          <a:p>
            <a:pPr>
              <a:lnSpc>
                <a:spcPts val="2600"/>
              </a:lnSpc>
            </a:pPr>
            <a:endParaRPr lang="en-US" altLang="zh-CN" sz="1400" dirty="0">
              <a:solidFill>
                <a:srgbClr val="FF0000"/>
              </a:solidFill>
            </a:endParaRPr>
          </a:p>
          <a:p>
            <a:pPr>
              <a:lnSpc>
                <a:spcPts val="2600"/>
              </a:lnSpc>
            </a:pPr>
            <a:endParaRPr lang="en-US" altLang="zh-CN" sz="1400" dirty="0">
              <a:solidFill>
                <a:srgbClr val="FF0000"/>
              </a:solidFill>
            </a:endParaRPr>
          </a:p>
          <a:p>
            <a:pPr>
              <a:lnSpc>
                <a:spcPts val="2600"/>
              </a:lnSpc>
            </a:pPr>
            <a:endParaRPr lang="en-US" altLang="zh-CN" sz="1400" dirty="0">
              <a:solidFill>
                <a:srgbClr val="FF0000"/>
              </a:solidFill>
            </a:endParaRPr>
          </a:p>
          <a:p>
            <a:pPr>
              <a:lnSpc>
                <a:spcPts val="2600"/>
              </a:lnSpc>
            </a:pPr>
            <a:r>
              <a:rPr lang="zh-CN" altLang="en-US" sz="1400" dirty="0">
                <a:solidFill>
                  <a:srgbClr val="FF0000"/>
                </a:solidFill>
              </a:rPr>
              <a:t>时间片太小，频繁切换，增加了系统的开销</a:t>
            </a:r>
            <a:endParaRPr lang="en-US" altLang="zh-CN" sz="1400" dirty="0">
              <a:solidFill>
                <a:srgbClr val="FF0000"/>
              </a:solidFill>
            </a:endParaRPr>
          </a:p>
          <a:p>
            <a:pPr>
              <a:lnSpc>
                <a:spcPts val="2600"/>
              </a:lnSpc>
            </a:pPr>
            <a:endParaRPr lang="en-US" altLang="zh-CN" sz="1400" dirty="0">
              <a:solidFill>
                <a:srgbClr val="FF0000"/>
              </a:solidFill>
            </a:endParaRPr>
          </a:p>
        </p:txBody>
      </p:sp>
      <p:sp>
        <p:nvSpPr>
          <p:cNvPr id="16" name="文本框 15">
            <a:extLst>
              <a:ext uri="{FF2B5EF4-FFF2-40B4-BE49-F238E27FC236}">
                <a16:creationId xmlns:a16="http://schemas.microsoft.com/office/drawing/2014/main" id="{8EDE2434-BBD7-4366-8FFA-16ED8F9A61A4}"/>
              </a:ext>
            </a:extLst>
          </p:cNvPr>
          <p:cNvSpPr txBox="1"/>
          <p:nvPr/>
        </p:nvSpPr>
        <p:spPr>
          <a:xfrm>
            <a:off x="609600" y="4629705"/>
            <a:ext cx="7374135" cy="369332"/>
          </a:xfrm>
          <a:prstGeom prst="rect">
            <a:avLst/>
          </a:prstGeom>
          <a:solidFill>
            <a:schemeClr val="bg1"/>
          </a:solidFill>
        </p:spPr>
        <p:txBody>
          <a:bodyPr wrap="none" rtlCol="0">
            <a:spAutoFit/>
          </a:bodyPr>
          <a:lstStyle/>
          <a:p>
            <a:r>
              <a:rPr lang="zh-CN" altLang="en-US" dirty="0">
                <a:solidFill>
                  <a:srgbClr val="FF0000"/>
                </a:solidFill>
              </a:rPr>
              <a:t>时间片要略大于一次典型交互时间为准，大多数进程再要给时间片完成</a:t>
            </a:r>
            <a:endParaRPr lang="en-US" altLang="zh-CN" dirty="0">
              <a:solidFill>
                <a:srgbClr val="FF0000"/>
              </a:solidFill>
            </a:endParaRPr>
          </a:p>
        </p:txBody>
      </p:sp>
    </p:spTree>
    <p:extLst>
      <p:ext uri="{BB962C8B-B14F-4D97-AF65-F5344CB8AC3E}">
        <p14:creationId xmlns:p14="http://schemas.microsoft.com/office/powerpoint/2010/main" val="1400588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29870" y="1056005"/>
            <a:ext cx="3112135" cy="1751965"/>
          </a:xfrm>
          <a:prstGeom prst="rect">
            <a:avLst/>
          </a:prstGeom>
          <a:noFill/>
          <a:ln>
            <a:solidFill>
              <a:schemeClr val="bg2">
                <a:lumMod val="75000"/>
              </a:schemeClr>
            </a:solidFill>
          </a:ln>
        </p:spPr>
        <p:txBody>
          <a:bodyPr wrap="square">
            <a:spAutoFit/>
          </a:bodyPr>
          <a:lstStyle/>
          <a:p>
            <a:pPr>
              <a:lnSpc>
                <a:spcPct val="120000"/>
              </a:lnSpc>
              <a:buClr>
                <a:srgbClr val="FF0000"/>
              </a:buClr>
              <a:defRPr/>
            </a:pPr>
            <a:r>
              <a:rPr lang="zh-CN" altLang="en-US" sz="1800" dirty="0"/>
              <a:t>进程	</a:t>
            </a:r>
            <a:r>
              <a:rPr lang="en-US" altLang="zh-CN" sz="1800" dirty="0"/>
              <a:t>	</a:t>
            </a:r>
            <a:r>
              <a:rPr lang="zh-CN" altLang="en-US" sz="1800" dirty="0"/>
              <a:t>运行时间</a:t>
            </a:r>
          </a:p>
          <a:p>
            <a:pPr>
              <a:lnSpc>
                <a:spcPct val="120000"/>
              </a:lnSpc>
              <a:buClr>
                <a:srgbClr val="FF0000"/>
              </a:buClr>
              <a:defRPr/>
            </a:pPr>
            <a:r>
              <a:rPr lang="en-US" altLang="zh-CN" sz="1800" dirty="0"/>
              <a:t>P1		23</a:t>
            </a:r>
          </a:p>
          <a:p>
            <a:pPr>
              <a:lnSpc>
                <a:spcPct val="120000"/>
              </a:lnSpc>
              <a:buClr>
                <a:srgbClr val="FF0000"/>
              </a:buClr>
              <a:defRPr/>
            </a:pPr>
            <a:r>
              <a:rPr lang="en-US" altLang="zh-CN" sz="1800" dirty="0"/>
              <a:t>P2	 	17</a:t>
            </a:r>
          </a:p>
          <a:p>
            <a:pPr>
              <a:lnSpc>
                <a:spcPct val="120000"/>
              </a:lnSpc>
              <a:buClr>
                <a:srgbClr val="FF0000"/>
              </a:buClr>
              <a:defRPr/>
            </a:pPr>
            <a:r>
              <a:rPr lang="en-US" altLang="zh-CN" sz="1800" dirty="0"/>
              <a:t>P3		46</a:t>
            </a:r>
          </a:p>
          <a:p>
            <a:pPr>
              <a:lnSpc>
                <a:spcPct val="120000"/>
              </a:lnSpc>
              <a:buClr>
                <a:srgbClr val="FF0000"/>
              </a:buClr>
              <a:defRPr/>
            </a:pPr>
            <a:r>
              <a:rPr lang="en-US" altLang="zh-CN" sz="1800" dirty="0"/>
              <a:t>P4	 	24</a:t>
            </a:r>
          </a:p>
        </p:txBody>
      </p:sp>
      <p:sp>
        <p:nvSpPr>
          <p:cNvPr id="26" name="内容占位符 2"/>
          <p:cNvSpPr txBox="1"/>
          <p:nvPr/>
        </p:nvSpPr>
        <p:spPr>
          <a:xfrm>
            <a:off x="3534410" y="925830"/>
            <a:ext cx="3848735" cy="4502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67995">
              <a:lnSpc>
                <a:spcPct val="132000"/>
              </a:lnSpc>
              <a:buClr>
                <a:srgbClr val="FF0000"/>
              </a:buClr>
              <a:buFont typeface="Wingdings" panose="05000000000000000000" pitchFamily="2" charset="2"/>
              <a:buChar char="Ø"/>
            </a:pPr>
            <a:r>
              <a:rPr lang="zh-CN" altLang="en-US" dirty="0"/>
              <a:t>时间片为</a:t>
            </a:r>
            <a:r>
              <a:rPr lang="en-US" altLang="zh-CN" dirty="0"/>
              <a:t>20</a:t>
            </a:r>
            <a:r>
              <a:rPr lang="zh-CN" altLang="en-US" dirty="0"/>
              <a:t>，</a:t>
            </a:r>
            <a:r>
              <a:rPr lang="en-US" altLang="zh-CN" dirty="0"/>
              <a:t>Gantt</a:t>
            </a:r>
            <a:r>
              <a:rPr lang="zh-CN" altLang="en-US" dirty="0"/>
              <a:t>图</a:t>
            </a:r>
            <a:r>
              <a:rPr lang="en-US" altLang="zh-CN" dirty="0"/>
              <a:t>,</a:t>
            </a:r>
            <a:r>
              <a:rPr lang="zh-CN" altLang="en-US" dirty="0"/>
              <a:t>：</a:t>
            </a:r>
          </a:p>
        </p:txBody>
      </p:sp>
      <p:grpSp>
        <p:nvGrpSpPr>
          <p:cNvPr id="29" name="组合 28"/>
          <p:cNvGrpSpPr/>
          <p:nvPr/>
        </p:nvGrpSpPr>
        <p:grpSpPr>
          <a:xfrm>
            <a:off x="3480435" y="1557429"/>
            <a:ext cx="5507225" cy="1123464"/>
            <a:chOff x="1559283" y="4039154"/>
            <a:chExt cx="4895129" cy="998598"/>
          </a:xfrm>
          <a:solidFill>
            <a:srgbClr val="FFFF00"/>
          </a:solidFill>
        </p:grpSpPr>
        <p:sp>
          <p:nvSpPr>
            <p:cNvPr id="32" name="Rectangle 4"/>
            <p:cNvSpPr>
              <a:spLocks noChangeArrowheads="1"/>
            </p:cNvSpPr>
            <p:nvPr/>
          </p:nvSpPr>
          <p:spPr bwMode="auto">
            <a:xfrm>
              <a:off x="1698625" y="4039154"/>
              <a:ext cx="563880" cy="609601"/>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defRPr/>
              </a:pPr>
              <a:r>
                <a:rPr lang="en-US" altLang="zh-CN" sz="1950" dirty="0"/>
                <a:t>P</a:t>
              </a:r>
              <a:r>
                <a:rPr lang="en-US" altLang="zh-CN" sz="1950" baseline="-25000" dirty="0"/>
                <a:t>1</a:t>
              </a:r>
              <a:endParaRPr lang="en-US" altLang="zh-CN" sz="1950" dirty="0"/>
            </a:p>
          </p:txBody>
        </p:sp>
        <p:sp>
          <p:nvSpPr>
            <p:cNvPr id="35" name="Rectangle 5"/>
            <p:cNvSpPr>
              <a:spLocks noChangeArrowheads="1"/>
            </p:cNvSpPr>
            <p:nvPr/>
          </p:nvSpPr>
          <p:spPr bwMode="auto">
            <a:xfrm>
              <a:off x="2262505" y="4039154"/>
              <a:ext cx="563880" cy="609601"/>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defRPr/>
              </a:pPr>
              <a:r>
                <a:rPr lang="en-US" altLang="zh-CN" sz="1950" dirty="0"/>
                <a:t>P</a:t>
              </a:r>
              <a:r>
                <a:rPr lang="en-US" altLang="zh-CN" sz="1950" baseline="-25000" dirty="0"/>
                <a:t>2</a:t>
              </a:r>
            </a:p>
          </p:txBody>
        </p:sp>
        <p:sp>
          <p:nvSpPr>
            <p:cNvPr id="40" name="Rectangle 6"/>
            <p:cNvSpPr>
              <a:spLocks noChangeArrowheads="1"/>
            </p:cNvSpPr>
            <p:nvPr/>
          </p:nvSpPr>
          <p:spPr bwMode="auto">
            <a:xfrm>
              <a:off x="2826385" y="4039154"/>
              <a:ext cx="563880" cy="609601"/>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defRPr/>
              </a:pPr>
              <a:r>
                <a:rPr lang="en-US" altLang="zh-CN" sz="1950"/>
                <a:t>P</a:t>
              </a:r>
              <a:r>
                <a:rPr lang="en-US" altLang="zh-CN" sz="1950" baseline="-25000"/>
                <a:t>3</a:t>
              </a:r>
            </a:p>
          </p:txBody>
        </p:sp>
        <p:sp>
          <p:nvSpPr>
            <p:cNvPr id="41" name="Rectangle 7"/>
            <p:cNvSpPr>
              <a:spLocks noChangeArrowheads="1"/>
            </p:cNvSpPr>
            <p:nvPr/>
          </p:nvSpPr>
          <p:spPr bwMode="auto">
            <a:xfrm>
              <a:off x="3390265" y="4039154"/>
              <a:ext cx="563880" cy="609601"/>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defRPr/>
              </a:pPr>
              <a:r>
                <a:rPr lang="en-US" altLang="zh-CN" sz="1950"/>
                <a:t>P</a:t>
              </a:r>
              <a:r>
                <a:rPr lang="en-US" altLang="zh-CN" sz="1950" baseline="-25000"/>
                <a:t>4</a:t>
              </a:r>
            </a:p>
          </p:txBody>
        </p:sp>
        <p:sp>
          <p:nvSpPr>
            <p:cNvPr id="42" name="Rectangle 8"/>
            <p:cNvSpPr>
              <a:spLocks noChangeArrowheads="1"/>
            </p:cNvSpPr>
            <p:nvPr/>
          </p:nvSpPr>
          <p:spPr bwMode="auto">
            <a:xfrm>
              <a:off x="3954145" y="4039154"/>
              <a:ext cx="563880" cy="609601"/>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defRPr/>
              </a:pPr>
              <a:r>
                <a:rPr lang="en-US" altLang="zh-CN" sz="1950"/>
                <a:t>P</a:t>
              </a:r>
              <a:r>
                <a:rPr lang="en-US" altLang="zh-CN" sz="1950" baseline="-25000"/>
                <a:t>1</a:t>
              </a:r>
            </a:p>
          </p:txBody>
        </p:sp>
        <p:sp>
          <p:nvSpPr>
            <p:cNvPr id="43" name="Rectangle 9"/>
            <p:cNvSpPr>
              <a:spLocks noChangeArrowheads="1"/>
            </p:cNvSpPr>
            <p:nvPr/>
          </p:nvSpPr>
          <p:spPr bwMode="auto">
            <a:xfrm>
              <a:off x="4518025" y="4039154"/>
              <a:ext cx="563880" cy="609601"/>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defRPr/>
              </a:pPr>
              <a:r>
                <a:rPr lang="en-US" altLang="zh-CN" sz="1950"/>
                <a:t>P</a:t>
              </a:r>
              <a:r>
                <a:rPr lang="en-US" altLang="zh-CN" sz="1950" baseline="-25000"/>
                <a:t>3</a:t>
              </a:r>
            </a:p>
          </p:txBody>
        </p:sp>
        <p:sp>
          <p:nvSpPr>
            <p:cNvPr id="44" name="Rectangle 10"/>
            <p:cNvSpPr>
              <a:spLocks noChangeArrowheads="1"/>
            </p:cNvSpPr>
            <p:nvPr/>
          </p:nvSpPr>
          <p:spPr bwMode="auto">
            <a:xfrm>
              <a:off x="5081905" y="4039154"/>
              <a:ext cx="563880" cy="609601"/>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defRPr/>
              </a:pPr>
              <a:r>
                <a:rPr lang="en-US" altLang="zh-CN" sz="1950"/>
                <a:t>P</a:t>
              </a:r>
              <a:r>
                <a:rPr lang="en-US" altLang="zh-CN" sz="1950" baseline="-25000"/>
                <a:t>4</a:t>
              </a:r>
            </a:p>
          </p:txBody>
        </p:sp>
        <p:sp>
          <p:nvSpPr>
            <p:cNvPr id="45" name="Rectangle 11"/>
            <p:cNvSpPr>
              <a:spLocks noChangeArrowheads="1"/>
            </p:cNvSpPr>
            <p:nvPr/>
          </p:nvSpPr>
          <p:spPr bwMode="auto">
            <a:xfrm>
              <a:off x="5645785" y="4039154"/>
              <a:ext cx="563880" cy="609601"/>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defRPr/>
              </a:pPr>
              <a:r>
                <a:rPr lang="en-US" altLang="zh-CN" sz="1950" dirty="0"/>
                <a:t>P</a:t>
              </a:r>
              <a:r>
                <a:rPr lang="en-US" altLang="zh-CN" sz="1950" baseline="-25000" dirty="0"/>
                <a:t>3</a:t>
              </a:r>
            </a:p>
          </p:txBody>
        </p:sp>
        <p:sp>
          <p:nvSpPr>
            <p:cNvPr id="46" name="Text Box 15"/>
            <p:cNvSpPr txBox="1">
              <a:spLocks noChangeArrowheads="1"/>
            </p:cNvSpPr>
            <p:nvPr/>
          </p:nvSpPr>
          <p:spPr bwMode="auto">
            <a:xfrm>
              <a:off x="1559283" y="4690067"/>
              <a:ext cx="285034" cy="347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dirty="0"/>
                <a:t>0</a:t>
              </a:r>
            </a:p>
          </p:txBody>
        </p:sp>
        <p:sp>
          <p:nvSpPr>
            <p:cNvPr id="47" name="Text Box 16"/>
            <p:cNvSpPr txBox="1">
              <a:spLocks noChangeArrowheads="1"/>
            </p:cNvSpPr>
            <p:nvPr/>
          </p:nvSpPr>
          <p:spPr bwMode="auto">
            <a:xfrm>
              <a:off x="2031443" y="4690067"/>
              <a:ext cx="407514" cy="347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dirty="0"/>
                <a:t>20</a:t>
              </a:r>
            </a:p>
          </p:txBody>
        </p:sp>
        <p:sp>
          <p:nvSpPr>
            <p:cNvPr id="48" name="Text Box 17"/>
            <p:cNvSpPr txBox="1">
              <a:spLocks noChangeArrowheads="1"/>
            </p:cNvSpPr>
            <p:nvPr/>
          </p:nvSpPr>
          <p:spPr bwMode="auto">
            <a:xfrm>
              <a:off x="2564843" y="4690067"/>
              <a:ext cx="407514" cy="347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dirty="0"/>
                <a:t>37</a:t>
              </a:r>
            </a:p>
          </p:txBody>
        </p:sp>
        <p:sp>
          <p:nvSpPr>
            <p:cNvPr id="49" name="Text Box 18"/>
            <p:cNvSpPr txBox="1">
              <a:spLocks noChangeArrowheads="1"/>
            </p:cNvSpPr>
            <p:nvPr/>
          </p:nvSpPr>
          <p:spPr bwMode="auto">
            <a:xfrm>
              <a:off x="3168093" y="4690067"/>
              <a:ext cx="407514" cy="347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a:t>57</a:t>
              </a:r>
            </a:p>
          </p:txBody>
        </p:sp>
        <p:sp>
          <p:nvSpPr>
            <p:cNvPr id="50" name="Text Box 19"/>
            <p:cNvSpPr txBox="1">
              <a:spLocks noChangeArrowheads="1"/>
            </p:cNvSpPr>
            <p:nvPr/>
          </p:nvSpPr>
          <p:spPr bwMode="auto">
            <a:xfrm>
              <a:off x="3784042" y="4690067"/>
              <a:ext cx="407514" cy="347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dirty="0"/>
                <a:t>77</a:t>
              </a:r>
            </a:p>
          </p:txBody>
        </p:sp>
        <p:sp>
          <p:nvSpPr>
            <p:cNvPr id="51" name="Text Box 20"/>
            <p:cNvSpPr txBox="1">
              <a:spLocks noChangeArrowheads="1"/>
            </p:cNvSpPr>
            <p:nvPr/>
          </p:nvSpPr>
          <p:spPr bwMode="auto">
            <a:xfrm>
              <a:off x="4315855" y="4688479"/>
              <a:ext cx="407514" cy="347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dirty="0"/>
                <a:t>80</a:t>
              </a:r>
            </a:p>
          </p:txBody>
        </p:sp>
        <p:sp>
          <p:nvSpPr>
            <p:cNvPr id="52" name="Text Box 21"/>
            <p:cNvSpPr txBox="1">
              <a:spLocks noChangeArrowheads="1"/>
            </p:cNvSpPr>
            <p:nvPr/>
          </p:nvSpPr>
          <p:spPr bwMode="auto">
            <a:xfrm>
              <a:off x="4790398" y="4688479"/>
              <a:ext cx="529994" cy="347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dirty="0"/>
                <a:t>100</a:t>
              </a:r>
            </a:p>
          </p:txBody>
        </p:sp>
        <p:sp>
          <p:nvSpPr>
            <p:cNvPr id="53" name="Text Box 22"/>
            <p:cNvSpPr txBox="1">
              <a:spLocks noChangeArrowheads="1"/>
            </p:cNvSpPr>
            <p:nvPr/>
          </p:nvSpPr>
          <p:spPr bwMode="auto">
            <a:xfrm>
              <a:off x="5396823" y="4688479"/>
              <a:ext cx="529994" cy="347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dirty="0"/>
                <a:t>104</a:t>
              </a:r>
            </a:p>
          </p:txBody>
        </p:sp>
        <p:sp>
          <p:nvSpPr>
            <p:cNvPr id="54" name="Text Box 24"/>
            <p:cNvSpPr txBox="1">
              <a:spLocks noChangeArrowheads="1"/>
            </p:cNvSpPr>
            <p:nvPr/>
          </p:nvSpPr>
          <p:spPr bwMode="auto">
            <a:xfrm>
              <a:off x="5940787" y="4688479"/>
              <a:ext cx="513625" cy="347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Helvetica" panose="020B0604020202020204" pitchFamily="34" charset="0"/>
                  <a:ea typeface="宋体" panose="02010600030101010101" pitchFamily="2" charset="-122"/>
                </a:defRPr>
              </a:lvl1pPr>
              <a:lvl2pPr marL="742950" indent="-285750">
                <a:defRPr>
                  <a:solidFill>
                    <a:schemeClr val="tx1"/>
                  </a:solidFill>
                  <a:latin typeface="Helvetica" panose="020B0604020202020204" pitchFamily="34" charset="0"/>
                  <a:ea typeface="宋体" panose="02010600030101010101" pitchFamily="2" charset="-122"/>
                </a:defRPr>
              </a:lvl2pPr>
              <a:lvl3pPr marL="1143000" indent="-228600">
                <a:defRPr>
                  <a:solidFill>
                    <a:schemeClr val="tx1"/>
                  </a:solidFill>
                  <a:latin typeface="Helvetica" panose="020B0604020202020204" pitchFamily="34" charset="0"/>
                  <a:ea typeface="宋体" panose="02010600030101010101" pitchFamily="2" charset="-122"/>
                </a:defRPr>
              </a:lvl3pPr>
              <a:lvl4pPr marL="1600200" indent="-228600">
                <a:defRPr>
                  <a:solidFill>
                    <a:schemeClr val="tx1"/>
                  </a:solidFill>
                  <a:latin typeface="Helvetica" panose="020B0604020202020204" pitchFamily="34" charset="0"/>
                  <a:ea typeface="宋体" panose="02010600030101010101" pitchFamily="2" charset="-122"/>
                </a:defRPr>
              </a:lvl4pPr>
              <a:lvl5pPr marL="2057400" indent="-228600">
                <a:defRPr>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宋体" panose="02010600030101010101" pitchFamily="2" charset="-122"/>
                </a:defRPr>
              </a:lvl9pPr>
            </a:lstStyle>
            <a:p>
              <a:pPr algn="ctr">
                <a:spcBef>
                  <a:spcPct val="50000"/>
                </a:spcBef>
                <a:defRPr/>
              </a:pPr>
              <a:r>
                <a:rPr lang="en-US" altLang="zh-CN" sz="1950" dirty="0"/>
                <a:t>110</a:t>
              </a:r>
            </a:p>
          </p:txBody>
        </p:sp>
      </p:grpSp>
      <p:sp>
        <p:nvSpPr>
          <p:cNvPr id="55" name="内容占位符 2"/>
          <p:cNvSpPr txBox="1"/>
          <p:nvPr/>
        </p:nvSpPr>
        <p:spPr>
          <a:xfrm>
            <a:off x="481975" y="3486150"/>
            <a:ext cx="8213615" cy="1474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67995">
              <a:lnSpc>
                <a:spcPct val="132000"/>
              </a:lnSpc>
              <a:buClr>
                <a:srgbClr val="FF0000"/>
              </a:buClr>
              <a:buFont typeface="Wingdings" panose="05000000000000000000" pitchFamily="2" charset="2"/>
              <a:buChar char="Ø"/>
            </a:pPr>
            <a:r>
              <a:rPr lang="zh-CN" altLang="en-US" sz="1950" dirty="0"/>
              <a:t>平均等待时间：</a:t>
            </a:r>
            <a:r>
              <a:rPr lang="en-US" altLang="zh-CN" sz="1950" dirty="0"/>
              <a:t>(57+20+64+80)/4 = 55.25</a:t>
            </a:r>
            <a:r>
              <a:rPr lang="zh-CN" altLang="en-US" sz="1950" dirty="0"/>
              <a:t>（完成时间</a:t>
            </a:r>
            <a:r>
              <a:rPr lang="en-US" altLang="zh-CN" sz="1950" dirty="0"/>
              <a:t>-</a:t>
            </a:r>
            <a:r>
              <a:rPr lang="zh-CN" altLang="en-US" sz="1950" dirty="0"/>
              <a:t>运行时间）</a:t>
            </a:r>
            <a:endParaRPr lang="en-US" altLang="zh-CN" sz="1950" dirty="0"/>
          </a:p>
          <a:p>
            <a:pPr indent="-467995">
              <a:lnSpc>
                <a:spcPct val="132000"/>
              </a:lnSpc>
              <a:buClr>
                <a:srgbClr val="FF0000"/>
              </a:buClr>
              <a:buFont typeface="Wingdings" panose="05000000000000000000" pitchFamily="2" charset="2"/>
              <a:buChar char="Ø"/>
            </a:pPr>
            <a:r>
              <a:rPr lang="zh-CN" altLang="en-US" sz="1950" dirty="0"/>
              <a:t>通常，</a:t>
            </a:r>
            <a:r>
              <a:rPr lang="en-US" altLang="zh-CN" sz="1950" dirty="0"/>
              <a:t>RR</a:t>
            </a:r>
            <a:r>
              <a:rPr lang="zh-CN" altLang="en-US" sz="1950" dirty="0"/>
              <a:t>的平均周转时间比</a:t>
            </a:r>
            <a:r>
              <a:rPr lang="en-US" altLang="zh-CN" sz="1950" dirty="0"/>
              <a:t>SJF</a:t>
            </a:r>
            <a:r>
              <a:rPr lang="zh-CN" altLang="en-US" sz="1950" dirty="0"/>
              <a:t>长</a:t>
            </a:r>
          </a:p>
        </p:txBody>
      </p:sp>
      <p:sp>
        <p:nvSpPr>
          <p:cNvPr id="3" name="文本框 2"/>
          <p:cNvSpPr txBox="1"/>
          <p:nvPr>
            <p:custDataLst>
              <p:tags r:id="rId1"/>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调度算法：轮转调度算法（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RR</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95"/>
          <p:cNvGraphicFramePr>
            <a:graphicFrameLocks noGrp="1"/>
          </p:cNvGraphicFramePr>
          <p:nvPr>
            <p:custDataLst>
              <p:tags r:id="rId1"/>
            </p:custDataLst>
            <p:extLst>
              <p:ext uri="{D42A27DB-BD31-4B8C-83A1-F6EECF244321}">
                <p14:modId xmlns:p14="http://schemas.microsoft.com/office/powerpoint/2010/main" val="3041527015"/>
              </p:ext>
            </p:extLst>
          </p:nvPr>
        </p:nvGraphicFramePr>
        <p:xfrm>
          <a:off x="502444" y="991085"/>
          <a:ext cx="8149590" cy="3910965"/>
        </p:xfrm>
        <a:graphic>
          <a:graphicData uri="http://schemas.openxmlformats.org/drawingml/2006/table">
            <a:tbl>
              <a:tblPr>
                <a:tableStyleId>{5DA37D80-6434-44D0-A028-1B22A696006F}</a:tableStyleId>
              </a:tblPr>
              <a:tblGrid>
                <a:gridCol w="2097405">
                  <a:extLst>
                    <a:ext uri="{9D8B030D-6E8A-4147-A177-3AD203B41FA5}">
                      <a16:colId xmlns:a16="http://schemas.microsoft.com/office/drawing/2014/main" val="20000"/>
                    </a:ext>
                  </a:extLst>
                </a:gridCol>
                <a:gridCol w="1903095">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741045">
                  <a:extLst>
                    <a:ext uri="{9D8B030D-6E8A-4147-A177-3AD203B41FA5}">
                      <a16:colId xmlns:a16="http://schemas.microsoft.com/office/drawing/2014/main" val="20003"/>
                    </a:ext>
                  </a:extLst>
                </a:gridCol>
                <a:gridCol w="666750">
                  <a:extLst>
                    <a:ext uri="{9D8B030D-6E8A-4147-A177-3AD203B41FA5}">
                      <a16:colId xmlns:a16="http://schemas.microsoft.com/office/drawing/2014/main" val="20004"/>
                    </a:ext>
                  </a:extLst>
                </a:gridCol>
                <a:gridCol w="592455">
                  <a:extLst>
                    <a:ext uri="{9D8B030D-6E8A-4147-A177-3AD203B41FA5}">
                      <a16:colId xmlns:a16="http://schemas.microsoft.com/office/drawing/2014/main" val="20005"/>
                    </a:ext>
                  </a:extLst>
                </a:gridCol>
                <a:gridCol w="734695">
                  <a:extLst>
                    <a:ext uri="{9D8B030D-6E8A-4147-A177-3AD203B41FA5}">
                      <a16:colId xmlns:a16="http://schemas.microsoft.com/office/drawing/2014/main" val="20006"/>
                    </a:ext>
                  </a:extLst>
                </a:gridCol>
                <a:gridCol w="747395">
                  <a:extLst>
                    <a:ext uri="{9D8B030D-6E8A-4147-A177-3AD203B41FA5}">
                      <a16:colId xmlns:a16="http://schemas.microsoft.com/office/drawing/2014/main" val="20007"/>
                    </a:ext>
                  </a:extLst>
                </a:gridCol>
              </a:tblGrid>
              <a:tr h="474980">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           </a:t>
                      </a: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             </a:t>
                      </a:r>
                      <a:r>
                        <a:rPr kumimoji="1" lang="zh-CN" altLang="en-US" sz="1800" b="0" u="none" strike="noStrike" cap="none" normalizeH="0" baseline="0" dirty="0">
                          <a:ln>
                            <a:noFill/>
                          </a:ln>
                          <a:solidFill>
                            <a:schemeClr val="tx1"/>
                          </a:solidFill>
                          <a:effectLst/>
                          <a:latin typeface="+mn-ea"/>
                          <a:ea typeface="+mn-ea"/>
                        </a:rPr>
                        <a:t>作业情况</a:t>
                      </a: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      </a:t>
                      </a:r>
                      <a:endParaRPr kumimoji="1" lang="en-US" altLang="zh-CN" sz="1800" b="0" u="none" strike="noStrike" cap="none" normalizeH="0" baseline="0" dirty="0">
                        <a:ln>
                          <a:noFill/>
                        </a:ln>
                        <a:solidFill>
                          <a:schemeClr val="tx1"/>
                        </a:solidFill>
                        <a:effectLst/>
                        <a:latin typeface="+mn-ea"/>
                        <a:ea typeface="+mn-ea"/>
                      </a:endParaRP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    时间片</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进程名</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A</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B</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C</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D</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E</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i="0" u="none" strike="noStrike" cap="none" normalizeH="0" baseline="0" dirty="0">
                          <a:ln>
                            <a:noFill/>
                          </a:ln>
                          <a:solidFill>
                            <a:schemeClr val="tx1"/>
                          </a:solidFill>
                          <a:effectLst/>
                          <a:latin typeface="+mn-ea"/>
                          <a:ea typeface="+mn-ea"/>
                        </a:rPr>
                        <a:t>小计</a:t>
                      </a:r>
                    </a:p>
                  </a:txBody>
                  <a:tcPr marL="69049" marR="69049" marT="25892" marB="25892" anchor="ctr" horzOverflow="overflow"/>
                </a:tc>
                <a:extLst>
                  <a:ext uri="{0D108BD9-81ED-4DB2-BD59-A6C34878D82A}">
                    <a16:rowId xmlns:a16="http://schemas.microsoft.com/office/drawing/2014/main" val="10000"/>
                  </a:ext>
                </a:extLst>
              </a:tr>
              <a:tr h="490220">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a:ln>
                            <a:noFill/>
                          </a:ln>
                          <a:solidFill>
                            <a:schemeClr val="tx1"/>
                          </a:solidFill>
                          <a:effectLst/>
                          <a:latin typeface="+mn-ea"/>
                          <a:ea typeface="+mn-ea"/>
                        </a:rPr>
                        <a:t>到达时间</a:t>
                      </a:r>
                      <a:endParaRPr kumimoji="1" lang="zh-CN" altLang="en-US"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0</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2</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3</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4</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1"/>
                  </a:ext>
                </a:extLst>
              </a:tr>
              <a:tr h="370205">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服务时间</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rgbClr val="FF0000"/>
                          </a:solidFill>
                          <a:effectLst/>
                          <a:latin typeface="+mn-ea"/>
                          <a:ea typeface="+mn-ea"/>
                        </a:rPr>
                        <a:t>4</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rgbClr val="FF0000"/>
                          </a:solidFill>
                          <a:effectLst/>
                          <a:latin typeface="+mn-ea"/>
                          <a:ea typeface="+mn-ea"/>
                        </a:rPr>
                        <a:t>3</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rgbClr val="FF0000"/>
                          </a:solidFill>
                          <a:effectLst/>
                          <a:latin typeface="+mn-ea"/>
                          <a:ea typeface="+mn-ea"/>
                        </a:rPr>
                        <a:t>4</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rgbClr val="FF0000"/>
                          </a:solidFill>
                          <a:effectLst/>
                          <a:latin typeface="+mn-ea"/>
                          <a:ea typeface="+mn-ea"/>
                        </a:rPr>
                        <a:t>2</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rgbClr val="FF0000"/>
                          </a:solidFill>
                          <a:effectLst/>
                          <a:latin typeface="+mn-ea"/>
                          <a:ea typeface="+mn-ea"/>
                        </a:rPr>
                        <a:t>4</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2"/>
                  </a:ext>
                </a:extLst>
              </a:tr>
              <a:tr h="370205">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88338583"/>
                  </a:ext>
                </a:extLst>
              </a:tr>
              <a:tr h="370205">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4020235"/>
                  </a:ext>
                </a:extLst>
              </a:tr>
              <a:tr h="370205">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256872551"/>
                  </a:ext>
                </a:extLst>
              </a:tr>
              <a:tr h="370205">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968915163"/>
                  </a:ext>
                </a:extLst>
              </a:tr>
              <a:tr h="361950">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RR</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q=</a:t>
                      </a:r>
                      <a:r>
                        <a:rPr kumimoji="1" lang="en-US" altLang="zh-CN" sz="1800" b="0" u="none" strike="noStrike" cap="none" normalizeH="0" baseline="0" dirty="0">
                          <a:ln>
                            <a:noFill/>
                          </a:ln>
                          <a:solidFill>
                            <a:srgbClr val="FF0000"/>
                          </a:solidFill>
                          <a:effectLst/>
                          <a:latin typeface="+mn-ea"/>
                          <a:ea typeface="+mn-ea"/>
                        </a:rPr>
                        <a:t>1</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完成时间</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3"/>
                  </a:ext>
                </a:extLst>
              </a:tr>
              <a:tr h="362585">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周转时间</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4"/>
                  </a:ext>
                </a:extLst>
              </a:tr>
              <a:tr h="370205">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a:ln>
                            <a:noFill/>
                          </a:ln>
                          <a:solidFill>
                            <a:schemeClr val="tx1"/>
                          </a:solidFill>
                          <a:effectLst/>
                          <a:latin typeface="+mn-ea"/>
                          <a:ea typeface="+mn-ea"/>
                        </a:rPr>
                        <a:t>带权周转时间</a:t>
                      </a:r>
                      <a:endParaRPr kumimoji="1" lang="zh-CN" altLang="en-US"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5"/>
                  </a:ext>
                </a:extLst>
              </a:tr>
            </a:tbl>
          </a:graphicData>
        </a:graphic>
      </p:graphicFrame>
      <p:cxnSp>
        <p:nvCxnSpPr>
          <p:cNvPr id="3" name="直接连接符 2"/>
          <p:cNvCxnSpPr/>
          <p:nvPr/>
        </p:nvCxnSpPr>
        <p:spPr>
          <a:xfrm>
            <a:off x="502444" y="998738"/>
            <a:ext cx="2100933" cy="1331651"/>
          </a:xfrm>
          <a:prstGeom prst="line">
            <a:avLst/>
          </a:prstGeom>
        </p:spPr>
        <p:style>
          <a:lnRef idx="1">
            <a:schemeClr val="accent2"/>
          </a:lnRef>
          <a:fillRef idx="0">
            <a:schemeClr val="accent2"/>
          </a:fillRef>
          <a:effectRef idx="0">
            <a:schemeClr val="accent2"/>
          </a:effectRef>
          <a:fontRef idx="minor">
            <a:schemeClr val="tx1"/>
          </a:fontRef>
        </p:style>
      </p:cxnSp>
      <p:sp>
        <p:nvSpPr>
          <p:cNvPr id="2" name="文本框 2"/>
          <p:cNvSpPr txBox="1"/>
          <p:nvPr>
            <p:custDataLst>
              <p:tags r:id="rId2"/>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调度算法：轮转调度算法（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RR</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959737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custDataLst>
              <p:tags r:id="rId1"/>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调度算法：轮转调度算法（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RR</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p>
        </p:txBody>
      </p:sp>
      <p:pic>
        <p:nvPicPr>
          <p:cNvPr id="5" name="图片 4">
            <a:extLst>
              <a:ext uri="{FF2B5EF4-FFF2-40B4-BE49-F238E27FC236}">
                <a16:creationId xmlns:a16="http://schemas.microsoft.com/office/drawing/2014/main" id="{AD6227D6-8C15-4191-9423-165ED7CBF781}"/>
              </a:ext>
            </a:extLst>
          </p:cNvPr>
          <p:cNvPicPr>
            <a:picLocks noChangeAspect="1"/>
          </p:cNvPicPr>
          <p:nvPr/>
        </p:nvPicPr>
        <p:blipFill>
          <a:blip r:embed="rId3"/>
          <a:stretch>
            <a:fillRect/>
          </a:stretch>
        </p:blipFill>
        <p:spPr>
          <a:xfrm>
            <a:off x="583806" y="1422400"/>
            <a:ext cx="7976387" cy="3124200"/>
          </a:xfrm>
          <a:prstGeom prst="rect">
            <a:avLst/>
          </a:prstGeom>
        </p:spPr>
      </p:pic>
      <p:sp>
        <p:nvSpPr>
          <p:cNvPr id="4" name="文本框 3">
            <a:extLst>
              <a:ext uri="{FF2B5EF4-FFF2-40B4-BE49-F238E27FC236}">
                <a16:creationId xmlns:a16="http://schemas.microsoft.com/office/drawing/2014/main" id="{D94FEF77-C20B-46B2-80FF-189686339E9F}"/>
              </a:ext>
            </a:extLst>
          </p:cNvPr>
          <p:cNvSpPr txBox="1"/>
          <p:nvPr/>
        </p:nvSpPr>
        <p:spPr>
          <a:xfrm>
            <a:off x="1143000" y="819150"/>
            <a:ext cx="954107" cy="400110"/>
          </a:xfrm>
          <a:prstGeom prst="rect">
            <a:avLst/>
          </a:prstGeom>
          <a:noFill/>
        </p:spPr>
        <p:txBody>
          <a:bodyPr wrap="none" rtlCol="0">
            <a:spAutoFit/>
          </a:bodyPr>
          <a:lstStyle/>
          <a:p>
            <a:r>
              <a:rPr lang="zh-CN" altLang="en-US" sz="2000" dirty="0"/>
              <a:t>答案一</a:t>
            </a:r>
          </a:p>
        </p:txBody>
      </p:sp>
    </p:spTree>
    <p:extLst>
      <p:ext uri="{BB962C8B-B14F-4D97-AF65-F5344CB8AC3E}">
        <p14:creationId xmlns:p14="http://schemas.microsoft.com/office/powerpoint/2010/main" val="2082536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95"/>
          <p:cNvGraphicFramePr>
            <a:graphicFrameLocks noGrp="1"/>
          </p:cNvGraphicFramePr>
          <p:nvPr>
            <p:custDataLst>
              <p:tags r:id="rId1"/>
            </p:custDataLst>
            <p:extLst>
              <p:ext uri="{D42A27DB-BD31-4B8C-83A1-F6EECF244321}">
                <p14:modId xmlns:p14="http://schemas.microsoft.com/office/powerpoint/2010/main" val="4291681482"/>
              </p:ext>
            </p:extLst>
          </p:nvPr>
        </p:nvGraphicFramePr>
        <p:xfrm>
          <a:off x="404805" y="742950"/>
          <a:ext cx="8149590" cy="4363555"/>
        </p:xfrm>
        <a:graphic>
          <a:graphicData uri="http://schemas.openxmlformats.org/drawingml/2006/table">
            <a:tbl>
              <a:tblPr>
                <a:tableStyleId>{5DA37D80-6434-44D0-A028-1B22A696006F}</a:tableStyleId>
              </a:tblPr>
              <a:tblGrid>
                <a:gridCol w="2097405">
                  <a:extLst>
                    <a:ext uri="{9D8B030D-6E8A-4147-A177-3AD203B41FA5}">
                      <a16:colId xmlns:a16="http://schemas.microsoft.com/office/drawing/2014/main" val="20000"/>
                    </a:ext>
                  </a:extLst>
                </a:gridCol>
                <a:gridCol w="1903095">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745816">
                  <a:extLst>
                    <a:ext uri="{9D8B030D-6E8A-4147-A177-3AD203B41FA5}">
                      <a16:colId xmlns:a16="http://schemas.microsoft.com/office/drawing/2014/main" val="20003"/>
                    </a:ext>
                  </a:extLst>
                </a:gridCol>
                <a:gridCol w="661979">
                  <a:extLst>
                    <a:ext uri="{9D8B030D-6E8A-4147-A177-3AD203B41FA5}">
                      <a16:colId xmlns:a16="http://schemas.microsoft.com/office/drawing/2014/main" val="20004"/>
                    </a:ext>
                  </a:extLst>
                </a:gridCol>
                <a:gridCol w="592455">
                  <a:extLst>
                    <a:ext uri="{9D8B030D-6E8A-4147-A177-3AD203B41FA5}">
                      <a16:colId xmlns:a16="http://schemas.microsoft.com/office/drawing/2014/main" val="20005"/>
                    </a:ext>
                  </a:extLst>
                </a:gridCol>
                <a:gridCol w="734695">
                  <a:extLst>
                    <a:ext uri="{9D8B030D-6E8A-4147-A177-3AD203B41FA5}">
                      <a16:colId xmlns:a16="http://schemas.microsoft.com/office/drawing/2014/main" val="20006"/>
                    </a:ext>
                  </a:extLst>
                </a:gridCol>
                <a:gridCol w="747395">
                  <a:extLst>
                    <a:ext uri="{9D8B030D-6E8A-4147-A177-3AD203B41FA5}">
                      <a16:colId xmlns:a16="http://schemas.microsoft.com/office/drawing/2014/main" val="20007"/>
                    </a:ext>
                  </a:extLst>
                </a:gridCol>
              </a:tblGrid>
              <a:tr h="159798">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进程名</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A</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B</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C</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D</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E</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i="0" u="none" strike="noStrike" cap="none" normalizeH="0" baseline="0" dirty="0">
                          <a:ln>
                            <a:noFill/>
                          </a:ln>
                          <a:solidFill>
                            <a:schemeClr val="tx1"/>
                          </a:solidFill>
                          <a:effectLst/>
                          <a:latin typeface="+mn-ea"/>
                          <a:ea typeface="+mn-ea"/>
                        </a:rPr>
                        <a:t>队列</a:t>
                      </a:r>
                    </a:p>
                  </a:txBody>
                  <a:tcPr marL="69049" marR="69049" marT="25892" marB="25892" anchor="ctr" horzOverflow="overflow"/>
                </a:tc>
                <a:extLst>
                  <a:ext uri="{0D108BD9-81ED-4DB2-BD59-A6C34878D82A}">
                    <a16:rowId xmlns:a16="http://schemas.microsoft.com/office/drawing/2014/main" val="10000"/>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到达时间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0</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2</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3</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4</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1"/>
                  </a:ext>
                </a:extLst>
              </a:tr>
              <a:tr h="164243">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服务时间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rgbClr val="FF0000"/>
                          </a:solidFill>
                          <a:effectLst/>
                          <a:latin typeface="+mn-ea"/>
                          <a:ea typeface="+mn-ea"/>
                        </a:rPr>
                        <a:t>4</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3</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4</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2</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4</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2"/>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0-1</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8833858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1-2</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85215731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2-3</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669017247"/>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3-4</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4020235"/>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4-5</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256872551"/>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5-6</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96891516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6-7</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872089499"/>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7-8</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118162194"/>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8-9</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59778512"/>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9-10</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37308209"/>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10-11</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76012119"/>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11-12</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05357761"/>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12-13</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63236271"/>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13-14</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95022038"/>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14-15</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539083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15-16</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087928604"/>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16-17</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397664367"/>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17-18</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9095290"/>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18-19</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24117115"/>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19-20</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37164637"/>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296666369"/>
                  </a:ext>
                </a:extLst>
              </a:tr>
              <a:tr h="159798">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RR</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q=</a:t>
                      </a:r>
                      <a:r>
                        <a:rPr kumimoji="1" lang="en-US" altLang="zh-CN" sz="800" b="0" u="none" strike="noStrike" cap="none" normalizeH="0" baseline="0" dirty="0">
                          <a:ln>
                            <a:noFill/>
                          </a:ln>
                          <a:solidFill>
                            <a:srgbClr val="FF0000"/>
                          </a:solidFill>
                          <a:effectLst/>
                          <a:latin typeface="+mn-ea"/>
                          <a:ea typeface="+mn-ea"/>
                        </a:rPr>
                        <a:t>1</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完成时间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405640400"/>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60080781"/>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带权周转时间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08469041"/>
                  </a:ext>
                </a:extLst>
              </a:tr>
            </a:tbl>
          </a:graphicData>
        </a:graphic>
      </p:graphicFrame>
      <p:sp>
        <p:nvSpPr>
          <p:cNvPr id="3" name="文本框 2">
            <a:extLst>
              <a:ext uri="{FF2B5EF4-FFF2-40B4-BE49-F238E27FC236}">
                <a16:creationId xmlns:a16="http://schemas.microsoft.com/office/drawing/2014/main" id="{F57C326D-E21A-4F12-B655-13BA2511037B}"/>
              </a:ext>
            </a:extLst>
          </p:cNvPr>
          <p:cNvSpPr txBox="1"/>
          <p:nvPr>
            <p:custDataLst>
              <p:tags r:id="rId2"/>
            </p:custDataLst>
          </p:nvPr>
        </p:nvSpPr>
        <p:spPr>
          <a:xfrm>
            <a:off x="914400" y="144463"/>
            <a:ext cx="6553200" cy="377016"/>
          </a:xfrm>
          <a:prstGeom prst="rect">
            <a:avLst/>
          </a:prstGeom>
          <a:noFill/>
        </p:spPr>
        <p:txBody>
          <a:bodyPr wrap="square"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调度算法：轮转调度算法（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RR</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）：答案</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2——</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计算过程</a:t>
            </a:r>
          </a:p>
        </p:txBody>
      </p:sp>
      <p:sp>
        <p:nvSpPr>
          <p:cNvPr id="2" name="文本框 1">
            <a:extLst>
              <a:ext uri="{FF2B5EF4-FFF2-40B4-BE49-F238E27FC236}">
                <a16:creationId xmlns:a16="http://schemas.microsoft.com/office/drawing/2014/main" id="{1790C45F-3296-411E-97A4-437C0545E97B}"/>
              </a:ext>
            </a:extLst>
          </p:cNvPr>
          <p:cNvSpPr txBox="1"/>
          <p:nvPr/>
        </p:nvSpPr>
        <p:spPr>
          <a:xfrm>
            <a:off x="528140" y="819150"/>
            <a:ext cx="1958613" cy="276999"/>
          </a:xfrm>
          <a:prstGeom prst="rect">
            <a:avLst/>
          </a:prstGeom>
          <a:noFill/>
        </p:spPr>
        <p:txBody>
          <a:bodyPr wrap="none" rtlCol="0">
            <a:spAutoFit/>
          </a:bodyPr>
          <a:lstStyle/>
          <a:p>
            <a:r>
              <a:rPr lang="en-US" altLang="zh-CN" sz="1200" dirty="0"/>
              <a:t>FCFS,</a:t>
            </a:r>
            <a:r>
              <a:rPr lang="zh-CN" altLang="en-US" sz="1200" dirty="0"/>
              <a:t>排队指标是等待时间</a:t>
            </a:r>
          </a:p>
        </p:txBody>
      </p:sp>
    </p:spTree>
    <p:extLst>
      <p:ext uri="{BB962C8B-B14F-4D97-AF65-F5344CB8AC3E}">
        <p14:creationId xmlns:p14="http://schemas.microsoft.com/office/powerpoint/2010/main" val="1691385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742951"/>
            <a:ext cx="8305800" cy="4114800"/>
            <a:chOff x="5377507" y="2096622"/>
            <a:chExt cx="5898811" cy="3927087"/>
          </a:xfrm>
        </p:grpSpPr>
        <p:grpSp>
          <p:nvGrpSpPr>
            <p:cNvPr id="41990" name="组合 19"/>
            <p:cNvGrpSpPr/>
            <p:nvPr/>
          </p:nvGrpSpPr>
          <p:grpSpPr>
            <a:xfrm>
              <a:off x="5391037" y="2096622"/>
              <a:ext cx="5885281" cy="3927087"/>
              <a:chOff x="5449234" y="1592566"/>
              <a:chExt cx="5885281" cy="3927087"/>
            </a:xfrm>
          </p:grpSpPr>
          <p:sp>
            <p:nvSpPr>
              <p:cNvPr id="32" name="矩形 3"/>
              <p:cNvSpPr>
                <a:spLocks noChangeArrowheads="1"/>
              </p:cNvSpPr>
              <p:nvPr/>
            </p:nvSpPr>
            <p:spPr bwMode="auto">
              <a:xfrm>
                <a:off x="5615704" y="2174356"/>
                <a:ext cx="5525625" cy="3014834"/>
              </a:xfrm>
              <a:prstGeom prst="rect">
                <a:avLst/>
              </a:prstGeom>
              <a:noFill/>
              <a:ln w="9525">
                <a:noFill/>
                <a:prstDash val="dash"/>
                <a:miter lim="800000"/>
              </a:ln>
            </p:spPr>
            <p:txBody>
              <a:bodyPr>
                <a:spAutoFit/>
              </a:bodyPr>
              <a:lstStyle/>
              <a:p>
                <a:pPr marL="285750" marR="0" lvl="0" indent="-285750" algn="just" defTabSz="914400" rtl="0" eaLnBrk="1" fontAlgn="auto" latinLnBrk="0" hangingPunct="1">
                  <a:lnSpc>
                    <a:spcPct val="114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在多道程序系统中，进程</a:t>
                </a:r>
                <a:r>
                  <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作业的数量往往多于处理机的个数，进程争用处理机的情况就在所难免。 </a:t>
                </a:r>
                <a:endPar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R="0" lvl="0" algn="just" defTabSz="914400" rtl="0" eaLnBrk="1" fontAlgn="auto" latinLnBrk="0" hangingPunct="1">
                  <a:lnSpc>
                    <a:spcPct val="114000"/>
                  </a:lnSpc>
                  <a:spcBef>
                    <a:spcPts val="0"/>
                  </a:spcBef>
                  <a:spcAft>
                    <a:spcPts val="0"/>
                  </a:spcAft>
                  <a:buClrTx/>
                  <a:buSzTx/>
                  <a:defRPr/>
                </a:pPr>
                <a:r>
                  <a:rPr lang="en-US" altLang="zh-CN" sz="1600" dirty="0"/>
                  <a:t>     </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处理机调度</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是对处理机进行分配，从就绪队列中，按照一定的算法（公平、高效）选择一个进程</a:t>
                </a:r>
                <a:r>
                  <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作业并将处理机分配给它运行，以实现进程并发地执行。</a:t>
                </a:r>
                <a:endPar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R="0" lvl="0" algn="just" defTabSz="914400" rtl="0" eaLnBrk="1" fontAlgn="auto" latinLnBrk="0" hangingPunct="1">
                  <a:lnSpc>
                    <a:spcPct val="114000"/>
                  </a:lnSpc>
                  <a:spcBef>
                    <a:spcPts val="0"/>
                  </a:spcBef>
                  <a:spcAft>
                    <a:spcPts val="0"/>
                  </a:spcAft>
                  <a:buClrTx/>
                  <a:buSzTx/>
                  <a:defRPr/>
                </a:pPr>
                <a:endPar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1">
                  <a:lnSpc>
                    <a:spcPct val="114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处理机调度</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是</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多道程序操作系统</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的基础，它是操作系统设计的核心问题。</a:t>
                </a:r>
                <a:endParaRPr lang="en-US" altLang="zh-CN" sz="1600" dirty="0"/>
              </a:p>
              <a:p>
                <a:pPr marL="285750" marR="0" lvl="0" indent="-285750" algn="just" defTabSz="914400" rtl="0" eaLnBrk="1" fontAlgn="auto" latinLnBrk="0" hangingPunct="1">
                  <a:lnSpc>
                    <a:spcPct val="114000"/>
                  </a:lnSpc>
                  <a:spcBef>
                    <a:spcPts val="0"/>
                  </a:spcBef>
                  <a:spcAft>
                    <a:spcPts val="0"/>
                  </a:spcAft>
                  <a:buClrTx/>
                  <a:buSzTx/>
                  <a:buFont typeface="Arial" panose="020B0604020202020204" pitchFamily="34" charset="0"/>
                  <a:buChar char="•"/>
                  <a:defRPr/>
                </a:pPr>
                <a:endParaRPr lang="en-US" altLang="zh-CN" sz="1600" dirty="0">
                  <a:solidFill>
                    <a:schemeClr val="dk2">
                      <a:lumMod val="25000"/>
                    </a:schemeClr>
                  </a:solidFill>
                  <a:latin typeface="汉仪旗黑-85S" charset="0"/>
                  <a:cs typeface="汉仪旗黑-85S" charset="0"/>
                  <a:sym typeface="+mn-ea"/>
                </a:endParaRPr>
              </a:p>
              <a:p>
                <a:pPr marL="285750" marR="0" lvl="0" indent="-285750" algn="just" defTabSz="914400" rtl="0" eaLnBrk="1" fontAlgn="auto" latinLnBrk="0" hangingPunct="1">
                  <a:lnSpc>
                    <a:spcPct val="114000"/>
                  </a:lnSpc>
                  <a:spcBef>
                    <a:spcPts val="0"/>
                  </a:spcBef>
                  <a:spcAft>
                    <a:spcPts val="0"/>
                  </a:spcAft>
                  <a:buClrTx/>
                  <a:buSzTx/>
                  <a:buFont typeface="Arial" panose="020B0604020202020204" pitchFamily="34" charset="0"/>
                  <a:buChar char="•"/>
                  <a:defRPr/>
                </a:pPr>
                <a:r>
                  <a:rPr lang="zh-CN" altLang="en-US" sz="1600" noProof="0" dirty="0">
                    <a:ln>
                      <a:noFill/>
                    </a:ln>
                    <a:effectLst/>
                    <a:uLnTx/>
                    <a:uFillTx/>
                    <a:sym typeface="+mn-ea"/>
                  </a:rPr>
                  <a:t>在多道批处理系统中，一个作业从提交到获得处理机执行，直至作业运行完毕，可能需要经历</a:t>
                </a:r>
                <a:r>
                  <a:rPr lang="zh-CN" altLang="en-US" sz="1600" noProof="0" dirty="0">
                    <a:ln>
                      <a:noFill/>
                    </a:ln>
                    <a:solidFill>
                      <a:srgbClr val="FF0000"/>
                    </a:solidFill>
                    <a:effectLst/>
                    <a:uLnTx/>
                    <a:uFillTx/>
                    <a:sym typeface="+mn-ea"/>
                  </a:rPr>
                  <a:t>多级</a:t>
                </a:r>
                <a:r>
                  <a:rPr lang="zh-CN" altLang="en-US" sz="1600" noProof="0" dirty="0">
                    <a:ln>
                      <a:noFill/>
                    </a:ln>
                    <a:effectLst/>
                    <a:uLnTx/>
                    <a:uFillTx/>
                    <a:sym typeface="+mn-ea"/>
                  </a:rPr>
                  <a:t>（高、低、中级）处理机调度</a:t>
                </a:r>
                <a:r>
                  <a:rPr lang="zh-CN" altLang="en-US" sz="1600" dirty="0">
                    <a:sym typeface="+mn-ea"/>
                  </a:rPr>
                  <a:t>。</a:t>
                </a:r>
                <a:endParaRPr lang="en-US" altLang="zh-CN" sz="1600" dirty="0">
                  <a:sym typeface="+mn-ea"/>
                </a:endParaRPr>
              </a:p>
              <a:p>
                <a:pPr marR="0" lvl="0" algn="just" defTabSz="914400" rtl="0" eaLnBrk="1" fontAlgn="auto" latinLnBrk="0" hangingPunct="1">
                  <a:lnSpc>
                    <a:spcPct val="114000"/>
                  </a:lnSpc>
                  <a:spcBef>
                    <a:spcPts val="0"/>
                  </a:spcBef>
                  <a:spcAft>
                    <a:spcPts val="0"/>
                  </a:spcAft>
                  <a:buClrTx/>
                  <a:buSzTx/>
                  <a:defRPr/>
                </a:pPr>
                <a:endParaRPr lang="en-US" altLang="zh-CN" sz="1600" dirty="0">
                  <a:solidFill>
                    <a:schemeClr val="dk2">
                      <a:lumMod val="25000"/>
                    </a:schemeClr>
                  </a:solidFill>
                  <a:latin typeface="汉仪旗黑-85S" charset="0"/>
                  <a:cs typeface="汉仪旗黑-85S" charset="0"/>
                  <a:sym typeface="+mn-ea"/>
                </a:endParaRPr>
              </a:p>
              <a:p>
                <a:pPr marL="0" marR="0" lvl="0" indent="0" algn="just" defTabSz="914400" rtl="0" eaLnBrk="1" fontAlgn="auto" latinLnBrk="0" hangingPunct="1">
                  <a:lnSpc>
                    <a:spcPct val="114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4" name="矩形 4"/>
              <p:cNvSpPr/>
              <p:nvPr/>
            </p:nvSpPr>
            <p:spPr>
              <a:xfrm>
                <a:off x="5449234" y="1592566"/>
                <a:ext cx="5885281" cy="39270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41991"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92"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93"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94"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调度层次：高级调度</a:t>
            </a:r>
          </a:p>
        </p:txBody>
      </p:sp>
      <p:sp>
        <p:nvSpPr>
          <p:cNvPr id="41988"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89"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95"/>
          <p:cNvGraphicFramePr>
            <a:graphicFrameLocks noGrp="1"/>
          </p:cNvGraphicFramePr>
          <p:nvPr>
            <p:custDataLst>
              <p:tags r:id="rId1"/>
            </p:custDataLst>
            <p:extLst>
              <p:ext uri="{D42A27DB-BD31-4B8C-83A1-F6EECF244321}">
                <p14:modId xmlns:p14="http://schemas.microsoft.com/office/powerpoint/2010/main" val="3551523500"/>
              </p:ext>
            </p:extLst>
          </p:nvPr>
        </p:nvGraphicFramePr>
        <p:xfrm>
          <a:off x="381000" y="666750"/>
          <a:ext cx="8149590" cy="4366984"/>
        </p:xfrm>
        <a:graphic>
          <a:graphicData uri="http://schemas.openxmlformats.org/drawingml/2006/table">
            <a:tbl>
              <a:tblPr>
                <a:tableStyleId>{5DA37D80-6434-44D0-A028-1B22A696006F}</a:tableStyleId>
              </a:tblPr>
              <a:tblGrid>
                <a:gridCol w="2097405">
                  <a:extLst>
                    <a:ext uri="{9D8B030D-6E8A-4147-A177-3AD203B41FA5}">
                      <a16:colId xmlns:a16="http://schemas.microsoft.com/office/drawing/2014/main" val="20000"/>
                    </a:ext>
                  </a:extLst>
                </a:gridCol>
                <a:gridCol w="1903095">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745816">
                  <a:extLst>
                    <a:ext uri="{9D8B030D-6E8A-4147-A177-3AD203B41FA5}">
                      <a16:colId xmlns:a16="http://schemas.microsoft.com/office/drawing/2014/main" val="20003"/>
                    </a:ext>
                  </a:extLst>
                </a:gridCol>
                <a:gridCol w="661979">
                  <a:extLst>
                    <a:ext uri="{9D8B030D-6E8A-4147-A177-3AD203B41FA5}">
                      <a16:colId xmlns:a16="http://schemas.microsoft.com/office/drawing/2014/main" val="20004"/>
                    </a:ext>
                  </a:extLst>
                </a:gridCol>
                <a:gridCol w="592455">
                  <a:extLst>
                    <a:ext uri="{9D8B030D-6E8A-4147-A177-3AD203B41FA5}">
                      <a16:colId xmlns:a16="http://schemas.microsoft.com/office/drawing/2014/main" val="20005"/>
                    </a:ext>
                  </a:extLst>
                </a:gridCol>
                <a:gridCol w="734695">
                  <a:extLst>
                    <a:ext uri="{9D8B030D-6E8A-4147-A177-3AD203B41FA5}">
                      <a16:colId xmlns:a16="http://schemas.microsoft.com/office/drawing/2014/main" val="20006"/>
                    </a:ext>
                  </a:extLst>
                </a:gridCol>
                <a:gridCol w="747395">
                  <a:extLst>
                    <a:ext uri="{9D8B030D-6E8A-4147-A177-3AD203B41FA5}">
                      <a16:colId xmlns:a16="http://schemas.microsoft.com/office/drawing/2014/main" val="20007"/>
                    </a:ext>
                  </a:extLst>
                </a:gridCol>
              </a:tblGrid>
              <a:tr h="159798">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           </a:t>
                      </a: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                                           </a:t>
                      </a:r>
                      <a:r>
                        <a:rPr kumimoji="1" lang="zh-CN" altLang="en-US" sz="800" b="0" u="none" strike="noStrike" cap="none" normalizeH="0" baseline="0" dirty="0">
                          <a:ln>
                            <a:noFill/>
                          </a:ln>
                          <a:solidFill>
                            <a:schemeClr val="tx1"/>
                          </a:solidFill>
                          <a:effectLst/>
                          <a:latin typeface="+mn-ea"/>
                          <a:ea typeface="+mn-ea"/>
                        </a:rPr>
                        <a:t>作业情况</a:t>
                      </a: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      </a:t>
                      </a:r>
                      <a:endParaRPr kumimoji="1" lang="en-US" altLang="zh-CN" sz="800" b="0" u="none" strike="noStrike" cap="none" normalizeH="0" baseline="0" dirty="0">
                        <a:ln>
                          <a:noFill/>
                        </a:ln>
                        <a:solidFill>
                          <a:schemeClr val="tx1"/>
                        </a:solidFill>
                        <a:effectLst/>
                        <a:latin typeface="+mn-ea"/>
                        <a:ea typeface="+mn-ea"/>
                      </a:endParaRP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    时间片</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进程名</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A</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B</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C</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D</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E</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i="0" u="none" strike="noStrike" cap="none" normalizeH="0" baseline="0" dirty="0">
                          <a:ln>
                            <a:noFill/>
                          </a:ln>
                          <a:solidFill>
                            <a:schemeClr val="tx1"/>
                          </a:solidFill>
                          <a:effectLst/>
                          <a:latin typeface="+mn-ea"/>
                          <a:ea typeface="+mn-ea"/>
                        </a:rPr>
                        <a:t>队列</a:t>
                      </a:r>
                    </a:p>
                  </a:txBody>
                  <a:tcPr marL="69049" marR="69049" marT="25892" marB="25892" anchor="ctr" horzOverflow="overflow"/>
                </a:tc>
                <a:extLst>
                  <a:ext uri="{0D108BD9-81ED-4DB2-BD59-A6C34878D82A}">
                    <a16:rowId xmlns:a16="http://schemas.microsoft.com/office/drawing/2014/main" val="10000"/>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a:ln>
                            <a:noFill/>
                          </a:ln>
                          <a:solidFill>
                            <a:schemeClr val="tx1"/>
                          </a:solidFill>
                          <a:effectLst/>
                          <a:latin typeface="+mn-ea"/>
                          <a:ea typeface="+mn-ea"/>
                        </a:rPr>
                        <a:t>到达时间</a:t>
                      </a:r>
                      <a:endParaRPr kumimoji="1" lang="zh-CN" altLang="en-US"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0</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2</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3</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4</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1"/>
                  </a:ext>
                </a:extLst>
              </a:tr>
              <a:tr h="164243">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服务时间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rgbClr val="FF0000"/>
                          </a:solidFill>
                          <a:effectLst/>
                          <a:latin typeface="+mn-ea"/>
                          <a:ea typeface="+mn-ea"/>
                        </a:rPr>
                        <a:t>4</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3</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4</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2</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4</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2"/>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0-1</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8833858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1-2</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BAC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85215731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2-3</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ACBD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669017247"/>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3-4</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CBDAE</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4020235"/>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4-5</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BDAEC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256872551"/>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5-6</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DAECB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96891516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6-7</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AECBD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872089499"/>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7-8</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ECBDA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118162194"/>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8-9</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CBDAE</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59778512"/>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9-10</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BDAEC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37308209"/>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10-11</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DAEC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76012119"/>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11-12</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AEC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05357761"/>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12-13</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EC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63236271"/>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13-14</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CE</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95022038"/>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14-15</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EC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539083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15-16</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CE</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087928604"/>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16-17</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E</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397664367"/>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17-18</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9095290"/>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18-19</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24117115"/>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19-20</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37164637"/>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296666369"/>
                  </a:ext>
                </a:extLst>
              </a:tr>
              <a:tr h="159798">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RR</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q=</a:t>
                      </a:r>
                      <a:r>
                        <a:rPr kumimoji="1" lang="en-US" altLang="zh-CN" sz="800" b="0" u="none" strike="noStrike" cap="none" normalizeH="0" baseline="0" dirty="0">
                          <a:ln>
                            <a:noFill/>
                          </a:ln>
                          <a:solidFill>
                            <a:srgbClr val="FF0000"/>
                          </a:solidFill>
                          <a:effectLst/>
                          <a:latin typeface="+mn-ea"/>
                          <a:ea typeface="+mn-ea"/>
                        </a:rPr>
                        <a:t>1</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完成时间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12</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10</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16</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17</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405640400"/>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60080781"/>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带权周转时间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08469041"/>
                  </a:ext>
                </a:extLst>
              </a:tr>
            </a:tbl>
          </a:graphicData>
        </a:graphic>
      </p:graphicFrame>
      <p:sp>
        <p:nvSpPr>
          <p:cNvPr id="5" name="文本框 2">
            <a:extLst>
              <a:ext uri="{FF2B5EF4-FFF2-40B4-BE49-F238E27FC236}">
                <a16:creationId xmlns:a16="http://schemas.microsoft.com/office/drawing/2014/main" id="{97F75BD8-0676-4A8B-8AB4-03704D9E13AD}"/>
              </a:ext>
            </a:extLst>
          </p:cNvPr>
          <p:cNvSpPr txBox="1"/>
          <p:nvPr>
            <p:custDataLst>
              <p:tags r:id="rId2"/>
            </p:custDataLst>
          </p:nvPr>
        </p:nvSpPr>
        <p:spPr>
          <a:xfrm>
            <a:off x="914400" y="144463"/>
            <a:ext cx="4953000" cy="377016"/>
          </a:xfrm>
          <a:prstGeom prst="rect">
            <a:avLst/>
          </a:prstGeom>
          <a:noFill/>
        </p:spPr>
        <p:txBody>
          <a:bodyPr wrap="square"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调度算法：轮转调度算法（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RR</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）：答案</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2</a:t>
            </a: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65034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95"/>
          <p:cNvGraphicFramePr>
            <a:graphicFrameLocks noGrp="1"/>
          </p:cNvGraphicFramePr>
          <p:nvPr>
            <p:custDataLst>
              <p:tags r:id="rId1"/>
            </p:custDataLst>
            <p:extLst>
              <p:ext uri="{D42A27DB-BD31-4B8C-83A1-F6EECF244321}">
                <p14:modId xmlns:p14="http://schemas.microsoft.com/office/powerpoint/2010/main" val="2954434054"/>
              </p:ext>
            </p:extLst>
          </p:nvPr>
        </p:nvGraphicFramePr>
        <p:xfrm>
          <a:off x="502444" y="991085"/>
          <a:ext cx="8149590" cy="3188335"/>
        </p:xfrm>
        <a:graphic>
          <a:graphicData uri="http://schemas.openxmlformats.org/drawingml/2006/table">
            <a:tbl>
              <a:tblPr>
                <a:tableStyleId>{5DA37D80-6434-44D0-A028-1B22A696006F}</a:tableStyleId>
              </a:tblPr>
              <a:tblGrid>
                <a:gridCol w="2097405">
                  <a:extLst>
                    <a:ext uri="{9D8B030D-6E8A-4147-A177-3AD203B41FA5}">
                      <a16:colId xmlns:a16="http://schemas.microsoft.com/office/drawing/2014/main" val="20000"/>
                    </a:ext>
                  </a:extLst>
                </a:gridCol>
                <a:gridCol w="1903095">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741045">
                  <a:extLst>
                    <a:ext uri="{9D8B030D-6E8A-4147-A177-3AD203B41FA5}">
                      <a16:colId xmlns:a16="http://schemas.microsoft.com/office/drawing/2014/main" val="20003"/>
                    </a:ext>
                  </a:extLst>
                </a:gridCol>
                <a:gridCol w="666750">
                  <a:extLst>
                    <a:ext uri="{9D8B030D-6E8A-4147-A177-3AD203B41FA5}">
                      <a16:colId xmlns:a16="http://schemas.microsoft.com/office/drawing/2014/main" val="20004"/>
                    </a:ext>
                  </a:extLst>
                </a:gridCol>
                <a:gridCol w="592455">
                  <a:extLst>
                    <a:ext uri="{9D8B030D-6E8A-4147-A177-3AD203B41FA5}">
                      <a16:colId xmlns:a16="http://schemas.microsoft.com/office/drawing/2014/main" val="20005"/>
                    </a:ext>
                  </a:extLst>
                </a:gridCol>
                <a:gridCol w="734695">
                  <a:extLst>
                    <a:ext uri="{9D8B030D-6E8A-4147-A177-3AD203B41FA5}">
                      <a16:colId xmlns:a16="http://schemas.microsoft.com/office/drawing/2014/main" val="20006"/>
                    </a:ext>
                  </a:extLst>
                </a:gridCol>
                <a:gridCol w="747395">
                  <a:extLst>
                    <a:ext uri="{9D8B030D-6E8A-4147-A177-3AD203B41FA5}">
                      <a16:colId xmlns:a16="http://schemas.microsoft.com/office/drawing/2014/main" val="20007"/>
                    </a:ext>
                  </a:extLst>
                </a:gridCol>
              </a:tblGrid>
              <a:tr h="474980">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           </a:t>
                      </a: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             </a:t>
                      </a:r>
                      <a:r>
                        <a:rPr kumimoji="1" lang="zh-CN" altLang="en-US" sz="1800" b="0" u="none" strike="noStrike" cap="none" normalizeH="0" baseline="0" dirty="0">
                          <a:ln>
                            <a:noFill/>
                          </a:ln>
                          <a:solidFill>
                            <a:schemeClr val="tx1"/>
                          </a:solidFill>
                          <a:effectLst/>
                          <a:latin typeface="+mn-ea"/>
                          <a:ea typeface="+mn-ea"/>
                        </a:rPr>
                        <a:t>作业情况</a:t>
                      </a: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      </a:t>
                      </a:r>
                      <a:endParaRPr kumimoji="1" lang="en-US" altLang="zh-CN" sz="1800" b="0" u="none" strike="noStrike" cap="none" normalizeH="0" baseline="0" dirty="0">
                        <a:ln>
                          <a:noFill/>
                        </a:ln>
                        <a:solidFill>
                          <a:schemeClr val="tx1"/>
                        </a:solidFill>
                        <a:effectLst/>
                        <a:latin typeface="+mn-ea"/>
                        <a:ea typeface="+mn-ea"/>
                      </a:endParaRP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    时间片</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进程名</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A</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B</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C</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D</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E</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a:ln>
                            <a:noFill/>
                          </a:ln>
                          <a:solidFill>
                            <a:schemeClr val="tx1"/>
                          </a:solidFill>
                          <a:effectLst/>
                          <a:latin typeface="+mn-ea"/>
                          <a:ea typeface="+mn-ea"/>
                        </a:rPr>
                        <a:t>平均</a:t>
                      </a:r>
                      <a:endParaRPr kumimoji="1" lang="zh-CN" altLang="en-US" sz="1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0"/>
                  </a:ext>
                </a:extLst>
              </a:tr>
              <a:tr h="490220">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a:ln>
                            <a:noFill/>
                          </a:ln>
                          <a:solidFill>
                            <a:schemeClr val="tx1"/>
                          </a:solidFill>
                          <a:effectLst/>
                          <a:latin typeface="+mn-ea"/>
                          <a:ea typeface="+mn-ea"/>
                        </a:rPr>
                        <a:t>到达时间</a:t>
                      </a:r>
                      <a:endParaRPr kumimoji="1" lang="zh-CN" altLang="en-US"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0</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2</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3</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4</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1"/>
                  </a:ext>
                </a:extLst>
              </a:tr>
              <a:tr h="370205">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服务时间</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rgbClr val="FF0000"/>
                          </a:solidFill>
                          <a:effectLst/>
                          <a:latin typeface="+mn-ea"/>
                          <a:ea typeface="+mn-ea"/>
                        </a:rPr>
                        <a:t>4</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rgbClr val="FF0000"/>
                          </a:solidFill>
                          <a:effectLst/>
                          <a:latin typeface="+mn-ea"/>
                          <a:ea typeface="+mn-ea"/>
                        </a:rPr>
                        <a:t>3</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rgbClr val="FF0000"/>
                          </a:solidFill>
                          <a:effectLst/>
                          <a:latin typeface="+mn-ea"/>
                          <a:ea typeface="+mn-ea"/>
                        </a:rPr>
                        <a:t>4</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rgbClr val="FF0000"/>
                          </a:solidFill>
                          <a:effectLst/>
                          <a:latin typeface="+mn-ea"/>
                          <a:ea typeface="+mn-ea"/>
                        </a:rPr>
                        <a:t>2</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rgbClr val="FF0000"/>
                          </a:solidFill>
                          <a:effectLst/>
                          <a:latin typeface="+mn-ea"/>
                          <a:ea typeface="+mn-ea"/>
                        </a:rPr>
                        <a:t>4</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2"/>
                  </a:ext>
                </a:extLst>
              </a:tr>
              <a:tr h="370205">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88338583"/>
                  </a:ext>
                </a:extLst>
              </a:tr>
              <a:tr h="370205">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4020235"/>
                  </a:ext>
                </a:extLst>
              </a:tr>
              <a:tr h="370205">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RR</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q=</a:t>
                      </a:r>
                      <a:r>
                        <a:rPr kumimoji="1" lang="en-US" altLang="zh-CN" sz="1800" b="0" u="none" strike="noStrike" cap="none" normalizeH="0" baseline="0" dirty="0">
                          <a:ln>
                            <a:noFill/>
                          </a:ln>
                          <a:solidFill>
                            <a:srgbClr val="FF0000"/>
                          </a:solidFill>
                          <a:effectLst/>
                          <a:latin typeface="+mn-ea"/>
                          <a:ea typeface="+mn-ea"/>
                        </a:rPr>
                        <a:t>4</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完成时间</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6"/>
                  </a:ext>
                </a:extLst>
              </a:tr>
              <a:tr h="372110">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周转时间</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7"/>
                  </a:ext>
                </a:extLst>
              </a:tr>
              <a:tr h="370205">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a:ln>
                            <a:noFill/>
                          </a:ln>
                          <a:solidFill>
                            <a:schemeClr val="tx1"/>
                          </a:solidFill>
                          <a:effectLst/>
                          <a:latin typeface="+mn-ea"/>
                          <a:ea typeface="+mn-ea"/>
                        </a:rPr>
                        <a:t>带权周转时间</a:t>
                      </a:r>
                      <a:endParaRPr kumimoji="1" lang="zh-CN" altLang="en-US"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8"/>
                  </a:ext>
                </a:extLst>
              </a:tr>
            </a:tbl>
          </a:graphicData>
        </a:graphic>
      </p:graphicFrame>
      <p:cxnSp>
        <p:nvCxnSpPr>
          <p:cNvPr id="3" name="直接连接符 2"/>
          <p:cNvCxnSpPr/>
          <p:nvPr/>
        </p:nvCxnSpPr>
        <p:spPr>
          <a:xfrm>
            <a:off x="502444" y="998738"/>
            <a:ext cx="2100933" cy="1331651"/>
          </a:xfrm>
          <a:prstGeom prst="line">
            <a:avLst/>
          </a:prstGeom>
        </p:spPr>
        <p:style>
          <a:lnRef idx="1">
            <a:schemeClr val="accent2"/>
          </a:lnRef>
          <a:fillRef idx="0">
            <a:schemeClr val="accent2"/>
          </a:fillRef>
          <a:effectRef idx="0">
            <a:schemeClr val="accent2"/>
          </a:effectRef>
          <a:fontRef idx="minor">
            <a:schemeClr val="tx1"/>
          </a:fontRef>
        </p:style>
      </p:cxnSp>
      <p:sp>
        <p:nvSpPr>
          <p:cNvPr id="2" name="文本框 2"/>
          <p:cNvSpPr txBox="1"/>
          <p:nvPr>
            <p:custDataLst>
              <p:tags r:id="rId2"/>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调度算法：轮转调度算法（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RR</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q=</a:t>
            </a:r>
            <a:r>
              <a:rPr kumimoji="0" lang="en-US" altLang="zh-CN"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1</a:t>
            </a:r>
            <a:endPar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07021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95"/>
          <p:cNvGraphicFramePr>
            <a:graphicFrameLocks noGrp="1"/>
          </p:cNvGraphicFramePr>
          <p:nvPr>
            <p:custDataLst>
              <p:tags r:id="rId1"/>
            </p:custDataLst>
            <p:extLst>
              <p:ext uri="{D42A27DB-BD31-4B8C-83A1-F6EECF244321}">
                <p14:modId xmlns:p14="http://schemas.microsoft.com/office/powerpoint/2010/main" val="764221007"/>
              </p:ext>
            </p:extLst>
          </p:nvPr>
        </p:nvGraphicFramePr>
        <p:xfrm>
          <a:off x="502444" y="991085"/>
          <a:ext cx="8149590" cy="3542665"/>
        </p:xfrm>
        <a:graphic>
          <a:graphicData uri="http://schemas.openxmlformats.org/drawingml/2006/table">
            <a:tbl>
              <a:tblPr>
                <a:tableStyleId>{5DA37D80-6434-44D0-A028-1B22A696006F}</a:tableStyleId>
              </a:tblPr>
              <a:tblGrid>
                <a:gridCol w="2097405">
                  <a:extLst>
                    <a:ext uri="{9D8B030D-6E8A-4147-A177-3AD203B41FA5}">
                      <a16:colId xmlns:a16="http://schemas.microsoft.com/office/drawing/2014/main" val="20000"/>
                    </a:ext>
                  </a:extLst>
                </a:gridCol>
                <a:gridCol w="1903095">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741045">
                  <a:extLst>
                    <a:ext uri="{9D8B030D-6E8A-4147-A177-3AD203B41FA5}">
                      <a16:colId xmlns:a16="http://schemas.microsoft.com/office/drawing/2014/main" val="20003"/>
                    </a:ext>
                  </a:extLst>
                </a:gridCol>
                <a:gridCol w="666750">
                  <a:extLst>
                    <a:ext uri="{9D8B030D-6E8A-4147-A177-3AD203B41FA5}">
                      <a16:colId xmlns:a16="http://schemas.microsoft.com/office/drawing/2014/main" val="20004"/>
                    </a:ext>
                  </a:extLst>
                </a:gridCol>
                <a:gridCol w="592455">
                  <a:extLst>
                    <a:ext uri="{9D8B030D-6E8A-4147-A177-3AD203B41FA5}">
                      <a16:colId xmlns:a16="http://schemas.microsoft.com/office/drawing/2014/main" val="20005"/>
                    </a:ext>
                  </a:extLst>
                </a:gridCol>
                <a:gridCol w="734695">
                  <a:extLst>
                    <a:ext uri="{9D8B030D-6E8A-4147-A177-3AD203B41FA5}">
                      <a16:colId xmlns:a16="http://schemas.microsoft.com/office/drawing/2014/main" val="20006"/>
                    </a:ext>
                  </a:extLst>
                </a:gridCol>
                <a:gridCol w="747395">
                  <a:extLst>
                    <a:ext uri="{9D8B030D-6E8A-4147-A177-3AD203B41FA5}">
                      <a16:colId xmlns:a16="http://schemas.microsoft.com/office/drawing/2014/main" val="20007"/>
                    </a:ext>
                  </a:extLst>
                </a:gridCol>
              </a:tblGrid>
              <a:tr h="474980">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           </a:t>
                      </a: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             </a:t>
                      </a:r>
                      <a:r>
                        <a:rPr kumimoji="1" lang="zh-CN" altLang="en-US" sz="1800" b="0" u="none" strike="noStrike" cap="none" normalizeH="0" baseline="0" dirty="0">
                          <a:ln>
                            <a:noFill/>
                          </a:ln>
                          <a:solidFill>
                            <a:schemeClr val="tx1"/>
                          </a:solidFill>
                          <a:effectLst/>
                          <a:latin typeface="+mn-ea"/>
                          <a:ea typeface="+mn-ea"/>
                        </a:rPr>
                        <a:t>作业情况</a:t>
                      </a: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      </a:t>
                      </a:r>
                      <a:endParaRPr kumimoji="1" lang="en-US" altLang="zh-CN" sz="1800" b="0" u="none" strike="noStrike" cap="none" normalizeH="0" baseline="0" dirty="0">
                        <a:ln>
                          <a:noFill/>
                        </a:ln>
                        <a:solidFill>
                          <a:schemeClr val="tx1"/>
                        </a:solidFill>
                        <a:effectLst/>
                        <a:latin typeface="+mn-ea"/>
                        <a:ea typeface="+mn-ea"/>
                      </a:endParaRP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    时间片</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进程名</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A</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B</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C</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D</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E</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a:ln>
                            <a:noFill/>
                          </a:ln>
                          <a:solidFill>
                            <a:schemeClr val="tx1"/>
                          </a:solidFill>
                          <a:effectLst/>
                          <a:latin typeface="+mn-ea"/>
                          <a:ea typeface="+mn-ea"/>
                        </a:rPr>
                        <a:t>平均</a:t>
                      </a:r>
                      <a:endParaRPr kumimoji="1" lang="zh-CN" altLang="en-US" sz="1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0"/>
                  </a:ext>
                </a:extLst>
              </a:tr>
              <a:tr h="490220">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a:ln>
                            <a:noFill/>
                          </a:ln>
                          <a:solidFill>
                            <a:schemeClr val="tx1"/>
                          </a:solidFill>
                          <a:effectLst/>
                          <a:latin typeface="+mn-ea"/>
                          <a:ea typeface="+mn-ea"/>
                        </a:rPr>
                        <a:t>到达时间</a:t>
                      </a:r>
                      <a:endParaRPr kumimoji="1" lang="zh-CN" altLang="en-US"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0</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2</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3</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4</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1"/>
                  </a:ext>
                </a:extLst>
              </a:tr>
              <a:tr h="370205">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a:ln>
                            <a:noFill/>
                          </a:ln>
                          <a:solidFill>
                            <a:schemeClr val="tx1"/>
                          </a:solidFill>
                          <a:effectLst/>
                          <a:latin typeface="+mn-ea"/>
                          <a:ea typeface="+mn-ea"/>
                        </a:rPr>
                        <a:t>服务时间</a:t>
                      </a:r>
                      <a:endParaRPr kumimoji="1" lang="zh-CN" altLang="en-US"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4</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3</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4</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2</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4</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2"/>
                  </a:ext>
                </a:extLst>
              </a:tr>
              <a:tr h="361950">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RR</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q=</a:t>
                      </a:r>
                      <a:r>
                        <a:rPr kumimoji="1" lang="en-US" altLang="zh-CN" sz="1800" b="0" u="none" strike="noStrike" cap="none" normalizeH="0" baseline="0" dirty="0">
                          <a:ln>
                            <a:noFill/>
                          </a:ln>
                          <a:solidFill>
                            <a:srgbClr val="FF0000"/>
                          </a:solidFill>
                          <a:effectLst/>
                          <a:latin typeface="+mn-ea"/>
                          <a:ea typeface="+mn-ea"/>
                        </a:rPr>
                        <a:t>1</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完成时间</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12</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10</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16</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11</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17</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3"/>
                  </a:ext>
                </a:extLst>
              </a:tr>
              <a:tr h="362585">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周转时间</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12</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11</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14</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8</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13</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11.2</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4"/>
                  </a:ext>
                </a:extLst>
              </a:tr>
              <a:tr h="370205">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带权周转时间</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3</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2</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3.5</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i="0" u="none" strike="noStrike" cap="none" normalizeH="0" baseline="0" dirty="0">
                          <a:ln>
                            <a:noFill/>
                          </a:ln>
                          <a:solidFill>
                            <a:schemeClr val="tx1"/>
                          </a:solidFill>
                          <a:effectLst/>
                          <a:latin typeface="+mn-ea"/>
                          <a:ea typeface="+mn-ea"/>
                        </a:rPr>
                        <a:t>4</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3.25</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3.35</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5"/>
                  </a:ext>
                </a:extLst>
              </a:tr>
              <a:tr h="370205">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RR</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q=</a:t>
                      </a:r>
                      <a:r>
                        <a:rPr kumimoji="1" lang="en-US" altLang="zh-CN" sz="1800" b="0" u="none" strike="noStrike" cap="none" normalizeH="0" baseline="0" dirty="0">
                          <a:ln>
                            <a:noFill/>
                          </a:ln>
                          <a:solidFill>
                            <a:srgbClr val="FF0000"/>
                          </a:solidFill>
                          <a:effectLst/>
                          <a:latin typeface="+mn-ea"/>
                          <a:ea typeface="+mn-ea"/>
                        </a:rPr>
                        <a:t>4</a:t>
                      </a:r>
                      <a:endParaRPr kumimoji="1" lang="en-US" altLang="zh-CN" sz="1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完成时间</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4</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7</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11</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13</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17</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6"/>
                  </a:ext>
                </a:extLst>
              </a:tr>
              <a:tr h="372110">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dirty="0">
                          <a:ln>
                            <a:noFill/>
                          </a:ln>
                          <a:solidFill>
                            <a:schemeClr val="tx1"/>
                          </a:solidFill>
                          <a:effectLst/>
                          <a:latin typeface="+mn-ea"/>
                          <a:ea typeface="+mn-ea"/>
                        </a:rPr>
                        <a:t>周转时间</a:t>
                      </a:r>
                      <a:endParaRPr kumimoji="1" lang="zh-CN" altLang="en-US"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4</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6</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9</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10</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13</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8.4</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7"/>
                  </a:ext>
                </a:extLst>
              </a:tr>
              <a:tr h="370205">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1800" b="0" u="none" strike="noStrike" cap="none" normalizeH="0" baseline="0">
                          <a:ln>
                            <a:noFill/>
                          </a:ln>
                          <a:solidFill>
                            <a:schemeClr val="tx1"/>
                          </a:solidFill>
                          <a:effectLst/>
                          <a:latin typeface="+mn-ea"/>
                          <a:ea typeface="+mn-ea"/>
                        </a:rPr>
                        <a:t>带权周转时间</a:t>
                      </a:r>
                      <a:endParaRPr kumimoji="1" lang="zh-CN" altLang="en-US"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1</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2</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2.25</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5</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a:ln>
                            <a:noFill/>
                          </a:ln>
                          <a:solidFill>
                            <a:schemeClr val="tx1"/>
                          </a:solidFill>
                          <a:effectLst/>
                          <a:latin typeface="+mn-ea"/>
                          <a:ea typeface="+mn-ea"/>
                        </a:rPr>
                        <a:t>3.25</a:t>
                      </a:r>
                      <a:endParaRPr kumimoji="1" lang="en-US" altLang="zh-CN" sz="1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1800" b="0" u="none" strike="noStrike" cap="none" normalizeH="0" baseline="0" dirty="0">
                          <a:ln>
                            <a:noFill/>
                          </a:ln>
                          <a:solidFill>
                            <a:schemeClr val="tx1"/>
                          </a:solidFill>
                          <a:effectLst/>
                          <a:latin typeface="+mn-ea"/>
                          <a:ea typeface="+mn-ea"/>
                        </a:rPr>
                        <a:t>2.7</a:t>
                      </a:r>
                      <a:endParaRPr kumimoji="1" lang="en-US" altLang="zh-CN" sz="1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8"/>
                  </a:ext>
                </a:extLst>
              </a:tr>
            </a:tbl>
          </a:graphicData>
        </a:graphic>
      </p:graphicFrame>
      <p:cxnSp>
        <p:nvCxnSpPr>
          <p:cNvPr id="3" name="直接连接符 2"/>
          <p:cNvCxnSpPr/>
          <p:nvPr/>
        </p:nvCxnSpPr>
        <p:spPr>
          <a:xfrm>
            <a:off x="502444" y="998738"/>
            <a:ext cx="2100933" cy="1331651"/>
          </a:xfrm>
          <a:prstGeom prst="line">
            <a:avLst/>
          </a:prstGeom>
        </p:spPr>
        <p:style>
          <a:lnRef idx="1">
            <a:schemeClr val="accent2"/>
          </a:lnRef>
          <a:fillRef idx="0">
            <a:schemeClr val="accent2"/>
          </a:fillRef>
          <a:effectRef idx="0">
            <a:schemeClr val="accent2"/>
          </a:effectRef>
          <a:fontRef idx="minor">
            <a:schemeClr val="tx1"/>
          </a:fontRef>
        </p:style>
      </p:cxnSp>
      <p:sp>
        <p:nvSpPr>
          <p:cNvPr id="2" name="文本框 2"/>
          <p:cNvSpPr txBox="1"/>
          <p:nvPr>
            <p:custDataLst>
              <p:tags r:id="rId2"/>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调度算法：轮转调度算法（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RR</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q=</a:t>
            </a:r>
            <a:r>
              <a:rPr kumimoji="0" lang="en-US" altLang="zh-CN"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4</a:t>
            </a:r>
            <a:endPar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íšḻîḋè"/>
          <p:cNvSpPr/>
          <p:nvPr/>
        </p:nvSpPr>
        <p:spPr>
          <a:xfrm>
            <a:off x="1074872" y="2931411"/>
            <a:ext cx="6240328" cy="959786"/>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650" dirty="0"/>
              <a:t>系统对响应时间的要求</a:t>
            </a:r>
          </a:p>
          <a:p>
            <a:pPr marL="342900" indent="-342900">
              <a:lnSpc>
                <a:spcPct val="120000"/>
              </a:lnSpc>
              <a:buClr>
                <a:srgbClr val="FF0000"/>
              </a:buClr>
              <a:buFont typeface="Wingdings" panose="05000000000000000000" pitchFamily="2" charset="2"/>
              <a:buChar char="Ø"/>
            </a:pPr>
            <a:r>
              <a:rPr lang="zh-CN" altLang="en-US" sz="1650" dirty="0"/>
              <a:t>就绪队列中进程的数目</a:t>
            </a:r>
          </a:p>
          <a:p>
            <a:pPr marL="342900" indent="-342900">
              <a:lnSpc>
                <a:spcPct val="120000"/>
              </a:lnSpc>
              <a:buClr>
                <a:srgbClr val="FF0000"/>
              </a:buClr>
              <a:buFont typeface="Wingdings" panose="05000000000000000000" pitchFamily="2" charset="2"/>
              <a:buChar char="Ø"/>
            </a:pPr>
            <a:r>
              <a:rPr lang="zh-CN" altLang="en-US" sz="1650" dirty="0"/>
              <a:t>系统的处理能力</a:t>
            </a:r>
            <a:endParaRPr lang="en-US" altLang="zh-CN" sz="1650" dirty="0"/>
          </a:p>
          <a:p>
            <a:pPr marL="342900" indent="-342900">
              <a:lnSpc>
                <a:spcPct val="120000"/>
              </a:lnSpc>
              <a:buClr>
                <a:srgbClr val="FF0000"/>
              </a:buClr>
              <a:buFont typeface="Wingdings" panose="05000000000000000000" pitchFamily="2" charset="2"/>
              <a:buChar char="Ø"/>
            </a:pPr>
            <a:endParaRPr lang="en-US" altLang="zh-CN" sz="1650" dirty="0"/>
          </a:p>
          <a:p>
            <a:pPr marL="342900" indent="-342900">
              <a:lnSpc>
                <a:spcPct val="120000"/>
              </a:lnSpc>
              <a:buClr>
                <a:srgbClr val="FF0000"/>
              </a:buClr>
              <a:buFont typeface="Wingdings" panose="05000000000000000000" pitchFamily="2" charset="2"/>
              <a:buChar char="Ø"/>
            </a:pPr>
            <a:r>
              <a:rPr lang="zh-CN" altLang="en-US" sz="1650" dirty="0"/>
              <a:t>时间片大小可取值为 略大于一次典型交互所需要的时间</a:t>
            </a:r>
          </a:p>
        </p:txBody>
      </p:sp>
      <p:sp>
        <p:nvSpPr>
          <p:cNvPr id="11" name="i$lîďê"/>
          <p:cNvSpPr/>
          <p:nvPr/>
        </p:nvSpPr>
        <p:spPr>
          <a:xfrm>
            <a:off x="1313816" y="2494592"/>
            <a:ext cx="2514680" cy="434143"/>
          </a:xfrm>
          <a:prstGeom prst="rect">
            <a:avLst/>
          </a:prstGeom>
          <a:noFill/>
          <a:ln>
            <a:noFill/>
          </a:ln>
        </p:spPr>
        <p:txBody>
          <a:bodyPr wrap="square" lIns="68580" tIns="34290" rIns="68580" bIns="34290" anchor="ctr" anchorCtr="0">
            <a:noAutofit/>
          </a:bodyPr>
          <a:lstStyle/>
          <a:p>
            <a:r>
              <a:rPr lang="zh-CN" altLang="en-US" sz="1800" dirty="0"/>
              <a:t>时间片设置应考虑</a:t>
            </a:r>
          </a:p>
        </p:txBody>
      </p:sp>
      <p:sp>
        <p:nvSpPr>
          <p:cNvPr id="14" name="íšḻíḑê"/>
          <p:cNvSpPr/>
          <p:nvPr/>
        </p:nvSpPr>
        <p:spPr>
          <a:xfrm>
            <a:off x="1345202" y="1011014"/>
            <a:ext cx="5472849" cy="304310"/>
          </a:xfrm>
          <a:prstGeom prst="rect">
            <a:avLst/>
          </a:prstGeom>
          <a:noFill/>
          <a:ln>
            <a:noFill/>
          </a:ln>
        </p:spPr>
        <p:txBody>
          <a:bodyPr wrap="square" lIns="68580" tIns="34290" rIns="68580" bIns="34290" anchor="ctr" anchorCtr="0">
            <a:noAutofit/>
          </a:bodyPr>
          <a:lstStyle/>
          <a:p>
            <a:r>
              <a:rPr lang="zh-CN" altLang="en-US" sz="1800" dirty="0"/>
              <a:t>特性</a:t>
            </a:r>
          </a:p>
        </p:txBody>
      </p:sp>
      <p:sp>
        <p:nvSpPr>
          <p:cNvPr id="15" name="îSļiḓè"/>
          <p:cNvSpPr/>
          <p:nvPr/>
        </p:nvSpPr>
        <p:spPr>
          <a:xfrm>
            <a:off x="832574" y="927719"/>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7" name="îşļiḓè"/>
          <p:cNvSpPr/>
          <p:nvPr/>
        </p:nvSpPr>
        <p:spPr>
          <a:xfrm>
            <a:off x="832574" y="2476214"/>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8" name="îṡḷíďe"/>
          <p:cNvSpPr/>
          <p:nvPr/>
        </p:nvSpPr>
        <p:spPr>
          <a:xfrm>
            <a:off x="975266" y="1074823"/>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19" name="íSlíḋe"/>
          <p:cNvSpPr/>
          <p:nvPr/>
        </p:nvSpPr>
        <p:spPr>
          <a:xfrm>
            <a:off x="975264" y="2642727"/>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13" name="íšḻîḋè"/>
          <p:cNvSpPr/>
          <p:nvPr/>
        </p:nvSpPr>
        <p:spPr>
          <a:xfrm>
            <a:off x="914400" y="1353185"/>
            <a:ext cx="3565525" cy="781685"/>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en-US" altLang="zh-CN" sz="1650" dirty="0"/>
              <a:t>q </a:t>
            </a:r>
            <a:r>
              <a:rPr lang="zh-CN" altLang="en-US" sz="1650" dirty="0"/>
              <a:t>大 </a:t>
            </a:r>
            <a:r>
              <a:rPr lang="en-US" altLang="zh-CN" sz="1650" dirty="0"/>
              <a:t>=</a:t>
            </a:r>
            <a:r>
              <a:rPr lang="zh-CN" altLang="en-US" sz="1650" dirty="0"/>
              <a:t> </a:t>
            </a:r>
            <a:r>
              <a:rPr lang="en-US" altLang="zh-CN" sz="1650" dirty="0"/>
              <a:t>FCFS</a:t>
            </a:r>
          </a:p>
          <a:p>
            <a:pPr marL="342900" indent="-342900">
              <a:lnSpc>
                <a:spcPct val="120000"/>
              </a:lnSpc>
              <a:buClr>
                <a:srgbClr val="FF0000"/>
              </a:buClr>
              <a:buFont typeface="Wingdings" panose="05000000000000000000" pitchFamily="2" charset="2"/>
              <a:buChar char="Ø"/>
            </a:pPr>
            <a:r>
              <a:rPr lang="en-US" altLang="zh-CN" sz="1650" dirty="0"/>
              <a:t>q </a:t>
            </a:r>
            <a:r>
              <a:rPr lang="zh-CN" altLang="en-US" sz="1650" dirty="0"/>
              <a:t>小 </a:t>
            </a:r>
            <a:r>
              <a:rPr lang="en-US" altLang="zh-CN" sz="1650" dirty="0"/>
              <a:t>= </a:t>
            </a:r>
            <a:r>
              <a:rPr lang="zh-CN" altLang="en-US" sz="1650" dirty="0"/>
              <a:t>系统频繁进行上下文切换</a:t>
            </a:r>
          </a:p>
        </p:txBody>
      </p:sp>
      <p:sp>
        <p:nvSpPr>
          <p:cNvPr id="2" name="文本框 2"/>
          <p:cNvSpPr txBox="1"/>
          <p:nvPr>
            <p:custDataLst>
              <p:tags r:id="rId1"/>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调度算法：轮转调度算法（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RR</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3"/>
          <p:cNvPicPr>
            <a:picLocks noChangeAspect="1"/>
          </p:cNvPicPr>
          <p:nvPr/>
        </p:nvPicPr>
        <p:blipFill>
          <a:blip r:embed="rId4"/>
          <a:stretch>
            <a:fillRect/>
          </a:stretch>
        </p:blipFill>
        <p:spPr>
          <a:xfrm>
            <a:off x="598488" y="844550"/>
            <a:ext cx="3856037" cy="1952625"/>
          </a:xfrm>
          <a:prstGeom prst="rect">
            <a:avLst/>
          </a:prstGeom>
          <a:noFill/>
          <a:ln w="9525">
            <a:noFill/>
          </a:ln>
        </p:spPr>
      </p:pic>
      <p:grpSp>
        <p:nvGrpSpPr>
          <p:cNvPr id="82947" name="组合 24"/>
          <p:cNvGrpSpPr/>
          <p:nvPr/>
        </p:nvGrpSpPr>
        <p:grpSpPr>
          <a:xfrm>
            <a:off x="5638800" y="895350"/>
            <a:ext cx="3817938" cy="4103688"/>
            <a:chOff x="5377507" y="2387517"/>
            <a:chExt cx="5898811" cy="3635759"/>
          </a:xfrm>
        </p:grpSpPr>
        <p:grpSp>
          <p:nvGrpSpPr>
            <p:cNvPr id="82952" name="组合 19"/>
            <p:cNvGrpSpPr/>
            <p:nvPr/>
          </p:nvGrpSpPr>
          <p:grpSpPr>
            <a:xfrm>
              <a:off x="5391036" y="2387517"/>
              <a:ext cx="5885282" cy="3635759"/>
              <a:chOff x="5449233" y="1883461"/>
              <a:chExt cx="5885282" cy="3635759"/>
            </a:xfrm>
          </p:grpSpPr>
          <p:sp>
            <p:nvSpPr>
              <p:cNvPr id="82957" name="矩形 3"/>
              <p:cNvSpPr/>
              <p:nvPr/>
            </p:nvSpPr>
            <p:spPr>
              <a:xfrm>
                <a:off x="5697272" y="1934968"/>
                <a:ext cx="5524498" cy="335676"/>
              </a:xfrm>
              <a:prstGeom prst="rect">
                <a:avLst/>
              </a:prstGeom>
              <a:noFill/>
              <a:ln w="9525">
                <a:noFill/>
              </a:ln>
            </p:spPr>
            <p:txBody>
              <a:bodyPr>
                <a:spAutoFit/>
              </a:bodyPr>
              <a:lstStyle/>
              <a:p>
                <a:pPr algn="just" eaLnBrk="1" hangingPunct="1">
                  <a:lnSpc>
                    <a:spcPct val="114000"/>
                  </a:lnSpc>
                </a:pPr>
                <a:endParaRPr lang="en-US" altLang="zh-CN" sz="1600" dirty="0">
                  <a:latin typeface="微软雅黑" panose="020B0503020204020204" pitchFamily="34" charset="-122"/>
                </a:endParaRPr>
              </a:p>
            </p:txBody>
          </p:sp>
          <p:sp>
            <p:nvSpPr>
              <p:cNvPr id="15" name="矩形 4"/>
              <p:cNvSpPr/>
              <p:nvPr/>
            </p:nvSpPr>
            <p:spPr>
              <a:xfrm>
                <a:off x="5450421" y="1883461"/>
                <a:ext cx="5884094" cy="36357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2953"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82954"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82955"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82956"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82948" name="矩形 4"/>
          <p:cNvSpPr/>
          <p:nvPr/>
        </p:nvSpPr>
        <p:spPr>
          <a:xfrm>
            <a:off x="5687272" y="968533"/>
            <a:ext cx="3495675" cy="1169988"/>
          </a:xfrm>
          <a:prstGeom prst="rect">
            <a:avLst/>
          </a:prstGeom>
          <a:noFill/>
          <a:ln w="9525">
            <a:noFill/>
          </a:ln>
        </p:spPr>
        <p:txBody>
          <a:bodyPr>
            <a:spAutoFit/>
          </a:bodyPr>
          <a:lstStyle/>
          <a:p>
            <a:pPr algn="just"/>
            <a:r>
              <a:rPr lang="zh-CN" altLang="en-US" sz="1400" dirty="0">
                <a:latin typeface="微软雅黑" panose="020B0503020204020204" pitchFamily="34" charset="-122"/>
              </a:rPr>
              <a:t>例题</a:t>
            </a:r>
            <a:r>
              <a:rPr lang="en-US" altLang="zh-CN" sz="1400" dirty="0">
                <a:latin typeface="微软雅黑" panose="020B0503020204020204" pitchFamily="34" charset="-122"/>
              </a:rPr>
              <a:t>(q=4)</a:t>
            </a:r>
            <a:r>
              <a:rPr lang="zh-CN" altLang="en-US" sz="1400" dirty="0">
                <a:latin typeface="微软雅黑" panose="020B0503020204020204" pitchFamily="34" charset="-122"/>
              </a:rPr>
              <a:t>： 各进程到达就绪队列的时间、需要的运行时间如下表所示。使用先来先服务调度算法，计算各进程的等待时间、平均等待时间、周转时间、平均周转时间、带权周转时间、平均带权周转时间。</a:t>
            </a:r>
            <a:endParaRPr lang="en-US" altLang="zh-CN" sz="1400" dirty="0">
              <a:latin typeface="微软雅黑" panose="020B0503020204020204" pitchFamily="34" charset="-122"/>
            </a:endParaRPr>
          </a:p>
        </p:txBody>
      </p:sp>
      <p:sp>
        <p:nvSpPr>
          <p:cNvPr id="20" name="矩形 19"/>
          <p:cNvSpPr/>
          <p:nvPr/>
        </p:nvSpPr>
        <p:spPr>
          <a:xfrm>
            <a:off x="5692034" y="2179796"/>
            <a:ext cx="3497263" cy="2676525"/>
          </a:xfrm>
          <a:prstGeom prst="rect">
            <a:avLst/>
          </a:prstGeom>
          <a:noFill/>
          <a:ln w="9525">
            <a:noFill/>
          </a:ln>
        </p:spPr>
        <p:txBody>
          <a:bodyPr>
            <a:spAutoFit/>
          </a:bodyPr>
          <a:lstStyle/>
          <a:p>
            <a:pPr algn="just"/>
            <a:r>
              <a:rPr lang="zh-CN" altLang="en-US" sz="1400" b="1" dirty="0">
                <a:solidFill>
                  <a:srgbClr val="7030A0"/>
                </a:solidFill>
                <a:latin typeface="微软雅黑" panose="020B0503020204020204" pitchFamily="34" charset="-122"/>
              </a:rPr>
              <a:t>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完成时间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到达时间</a:t>
            </a:r>
            <a:endParaRPr lang="en-US" altLang="zh-CN" sz="1400" b="1" dirty="0">
              <a:solidFill>
                <a:srgbClr val="7030A0"/>
              </a:solidFill>
              <a:latin typeface="微软雅黑" panose="020B0503020204020204" pitchFamily="34" charset="-122"/>
            </a:endParaRPr>
          </a:p>
          <a:p>
            <a:pPr algn="just"/>
            <a:r>
              <a:rPr lang="en-US" altLang="zh-CN" sz="1400" dirty="0">
                <a:solidFill>
                  <a:srgbClr val="7030A0"/>
                </a:solidFill>
                <a:latin typeface="微软雅黑" panose="020B0503020204020204" pitchFamily="34" charset="-122"/>
              </a:rPr>
              <a:t>p</a:t>
            </a:r>
            <a:r>
              <a:rPr lang="en-US" altLang="zh-CN" sz="1400" baseline="-25000" dirty="0">
                <a:solidFill>
                  <a:srgbClr val="7030A0"/>
                </a:solidFill>
                <a:latin typeface="微软雅黑" panose="020B0503020204020204" pitchFamily="34" charset="-122"/>
              </a:rPr>
              <a:t>A</a:t>
            </a:r>
            <a:r>
              <a:rPr lang="en-US" altLang="zh-CN" sz="1400" dirty="0">
                <a:solidFill>
                  <a:srgbClr val="7030A0"/>
                </a:solidFill>
                <a:latin typeface="微软雅黑" panose="020B0503020204020204" pitchFamily="34" charset="-122"/>
              </a:rPr>
              <a:t>=3 p</a:t>
            </a:r>
            <a:r>
              <a:rPr lang="en-US" altLang="zh-CN" sz="1400" baseline="-25000" dirty="0">
                <a:solidFill>
                  <a:srgbClr val="7030A0"/>
                </a:solidFill>
                <a:latin typeface="微软雅黑" panose="020B0503020204020204" pitchFamily="34" charset="-122"/>
              </a:rPr>
              <a:t>B</a:t>
            </a:r>
            <a:r>
              <a:rPr lang="en-US" altLang="zh-CN" sz="1400" dirty="0">
                <a:solidFill>
                  <a:srgbClr val="7030A0"/>
                </a:solidFill>
                <a:latin typeface="微软雅黑" panose="020B0503020204020204" pitchFamily="34" charset="-122"/>
              </a:rPr>
              <a:t>=15 p</a:t>
            </a:r>
            <a:r>
              <a:rPr lang="en-US" altLang="zh-CN" sz="1400" baseline="-25000" dirty="0">
                <a:solidFill>
                  <a:srgbClr val="7030A0"/>
                </a:solidFill>
                <a:latin typeface="微软雅黑" panose="020B0503020204020204" pitchFamily="34" charset="-122"/>
              </a:rPr>
              <a:t>C</a:t>
            </a:r>
            <a:r>
              <a:rPr lang="en-US" altLang="zh-CN" sz="1400" dirty="0">
                <a:solidFill>
                  <a:srgbClr val="7030A0"/>
                </a:solidFill>
                <a:latin typeface="微软雅黑" panose="020B0503020204020204" pitchFamily="34" charset="-122"/>
              </a:rPr>
              <a:t>=7 p</a:t>
            </a:r>
            <a:r>
              <a:rPr lang="en-US" altLang="zh-CN" sz="1400" baseline="-25000" dirty="0">
                <a:solidFill>
                  <a:srgbClr val="7030A0"/>
                </a:solidFill>
                <a:latin typeface="微软雅黑" panose="020B0503020204020204" pitchFamily="34" charset="-122"/>
              </a:rPr>
              <a:t>D</a:t>
            </a:r>
            <a:r>
              <a:rPr lang="en-US" altLang="zh-CN" sz="1400" dirty="0">
                <a:solidFill>
                  <a:srgbClr val="7030A0"/>
                </a:solidFill>
                <a:latin typeface="微软雅黑" panose="020B0503020204020204" pitchFamily="34" charset="-122"/>
              </a:rPr>
              <a:t>=14 p</a:t>
            </a:r>
            <a:r>
              <a:rPr lang="en-US" altLang="zh-CN" sz="1400" baseline="-25000" dirty="0">
                <a:solidFill>
                  <a:srgbClr val="7030A0"/>
                </a:solidFill>
                <a:latin typeface="微软雅黑" panose="020B0503020204020204" pitchFamily="34" charset="-122"/>
              </a:rPr>
              <a:t>E</a:t>
            </a:r>
            <a:r>
              <a:rPr lang="en-US" altLang="zh-CN" sz="1400" dirty="0">
                <a:solidFill>
                  <a:srgbClr val="7030A0"/>
                </a:solidFill>
                <a:latin typeface="微软雅黑" panose="020B0503020204020204" pitchFamily="34" charset="-122"/>
              </a:rPr>
              <a:t>=11</a:t>
            </a:r>
          </a:p>
          <a:p>
            <a:pPr algn="just"/>
            <a:r>
              <a:rPr lang="zh-CN" altLang="en-US" sz="1400" dirty="0">
                <a:solidFill>
                  <a:srgbClr val="7030A0"/>
                </a:solidFill>
                <a:latin typeface="微软雅黑" panose="020B0503020204020204" pitchFamily="34" charset="-122"/>
              </a:rPr>
              <a:t>周转时间</a:t>
            </a:r>
            <a:r>
              <a:rPr lang="en-US" altLang="zh-CN" sz="1400" dirty="0">
                <a:solidFill>
                  <a:srgbClr val="7030A0"/>
                </a:solidFill>
                <a:latin typeface="微软雅黑" panose="020B0503020204020204" pitchFamily="34" charset="-122"/>
              </a:rPr>
              <a:t>= 3+15+7+14+11= 50</a:t>
            </a:r>
          </a:p>
          <a:p>
            <a:pPr algn="just"/>
            <a:r>
              <a:rPr lang="zh-CN" altLang="en-US" sz="1400" dirty="0">
                <a:solidFill>
                  <a:srgbClr val="7030A0"/>
                </a:solidFill>
                <a:latin typeface="微软雅黑" panose="020B0503020204020204" pitchFamily="34" charset="-122"/>
              </a:rPr>
              <a:t>平均周转时间</a:t>
            </a:r>
            <a:r>
              <a:rPr lang="en-US" altLang="zh-CN" sz="1400" dirty="0">
                <a:solidFill>
                  <a:srgbClr val="7030A0"/>
                </a:solidFill>
                <a:latin typeface="微软雅黑" panose="020B0503020204020204" pitchFamily="34" charset="-122"/>
              </a:rPr>
              <a:t>=50/5=10</a:t>
            </a:r>
          </a:p>
          <a:p>
            <a:pPr algn="just"/>
            <a:endParaRPr lang="en-US" altLang="zh-CN" sz="1400" dirty="0">
              <a:solidFill>
                <a:srgbClr val="7030A0"/>
              </a:solidFill>
              <a:latin typeface="微软雅黑" panose="020B0503020204020204" pitchFamily="34" charset="-122"/>
            </a:endParaRPr>
          </a:p>
          <a:p>
            <a:pPr algn="just"/>
            <a:r>
              <a:rPr lang="zh-CN" altLang="en-US" sz="1400" b="1" dirty="0">
                <a:solidFill>
                  <a:srgbClr val="7030A0"/>
                </a:solidFill>
                <a:latin typeface="微软雅黑" panose="020B0503020204020204" pitchFamily="34" charset="-122"/>
              </a:rPr>
              <a:t>带权周转时间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运行时间</a:t>
            </a:r>
            <a:endParaRPr lang="en-US" altLang="zh-CN" sz="1400" b="1" dirty="0">
              <a:solidFill>
                <a:srgbClr val="7030A0"/>
              </a:solidFill>
              <a:latin typeface="微软雅黑" panose="020B0503020204020204" pitchFamily="34" charset="-122"/>
            </a:endParaRPr>
          </a:p>
          <a:p>
            <a:pPr algn="just"/>
            <a:r>
              <a:rPr lang="en-US" altLang="zh-CN" sz="1400" dirty="0">
                <a:solidFill>
                  <a:srgbClr val="7030A0"/>
                </a:solidFill>
                <a:latin typeface="微软雅黑" panose="020B0503020204020204" pitchFamily="34" charset="-122"/>
              </a:rPr>
              <a:t>p</a:t>
            </a:r>
            <a:r>
              <a:rPr lang="en-US" altLang="zh-CN" sz="1400" baseline="-25000" dirty="0">
                <a:solidFill>
                  <a:srgbClr val="7030A0"/>
                </a:solidFill>
                <a:latin typeface="微软雅黑" panose="020B0503020204020204" pitchFamily="34" charset="-122"/>
              </a:rPr>
              <a:t>A</a:t>
            </a:r>
            <a:r>
              <a:rPr lang="en-US" altLang="zh-CN" sz="1400" dirty="0">
                <a:solidFill>
                  <a:srgbClr val="7030A0"/>
                </a:solidFill>
                <a:latin typeface="微软雅黑" panose="020B0503020204020204" pitchFamily="34" charset="-122"/>
              </a:rPr>
              <a:t>=1 p</a:t>
            </a:r>
            <a:r>
              <a:rPr lang="en-US" altLang="zh-CN" sz="1400" baseline="-25000" dirty="0">
                <a:solidFill>
                  <a:srgbClr val="7030A0"/>
                </a:solidFill>
                <a:latin typeface="微软雅黑" panose="020B0503020204020204" pitchFamily="34" charset="-122"/>
              </a:rPr>
              <a:t>B</a:t>
            </a:r>
            <a:r>
              <a:rPr lang="en-US" altLang="zh-CN" sz="1400" dirty="0">
                <a:solidFill>
                  <a:srgbClr val="7030A0"/>
                </a:solidFill>
                <a:latin typeface="微软雅黑" panose="020B0503020204020204" pitchFamily="34" charset="-122"/>
              </a:rPr>
              <a:t>=2.5 p</a:t>
            </a:r>
            <a:r>
              <a:rPr lang="en-US" altLang="zh-CN" sz="1400" baseline="-25000" dirty="0">
                <a:solidFill>
                  <a:srgbClr val="7030A0"/>
                </a:solidFill>
                <a:latin typeface="微软雅黑" panose="020B0503020204020204" pitchFamily="34" charset="-122"/>
              </a:rPr>
              <a:t>C</a:t>
            </a:r>
            <a:r>
              <a:rPr lang="en-US" altLang="zh-CN" sz="1400" dirty="0">
                <a:solidFill>
                  <a:srgbClr val="7030A0"/>
                </a:solidFill>
                <a:latin typeface="微软雅黑" panose="020B0503020204020204" pitchFamily="34" charset="-122"/>
              </a:rPr>
              <a:t>=1.75 p</a:t>
            </a:r>
            <a:r>
              <a:rPr lang="en-US" altLang="zh-CN" sz="1400" baseline="-25000" dirty="0">
                <a:solidFill>
                  <a:srgbClr val="7030A0"/>
                </a:solidFill>
                <a:latin typeface="微软雅黑" panose="020B0503020204020204" pitchFamily="34" charset="-122"/>
              </a:rPr>
              <a:t>D</a:t>
            </a:r>
            <a:r>
              <a:rPr lang="en-US" altLang="zh-CN" sz="1400" dirty="0">
                <a:solidFill>
                  <a:srgbClr val="7030A0"/>
                </a:solidFill>
                <a:latin typeface="微软雅黑" panose="020B0503020204020204" pitchFamily="34" charset="-122"/>
              </a:rPr>
              <a:t>=2.8 p</a:t>
            </a:r>
            <a:r>
              <a:rPr lang="en-US" altLang="zh-CN" sz="1400" baseline="-25000" dirty="0">
                <a:solidFill>
                  <a:srgbClr val="7030A0"/>
                </a:solidFill>
                <a:latin typeface="微软雅黑" panose="020B0503020204020204" pitchFamily="34" charset="-122"/>
              </a:rPr>
              <a:t>E</a:t>
            </a:r>
            <a:r>
              <a:rPr lang="en-US" altLang="zh-CN" sz="1400" dirty="0">
                <a:solidFill>
                  <a:srgbClr val="7030A0"/>
                </a:solidFill>
                <a:latin typeface="微软雅黑" panose="020B0503020204020204" pitchFamily="34" charset="-122"/>
              </a:rPr>
              <a:t>=5.5</a:t>
            </a:r>
          </a:p>
          <a:p>
            <a:pPr algn="just"/>
            <a:r>
              <a:rPr lang="zh-CN" altLang="en-US" sz="1400" dirty="0">
                <a:solidFill>
                  <a:srgbClr val="7030A0"/>
                </a:solidFill>
                <a:latin typeface="微软雅黑" panose="020B0503020204020204" pitchFamily="34" charset="-122"/>
              </a:rPr>
              <a:t>平均带权周转时间</a:t>
            </a:r>
            <a:r>
              <a:rPr lang="en-US" altLang="zh-CN" sz="1400" dirty="0">
                <a:solidFill>
                  <a:srgbClr val="7030A0"/>
                </a:solidFill>
                <a:latin typeface="微软雅黑" panose="020B0503020204020204" pitchFamily="34" charset="-122"/>
              </a:rPr>
              <a:t>=2.55</a:t>
            </a:r>
          </a:p>
          <a:p>
            <a:pPr algn="just"/>
            <a:endParaRPr lang="en-US" altLang="zh-CN" sz="1400" dirty="0">
              <a:solidFill>
                <a:srgbClr val="7030A0"/>
              </a:solidFill>
              <a:latin typeface="微软雅黑" panose="020B0503020204020204" pitchFamily="34" charset="-122"/>
            </a:endParaRPr>
          </a:p>
          <a:p>
            <a:pPr algn="just"/>
            <a:r>
              <a:rPr lang="zh-CN" altLang="en-US" sz="1400" b="1" dirty="0">
                <a:solidFill>
                  <a:srgbClr val="7030A0"/>
                </a:solidFill>
                <a:latin typeface="微软雅黑" panose="020B0503020204020204" pitchFamily="34" charset="-122"/>
              </a:rPr>
              <a:t>等待时间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周转时间</a:t>
            </a:r>
            <a:r>
              <a:rPr lang="en-US" altLang="zh-CN" sz="1400" b="1" dirty="0">
                <a:solidFill>
                  <a:srgbClr val="7030A0"/>
                </a:solidFill>
                <a:latin typeface="微软雅黑" panose="020B0503020204020204" pitchFamily="34" charset="-122"/>
              </a:rPr>
              <a:t>-</a:t>
            </a:r>
            <a:r>
              <a:rPr lang="zh-CN" altLang="en-US" sz="1400" b="1" dirty="0">
                <a:solidFill>
                  <a:srgbClr val="7030A0"/>
                </a:solidFill>
                <a:latin typeface="微软雅黑" panose="020B0503020204020204" pitchFamily="34" charset="-122"/>
              </a:rPr>
              <a:t>运行时间</a:t>
            </a:r>
            <a:endParaRPr lang="en-US" altLang="zh-CN" sz="1400" b="1" dirty="0">
              <a:solidFill>
                <a:srgbClr val="7030A0"/>
              </a:solidFill>
              <a:latin typeface="微软雅黑" panose="020B0503020204020204" pitchFamily="34" charset="-122"/>
            </a:endParaRPr>
          </a:p>
          <a:p>
            <a:pPr algn="just"/>
            <a:r>
              <a:rPr lang="en-US" altLang="zh-CN" sz="1400" dirty="0">
                <a:solidFill>
                  <a:srgbClr val="7030A0"/>
                </a:solidFill>
                <a:latin typeface="微软雅黑" panose="020B0503020204020204" pitchFamily="34" charset="-122"/>
              </a:rPr>
              <a:t>p</a:t>
            </a:r>
            <a:r>
              <a:rPr lang="en-US" altLang="zh-CN" sz="1400" baseline="-25000" dirty="0">
                <a:solidFill>
                  <a:srgbClr val="7030A0"/>
                </a:solidFill>
                <a:latin typeface="微软雅黑" panose="020B0503020204020204" pitchFamily="34" charset="-122"/>
              </a:rPr>
              <a:t>A</a:t>
            </a:r>
            <a:r>
              <a:rPr lang="en-US" altLang="zh-CN" sz="1400" dirty="0">
                <a:solidFill>
                  <a:srgbClr val="7030A0"/>
                </a:solidFill>
                <a:latin typeface="微软雅黑" panose="020B0503020204020204" pitchFamily="34" charset="-122"/>
              </a:rPr>
              <a:t>=0 p</a:t>
            </a:r>
            <a:r>
              <a:rPr lang="en-US" altLang="zh-CN" sz="1400" baseline="-25000" dirty="0">
                <a:solidFill>
                  <a:srgbClr val="7030A0"/>
                </a:solidFill>
                <a:latin typeface="微软雅黑" panose="020B0503020204020204" pitchFamily="34" charset="-122"/>
              </a:rPr>
              <a:t>B</a:t>
            </a:r>
            <a:r>
              <a:rPr lang="en-US" altLang="zh-CN" sz="1400" dirty="0">
                <a:solidFill>
                  <a:srgbClr val="7030A0"/>
                </a:solidFill>
                <a:latin typeface="微软雅黑" panose="020B0503020204020204" pitchFamily="34" charset="-122"/>
              </a:rPr>
              <a:t>=9 p</a:t>
            </a:r>
            <a:r>
              <a:rPr lang="en-US" altLang="zh-CN" sz="1400" baseline="-25000" dirty="0">
                <a:solidFill>
                  <a:srgbClr val="7030A0"/>
                </a:solidFill>
                <a:latin typeface="微软雅黑" panose="020B0503020204020204" pitchFamily="34" charset="-122"/>
              </a:rPr>
              <a:t>C</a:t>
            </a:r>
            <a:r>
              <a:rPr lang="en-US" altLang="zh-CN" sz="1400" dirty="0">
                <a:solidFill>
                  <a:srgbClr val="7030A0"/>
                </a:solidFill>
                <a:latin typeface="微软雅黑" panose="020B0503020204020204" pitchFamily="34" charset="-122"/>
              </a:rPr>
              <a:t>=3 p</a:t>
            </a:r>
            <a:r>
              <a:rPr lang="en-US" altLang="zh-CN" sz="1400" baseline="-25000" dirty="0">
                <a:solidFill>
                  <a:srgbClr val="7030A0"/>
                </a:solidFill>
                <a:latin typeface="微软雅黑" panose="020B0503020204020204" pitchFamily="34" charset="-122"/>
              </a:rPr>
              <a:t>D</a:t>
            </a:r>
            <a:r>
              <a:rPr lang="en-US" altLang="zh-CN" sz="1400" dirty="0">
                <a:solidFill>
                  <a:srgbClr val="7030A0"/>
                </a:solidFill>
                <a:latin typeface="微软雅黑" panose="020B0503020204020204" pitchFamily="34" charset="-122"/>
              </a:rPr>
              <a:t>=9 p</a:t>
            </a:r>
            <a:r>
              <a:rPr lang="en-US" altLang="zh-CN" sz="1400" baseline="-25000" dirty="0">
                <a:solidFill>
                  <a:srgbClr val="7030A0"/>
                </a:solidFill>
                <a:latin typeface="微软雅黑" panose="020B0503020204020204" pitchFamily="34" charset="-122"/>
              </a:rPr>
              <a:t>E</a:t>
            </a:r>
            <a:r>
              <a:rPr lang="en-US" altLang="zh-CN" sz="1400" dirty="0">
                <a:solidFill>
                  <a:srgbClr val="7030A0"/>
                </a:solidFill>
                <a:latin typeface="微软雅黑" panose="020B0503020204020204" pitchFamily="34" charset="-122"/>
              </a:rPr>
              <a:t>=9</a:t>
            </a:r>
          </a:p>
          <a:p>
            <a:pPr algn="just"/>
            <a:r>
              <a:rPr lang="zh-CN" altLang="en-US" sz="1400" dirty="0">
                <a:solidFill>
                  <a:srgbClr val="7030A0"/>
                </a:solidFill>
                <a:latin typeface="微软雅黑" panose="020B0503020204020204" pitchFamily="34" charset="-122"/>
              </a:rPr>
              <a:t>平均等待时间</a:t>
            </a:r>
            <a:r>
              <a:rPr lang="en-US" altLang="zh-CN" sz="1400" dirty="0">
                <a:solidFill>
                  <a:srgbClr val="7030A0"/>
                </a:solidFill>
                <a:latin typeface="微软雅黑" panose="020B0503020204020204" pitchFamily="34" charset="-122"/>
              </a:rPr>
              <a:t>=(0+9+3+9+9)/5=6</a:t>
            </a:r>
          </a:p>
        </p:txBody>
      </p:sp>
      <p:pic>
        <p:nvPicPr>
          <p:cNvPr id="82951" name="图片 1"/>
          <p:cNvPicPr>
            <a:picLocks noChangeAspect="1"/>
          </p:cNvPicPr>
          <p:nvPr/>
        </p:nvPicPr>
        <p:blipFill>
          <a:blip r:embed="rId5"/>
          <a:stretch>
            <a:fillRect/>
          </a:stretch>
        </p:blipFill>
        <p:spPr>
          <a:xfrm>
            <a:off x="434975" y="2797175"/>
            <a:ext cx="4038600" cy="2095500"/>
          </a:xfrm>
          <a:prstGeom prst="rect">
            <a:avLst/>
          </a:prstGeom>
          <a:noFill/>
          <a:ln w="9525">
            <a:noFill/>
          </a:ln>
        </p:spPr>
      </p:pic>
      <p:sp>
        <p:nvSpPr>
          <p:cNvPr id="2" name="文本框 2"/>
          <p:cNvSpPr txBox="1"/>
          <p:nvPr>
            <p:custDataLst>
              <p:tags r:id="rId1"/>
            </p:custDataLst>
          </p:nvPr>
        </p:nvSpPr>
        <p:spPr>
          <a:xfrm>
            <a:off x="914400" y="144463"/>
            <a:ext cx="3657600" cy="374650"/>
          </a:xfrm>
          <a:prstGeom prst="rect">
            <a:avLst/>
          </a:prstGeom>
          <a:noFill/>
        </p:spPr>
        <p:txBody>
          <a:bodyPr wrap="square"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调度算法：轮转调度算法（</a:t>
            </a:r>
            <a:r>
              <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RR</a:t>
            </a: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a:t>
            </a:r>
          </a:p>
        </p:txBody>
      </p:sp>
      <p:sp>
        <p:nvSpPr>
          <p:cNvPr id="3" name="文本框 2">
            <a:extLst>
              <a:ext uri="{FF2B5EF4-FFF2-40B4-BE49-F238E27FC236}">
                <a16:creationId xmlns:a16="http://schemas.microsoft.com/office/drawing/2014/main" id="{02238064-F834-4302-853D-2E3A5AE518F3}"/>
              </a:ext>
            </a:extLst>
          </p:cNvPr>
          <p:cNvSpPr txBox="1"/>
          <p:nvPr/>
        </p:nvSpPr>
        <p:spPr>
          <a:xfrm>
            <a:off x="954384" y="2782729"/>
            <a:ext cx="264816" cy="246221"/>
          </a:xfrm>
          <a:prstGeom prst="rect">
            <a:avLst/>
          </a:prstGeom>
          <a:noFill/>
        </p:spPr>
        <p:txBody>
          <a:bodyPr wrap="none" rtlCol="0">
            <a:spAutoFit/>
          </a:bodyPr>
          <a:lstStyle/>
          <a:p>
            <a:r>
              <a:rPr lang="en-US" altLang="zh-CN" sz="1000" dirty="0">
                <a:solidFill>
                  <a:srgbClr val="FF0000"/>
                </a:solidFill>
              </a:rPr>
              <a:t>B</a:t>
            </a:r>
            <a:endParaRPr lang="zh-CN" altLang="en-US" sz="1000" dirty="0">
              <a:solidFill>
                <a:srgbClr val="FF0000"/>
              </a:solidFill>
            </a:endParaRPr>
          </a:p>
        </p:txBody>
      </p:sp>
      <p:sp>
        <p:nvSpPr>
          <p:cNvPr id="16" name="文本框 15">
            <a:extLst>
              <a:ext uri="{FF2B5EF4-FFF2-40B4-BE49-F238E27FC236}">
                <a16:creationId xmlns:a16="http://schemas.microsoft.com/office/drawing/2014/main" id="{1E35814B-08E2-48B0-8FA2-D31B845AEC7B}"/>
              </a:ext>
            </a:extLst>
          </p:cNvPr>
          <p:cNvSpPr txBox="1"/>
          <p:nvPr/>
        </p:nvSpPr>
        <p:spPr>
          <a:xfrm>
            <a:off x="1309984" y="2782729"/>
            <a:ext cx="271228" cy="246221"/>
          </a:xfrm>
          <a:prstGeom prst="rect">
            <a:avLst/>
          </a:prstGeom>
          <a:noFill/>
        </p:spPr>
        <p:txBody>
          <a:bodyPr wrap="none" rtlCol="0">
            <a:spAutoFit/>
          </a:bodyPr>
          <a:lstStyle/>
          <a:p>
            <a:r>
              <a:rPr lang="en-US" altLang="zh-CN" sz="1000" dirty="0">
                <a:solidFill>
                  <a:srgbClr val="FF0000"/>
                </a:solidFill>
              </a:rPr>
              <a:t>C</a:t>
            </a:r>
            <a:endParaRPr lang="zh-CN" altLang="en-US" sz="1000" dirty="0">
              <a:solidFill>
                <a:srgbClr val="FF0000"/>
              </a:solidFill>
            </a:endParaRPr>
          </a:p>
        </p:txBody>
      </p:sp>
      <p:sp>
        <p:nvSpPr>
          <p:cNvPr id="17" name="文本框 16">
            <a:extLst>
              <a:ext uri="{FF2B5EF4-FFF2-40B4-BE49-F238E27FC236}">
                <a16:creationId xmlns:a16="http://schemas.microsoft.com/office/drawing/2014/main" id="{4C4EF709-BAEE-4173-BF7D-C7FC4FE4420E}"/>
              </a:ext>
            </a:extLst>
          </p:cNvPr>
          <p:cNvSpPr txBox="1"/>
          <p:nvPr/>
        </p:nvSpPr>
        <p:spPr>
          <a:xfrm>
            <a:off x="1665584" y="2782728"/>
            <a:ext cx="282450" cy="246221"/>
          </a:xfrm>
          <a:prstGeom prst="rect">
            <a:avLst/>
          </a:prstGeom>
          <a:noFill/>
        </p:spPr>
        <p:txBody>
          <a:bodyPr wrap="none" rtlCol="0">
            <a:spAutoFit/>
          </a:bodyPr>
          <a:lstStyle/>
          <a:p>
            <a:r>
              <a:rPr lang="en-US" altLang="zh-CN" sz="1000" dirty="0">
                <a:solidFill>
                  <a:srgbClr val="FF0000"/>
                </a:solidFill>
              </a:rPr>
              <a:t>D</a:t>
            </a:r>
            <a:endParaRPr lang="zh-CN" altLang="en-US" sz="1000" dirty="0">
              <a:solidFill>
                <a:srgbClr val="FF0000"/>
              </a:solidFill>
            </a:endParaRPr>
          </a:p>
        </p:txBody>
      </p:sp>
      <p:sp>
        <p:nvSpPr>
          <p:cNvPr id="18" name="文本框 17">
            <a:extLst>
              <a:ext uri="{FF2B5EF4-FFF2-40B4-BE49-F238E27FC236}">
                <a16:creationId xmlns:a16="http://schemas.microsoft.com/office/drawing/2014/main" id="{437B505F-6152-4D8B-9C52-5E7A001890BC}"/>
              </a:ext>
            </a:extLst>
          </p:cNvPr>
          <p:cNvSpPr txBox="1"/>
          <p:nvPr/>
        </p:nvSpPr>
        <p:spPr>
          <a:xfrm>
            <a:off x="1886371" y="2770412"/>
            <a:ext cx="255198" cy="246221"/>
          </a:xfrm>
          <a:prstGeom prst="rect">
            <a:avLst/>
          </a:prstGeom>
          <a:noFill/>
        </p:spPr>
        <p:txBody>
          <a:bodyPr wrap="none" rtlCol="0">
            <a:spAutoFit/>
          </a:bodyPr>
          <a:lstStyle/>
          <a:p>
            <a:r>
              <a:rPr lang="en-US" altLang="zh-CN" sz="1000" dirty="0">
                <a:solidFill>
                  <a:srgbClr val="FF0000"/>
                </a:solidFill>
              </a:rPr>
              <a:t>E</a:t>
            </a:r>
            <a:endParaRPr lang="zh-CN" altLang="en-US" sz="1000" dirty="0">
              <a:solidFill>
                <a:srgbClr val="FF0000"/>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95"/>
          <p:cNvGraphicFramePr>
            <a:graphicFrameLocks noGrp="1"/>
          </p:cNvGraphicFramePr>
          <p:nvPr>
            <p:custDataLst>
              <p:tags r:id="rId1"/>
            </p:custDataLst>
            <p:extLst>
              <p:ext uri="{D42A27DB-BD31-4B8C-83A1-F6EECF244321}">
                <p14:modId xmlns:p14="http://schemas.microsoft.com/office/powerpoint/2010/main" val="3556944775"/>
              </p:ext>
            </p:extLst>
          </p:nvPr>
        </p:nvGraphicFramePr>
        <p:xfrm>
          <a:off x="406444" y="666750"/>
          <a:ext cx="8149590" cy="4363555"/>
        </p:xfrm>
        <a:graphic>
          <a:graphicData uri="http://schemas.openxmlformats.org/drawingml/2006/table">
            <a:tbl>
              <a:tblPr>
                <a:tableStyleId>{5DA37D80-6434-44D0-A028-1B22A696006F}</a:tableStyleId>
              </a:tblPr>
              <a:tblGrid>
                <a:gridCol w="2097405">
                  <a:extLst>
                    <a:ext uri="{9D8B030D-6E8A-4147-A177-3AD203B41FA5}">
                      <a16:colId xmlns:a16="http://schemas.microsoft.com/office/drawing/2014/main" val="20000"/>
                    </a:ext>
                  </a:extLst>
                </a:gridCol>
                <a:gridCol w="1903095">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745816">
                  <a:extLst>
                    <a:ext uri="{9D8B030D-6E8A-4147-A177-3AD203B41FA5}">
                      <a16:colId xmlns:a16="http://schemas.microsoft.com/office/drawing/2014/main" val="20003"/>
                    </a:ext>
                  </a:extLst>
                </a:gridCol>
                <a:gridCol w="661979">
                  <a:extLst>
                    <a:ext uri="{9D8B030D-6E8A-4147-A177-3AD203B41FA5}">
                      <a16:colId xmlns:a16="http://schemas.microsoft.com/office/drawing/2014/main" val="20004"/>
                    </a:ext>
                  </a:extLst>
                </a:gridCol>
                <a:gridCol w="592455">
                  <a:extLst>
                    <a:ext uri="{9D8B030D-6E8A-4147-A177-3AD203B41FA5}">
                      <a16:colId xmlns:a16="http://schemas.microsoft.com/office/drawing/2014/main" val="20005"/>
                    </a:ext>
                  </a:extLst>
                </a:gridCol>
                <a:gridCol w="734695">
                  <a:extLst>
                    <a:ext uri="{9D8B030D-6E8A-4147-A177-3AD203B41FA5}">
                      <a16:colId xmlns:a16="http://schemas.microsoft.com/office/drawing/2014/main" val="20006"/>
                    </a:ext>
                  </a:extLst>
                </a:gridCol>
                <a:gridCol w="747395">
                  <a:extLst>
                    <a:ext uri="{9D8B030D-6E8A-4147-A177-3AD203B41FA5}">
                      <a16:colId xmlns:a16="http://schemas.microsoft.com/office/drawing/2014/main" val="20007"/>
                    </a:ext>
                  </a:extLst>
                </a:gridCol>
              </a:tblGrid>
              <a:tr h="159798">
                <a:tc rowSpan="27">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        </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RR</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q=</a:t>
                      </a:r>
                      <a:r>
                        <a:rPr kumimoji="1" lang="en-US" altLang="zh-CN" sz="800" b="0" u="none" strike="noStrike" cap="none" normalizeH="0" baseline="0" dirty="0">
                          <a:ln>
                            <a:noFill/>
                          </a:ln>
                          <a:solidFill>
                            <a:srgbClr val="FF0000"/>
                          </a:solidFill>
                          <a:effectLst/>
                          <a:latin typeface="+mn-ea"/>
                          <a:ea typeface="+mn-ea"/>
                        </a:rPr>
                        <a:t>1</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进程名</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A</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B</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C</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D</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E</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i="0" u="none" strike="noStrike" cap="none" normalizeH="0" baseline="0" dirty="0">
                          <a:ln>
                            <a:noFill/>
                          </a:ln>
                          <a:solidFill>
                            <a:schemeClr val="tx1"/>
                          </a:solidFill>
                          <a:effectLst/>
                          <a:latin typeface="+mn-ea"/>
                          <a:ea typeface="+mn-ea"/>
                        </a:rPr>
                        <a:t>队列</a:t>
                      </a:r>
                    </a:p>
                  </a:txBody>
                  <a:tcPr marL="69049" marR="69049" marT="25892" marB="25892" anchor="ctr" horzOverflow="overflow"/>
                </a:tc>
                <a:extLst>
                  <a:ext uri="{0D108BD9-81ED-4DB2-BD59-A6C34878D82A}">
                    <a16:rowId xmlns:a16="http://schemas.microsoft.com/office/drawing/2014/main" val="10000"/>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a:ln>
                            <a:noFill/>
                          </a:ln>
                          <a:solidFill>
                            <a:schemeClr val="tx1"/>
                          </a:solidFill>
                          <a:effectLst/>
                          <a:latin typeface="+mn-ea"/>
                          <a:ea typeface="+mn-ea"/>
                        </a:rPr>
                        <a:t>到达时间</a:t>
                      </a:r>
                      <a:endParaRPr kumimoji="1" lang="zh-CN" altLang="en-US"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0</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2</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4</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6</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8</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1"/>
                  </a:ext>
                </a:extLst>
              </a:tr>
              <a:tr h="164243">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服务时间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rgbClr val="FF0000"/>
                          </a:solidFill>
                          <a:effectLst/>
                          <a:latin typeface="+mn-ea"/>
                          <a:ea typeface="+mn-ea"/>
                        </a:rPr>
                        <a:t>3</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6</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4</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5</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2</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2"/>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0-1</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88338583"/>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1-2</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852157313"/>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2-3</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669017247"/>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3-4</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4020235"/>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4-5</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256872551"/>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5-6</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968915163"/>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6-7</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872089499"/>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7-8</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118162194"/>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8-9</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59778512"/>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9-10</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37308209"/>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10-11</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76012119"/>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11-12</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05357761"/>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12-13</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63236271"/>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13-14</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95022038"/>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14-15</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5390833"/>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15-16</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087928604"/>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16-17</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397664367"/>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17-18</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9095290"/>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18-19</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24117115"/>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19-20</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37164637"/>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296666369"/>
                  </a:ext>
                </a:extLst>
              </a:tr>
              <a:tr h="159798">
                <a:tc vMerge="1">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RR</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q=</a:t>
                      </a:r>
                      <a:r>
                        <a:rPr kumimoji="1" lang="en-US" altLang="zh-CN" sz="800" b="0" u="none" strike="noStrike" cap="none" normalizeH="0" baseline="0" dirty="0">
                          <a:ln>
                            <a:noFill/>
                          </a:ln>
                          <a:solidFill>
                            <a:srgbClr val="FF0000"/>
                          </a:solidFill>
                          <a:effectLst/>
                          <a:latin typeface="+mn-ea"/>
                          <a:ea typeface="+mn-ea"/>
                        </a:rPr>
                        <a:t>1</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完成时间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405640400"/>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60080781"/>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带权周转时间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08469041"/>
                  </a:ext>
                </a:extLst>
              </a:tr>
            </a:tbl>
          </a:graphicData>
        </a:graphic>
      </p:graphicFrame>
      <p:pic>
        <p:nvPicPr>
          <p:cNvPr id="3" name="图片 1">
            <a:extLst>
              <a:ext uri="{FF2B5EF4-FFF2-40B4-BE49-F238E27FC236}">
                <a16:creationId xmlns:a16="http://schemas.microsoft.com/office/drawing/2014/main" id="{907F5B4E-69EF-4B09-8713-36FEC5D45EF5}"/>
              </a:ext>
            </a:extLst>
          </p:cNvPr>
          <p:cNvPicPr>
            <a:picLocks noChangeAspect="1"/>
          </p:cNvPicPr>
          <p:nvPr/>
        </p:nvPicPr>
        <p:blipFill>
          <a:blip r:embed="rId3"/>
          <a:stretch>
            <a:fillRect/>
          </a:stretch>
        </p:blipFill>
        <p:spPr>
          <a:xfrm>
            <a:off x="381000" y="438150"/>
            <a:ext cx="2765425" cy="1434890"/>
          </a:xfrm>
          <a:prstGeom prst="rect">
            <a:avLst/>
          </a:prstGeom>
          <a:noFill/>
          <a:ln w="9525">
            <a:noFill/>
          </a:ln>
        </p:spPr>
      </p:pic>
    </p:spTree>
    <p:extLst>
      <p:ext uri="{BB962C8B-B14F-4D97-AF65-F5344CB8AC3E}">
        <p14:creationId xmlns:p14="http://schemas.microsoft.com/office/powerpoint/2010/main" val="2134131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95"/>
          <p:cNvGraphicFramePr>
            <a:graphicFrameLocks noGrp="1"/>
          </p:cNvGraphicFramePr>
          <p:nvPr>
            <p:custDataLst>
              <p:tags r:id="rId1"/>
            </p:custDataLst>
            <p:extLst>
              <p:ext uri="{D42A27DB-BD31-4B8C-83A1-F6EECF244321}">
                <p14:modId xmlns:p14="http://schemas.microsoft.com/office/powerpoint/2010/main" val="3835417329"/>
              </p:ext>
            </p:extLst>
          </p:nvPr>
        </p:nvGraphicFramePr>
        <p:xfrm>
          <a:off x="406444" y="666750"/>
          <a:ext cx="8149590" cy="4363555"/>
        </p:xfrm>
        <a:graphic>
          <a:graphicData uri="http://schemas.openxmlformats.org/drawingml/2006/table">
            <a:tbl>
              <a:tblPr>
                <a:tableStyleId>{5DA37D80-6434-44D0-A028-1B22A696006F}</a:tableStyleId>
              </a:tblPr>
              <a:tblGrid>
                <a:gridCol w="2097405">
                  <a:extLst>
                    <a:ext uri="{9D8B030D-6E8A-4147-A177-3AD203B41FA5}">
                      <a16:colId xmlns:a16="http://schemas.microsoft.com/office/drawing/2014/main" val="20000"/>
                    </a:ext>
                  </a:extLst>
                </a:gridCol>
                <a:gridCol w="1903095">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745816">
                  <a:extLst>
                    <a:ext uri="{9D8B030D-6E8A-4147-A177-3AD203B41FA5}">
                      <a16:colId xmlns:a16="http://schemas.microsoft.com/office/drawing/2014/main" val="20003"/>
                    </a:ext>
                  </a:extLst>
                </a:gridCol>
                <a:gridCol w="661979">
                  <a:extLst>
                    <a:ext uri="{9D8B030D-6E8A-4147-A177-3AD203B41FA5}">
                      <a16:colId xmlns:a16="http://schemas.microsoft.com/office/drawing/2014/main" val="20004"/>
                    </a:ext>
                  </a:extLst>
                </a:gridCol>
                <a:gridCol w="592455">
                  <a:extLst>
                    <a:ext uri="{9D8B030D-6E8A-4147-A177-3AD203B41FA5}">
                      <a16:colId xmlns:a16="http://schemas.microsoft.com/office/drawing/2014/main" val="20005"/>
                    </a:ext>
                  </a:extLst>
                </a:gridCol>
                <a:gridCol w="734695">
                  <a:extLst>
                    <a:ext uri="{9D8B030D-6E8A-4147-A177-3AD203B41FA5}">
                      <a16:colId xmlns:a16="http://schemas.microsoft.com/office/drawing/2014/main" val="20006"/>
                    </a:ext>
                  </a:extLst>
                </a:gridCol>
                <a:gridCol w="747395">
                  <a:extLst>
                    <a:ext uri="{9D8B030D-6E8A-4147-A177-3AD203B41FA5}">
                      <a16:colId xmlns:a16="http://schemas.microsoft.com/office/drawing/2014/main" val="20007"/>
                    </a:ext>
                  </a:extLst>
                </a:gridCol>
              </a:tblGrid>
              <a:tr h="159798">
                <a:tc rowSpan="27">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        </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RR</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q=</a:t>
                      </a:r>
                      <a:r>
                        <a:rPr kumimoji="1" lang="en-US" altLang="zh-CN" sz="800" b="0" u="none" strike="noStrike" cap="none" normalizeH="0" baseline="0" dirty="0">
                          <a:ln>
                            <a:noFill/>
                          </a:ln>
                          <a:solidFill>
                            <a:srgbClr val="FF0000"/>
                          </a:solidFill>
                          <a:effectLst/>
                          <a:latin typeface="+mn-ea"/>
                          <a:ea typeface="+mn-ea"/>
                        </a:rPr>
                        <a:t>1</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进程名</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A</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B</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C</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D</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E</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i="0" u="none" strike="noStrike" cap="none" normalizeH="0" baseline="0" dirty="0">
                          <a:ln>
                            <a:noFill/>
                          </a:ln>
                          <a:solidFill>
                            <a:schemeClr val="tx1"/>
                          </a:solidFill>
                          <a:effectLst/>
                          <a:latin typeface="+mn-ea"/>
                          <a:ea typeface="+mn-ea"/>
                        </a:rPr>
                        <a:t>队列</a:t>
                      </a:r>
                    </a:p>
                  </a:txBody>
                  <a:tcPr marL="69049" marR="69049" marT="25892" marB="25892" anchor="ctr" horzOverflow="overflow"/>
                </a:tc>
                <a:extLst>
                  <a:ext uri="{0D108BD9-81ED-4DB2-BD59-A6C34878D82A}">
                    <a16:rowId xmlns:a16="http://schemas.microsoft.com/office/drawing/2014/main" val="10000"/>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a:ln>
                            <a:noFill/>
                          </a:ln>
                          <a:solidFill>
                            <a:schemeClr val="tx1"/>
                          </a:solidFill>
                          <a:effectLst/>
                          <a:latin typeface="+mn-ea"/>
                          <a:ea typeface="+mn-ea"/>
                        </a:rPr>
                        <a:t>到达时间</a:t>
                      </a:r>
                      <a:endParaRPr kumimoji="1" lang="zh-CN" altLang="en-US"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0</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2</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4</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6</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8</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1"/>
                  </a:ext>
                </a:extLst>
              </a:tr>
              <a:tr h="164243">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服务时间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rgbClr val="FF0000"/>
                          </a:solidFill>
                          <a:effectLst/>
                          <a:latin typeface="+mn-ea"/>
                          <a:ea typeface="+mn-ea"/>
                        </a:rPr>
                        <a:t>3</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6</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4</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5</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2</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2"/>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0-1</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88338583"/>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1-2</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852157313"/>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2-3</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669017247"/>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3-4</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1(4)</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4020235"/>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4-5</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256872551"/>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5-6</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CBD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968915163"/>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6-7</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BDC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872089499"/>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7-8</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DCBE</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118162194"/>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8-9</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CBED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59778512"/>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9-10</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BEDC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37308209"/>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10-11</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EDCB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76012119"/>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11-12</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DCBE</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05357761"/>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12-13</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CBED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63236271"/>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13-14</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BEDC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95022038"/>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14-15</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1(15)</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EDCB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5390833"/>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15-16</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DCB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087928604"/>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16-17</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1(17)</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CBD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397664367"/>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17-18</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1(18)</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9095290"/>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18-19</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24117115"/>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19-20</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1(20)</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37164637"/>
                  </a:ext>
                </a:extLst>
              </a:tr>
              <a:tr h="159798">
                <a:tc vMerge="1">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296666369"/>
                  </a:ext>
                </a:extLst>
              </a:tr>
              <a:tr h="159798">
                <a:tc vMerge="1">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RR</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q=</a:t>
                      </a:r>
                      <a:r>
                        <a:rPr kumimoji="1" lang="en-US" altLang="zh-CN" sz="800" b="0" u="none" strike="noStrike" cap="none" normalizeH="0" baseline="0" dirty="0">
                          <a:ln>
                            <a:noFill/>
                          </a:ln>
                          <a:solidFill>
                            <a:srgbClr val="FF0000"/>
                          </a:solidFill>
                          <a:effectLst/>
                          <a:latin typeface="+mn-ea"/>
                          <a:ea typeface="+mn-ea"/>
                        </a:rPr>
                        <a:t>1</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完成时间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4</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18</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17</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20</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15</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405640400"/>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60080781"/>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带权周转时间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08469041"/>
                  </a:ext>
                </a:extLst>
              </a:tr>
            </a:tbl>
          </a:graphicData>
        </a:graphic>
      </p:graphicFrame>
      <p:sp>
        <p:nvSpPr>
          <p:cNvPr id="2" name="文本框 1">
            <a:extLst>
              <a:ext uri="{FF2B5EF4-FFF2-40B4-BE49-F238E27FC236}">
                <a16:creationId xmlns:a16="http://schemas.microsoft.com/office/drawing/2014/main" id="{DC2C4884-8809-42BF-A416-32B329A698F2}"/>
              </a:ext>
            </a:extLst>
          </p:cNvPr>
          <p:cNvSpPr txBox="1"/>
          <p:nvPr/>
        </p:nvSpPr>
        <p:spPr>
          <a:xfrm>
            <a:off x="838200" y="254964"/>
            <a:ext cx="1210588" cy="400110"/>
          </a:xfrm>
          <a:prstGeom prst="rect">
            <a:avLst/>
          </a:prstGeom>
          <a:noFill/>
        </p:spPr>
        <p:txBody>
          <a:bodyPr wrap="none" rtlCol="0">
            <a:spAutoFit/>
          </a:bodyPr>
          <a:lstStyle/>
          <a:p>
            <a:r>
              <a:rPr lang="zh-CN" altLang="en-US" sz="2000" dirty="0"/>
              <a:t>正确答案</a:t>
            </a:r>
          </a:p>
        </p:txBody>
      </p:sp>
    </p:spTree>
    <p:extLst>
      <p:ext uri="{BB962C8B-B14F-4D97-AF65-F5344CB8AC3E}">
        <p14:creationId xmlns:p14="http://schemas.microsoft.com/office/powerpoint/2010/main" val="1288137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ïşľîďè"/>
          <p:cNvSpPr/>
          <p:nvPr/>
        </p:nvSpPr>
        <p:spPr>
          <a:xfrm>
            <a:off x="194310" y="910590"/>
            <a:ext cx="2414905" cy="3752850"/>
          </a:xfrm>
          <a:prstGeom prst="rect">
            <a:avLst/>
          </a:prstGeom>
          <a:blipFill>
            <a:blip r:embed="rId3"/>
            <a:stretch>
              <a:fillRect l="-30450" r="-30284"/>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914400"/>
            <a:endParaRPr lang="zh-CN" altLang="en-US" sz="1500" b="1" dirty="0">
              <a:solidFill>
                <a:schemeClr val="bg1"/>
              </a:solidFill>
            </a:endParaRPr>
          </a:p>
        </p:txBody>
      </p:sp>
      <p:sp>
        <p:nvSpPr>
          <p:cNvPr id="2" name="文本框 2"/>
          <p:cNvSpPr txBox="1"/>
          <p:nvPr>
            <p:custDataLst>
              <p:tags r:id="rId1"/>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小总结</a:t>
            </a:r>
          </a:p>
        </p:txBody>
      </p:sp>
      <p:sp>
        <p:nvSpPr>
          <p:cNvPr id="3" name="文本框 2"/>
          <p:cNvSpPr txBox="1"/>
          <p:nvPr/>
        </p:nvSpPr>
        <p:spPr>
          <a:xfrm>
            <a:off x="2816860" y="742950"/>
            <a:ext cx="6327140" cy="3969385"/>
          </a:xfrm>
          <a:prstGeom prst="rect">
            <a:avLst/>
          </a:prstGeom>
          <a:noFill/>
        </p:spPr>
        <p:txBody>
          <a:bodyPr wrap="square" rtlCol="0" anchor="t">
            <a:spAutoFit/>
          </a:bodyPr>
          <a:lstStyle/>
          <a:p>
            <a:r>
              <a:rPr lang="zh-CN" altLang="en-US" sz="1800" dirty="0"/>
              <a:t>FCFS算法的优点是公平</a:t>
            </a:r>
          </a:p>
          <a:p>
            <a:endParaRPr lang="zh-CN" altLang="en-US" sz="1800" dirty="0"/>
          </a:p>
          <a:p>
            <a:endParaRPr lang="zh-CN" altLang="en-US" sz="1800" dirty="0"/>
          </a:p>
          <a:p>
            <a:endParaRPr lang="zh-CN" altLang="en-US" sz="1800" dirty="0"/>
          </a:p>
          <a:p>
            <a:r>
              <a:rPr lang="zh-CN" altLang="en-US" sz="1800" dirty="0"/>
              <a:t>SJF算法的优点是能尽快处理完短作业，平均等待/周转时间等参数都很优秀</a:t>
            </a:r>
          </a:p>
          <a:p>
            <a:endParaRPr lang="zh-CN" altLang="en-US" sz="1800" dirty="0"/>
          </a:p>
          <a:p>
            <a:endParaRPr lang="zh-CN" altLang="en-US" sz="1800" dirty="0"/>
          </a:p>
          <a:p>
            <a:endParaRPr lang="zh-CN" altLang="en-US" sz="1800" dirty="0"/>
          </a:p>
          <a:p>
            <a:r>
              <a:rPr lang="zh-CN" altLang="en-US" sz="1800" dirty="0"/>
              <a:t>RR算法可以让各个进程得到及时的响应</a:t>
            </a:r>
          </a:p>
          <a:p>
            <a:endParaRPr lang="zh-CN" altLang="en-US" sz="1800" dirty="0"/>
          </a:p>
          <a:p>
            <a:endParaRPr lang="zh-CN" altLang="en-US" sz="1800" dirty="0"/>
          </a:p>
          <a:p>
            <a:endParaRPr lang="zh-CN" altLang="en-US" sz="1800" dirty="0"/>
          </a:p>
          <a:p>
            <a:r>
              <a:rPr lang="zh-CN" altLang="en-US" sz="1800" dirty="0"/>
              <a:t>优先级调度算法可以灵活的调整各个进程被服务的机会</a:t>
            </a:r>
          </a:p>
        </p:txBody>
      </p:sp>
    </p:spTree>
    <p:extLst>
      <p:ext uri="{BB962C8B-B14F-4D97-AF65-F5344CB8AC3E}">
        <p14:creationId xmlns:p14="http://schemas.microsoft.com/office/powerpoint/2010/main" val="829020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调度算法：多级</a:t>
            </a:r>
            <a:r>
              <a:rPr lang="zh-CN" altLang="en-US" sz="2000" b="1" dirty="0">
                <a:solidFill>
                  <a:schemeClr val="bg1">
                    <a:lumMod val="50000"/>
                  </a:schemeClr>
                </a:solidFill>
              </a:rPr>
              <a:t>队列调度算法</a:t>
            </a:r>
            <a:endPar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533400" y="1377750"/>
            <a:ext cx="7924800" cy="2327688"/>
          </a:xfrm>
          <a:prstGeom prst="rect">
            <a:avLst/>
          </a:prstGeom>
          <a:noFill/>
        </p:spPr>
        <p:txBody>
          <a:bodyPr wrap="square" rtlCol="0" anchor="t">
            <a:spAutoFit/>
          </a:bodyPr>
          <a:lstStyle/>
          <a:p>
            <a:pPr>
              <a:lnSpc>
                <a:spcPts val="2200"/>
              </a:lnSpc>
            </a:pPr>
            <a:r>
              <a:rPr lang="zh-CN" altLang="en-US" sz="1600" b="1" dirty="0">
                <a:solidFill>
                  <a:srgbClr val="FF0000"/>
                </a:solidFill>
              </a:rPr>
              <a:t>多级队列调度算法规则：</a:t>
            </a:r>
            <a:endParaRPr lang="zh-CN" altLang="en-US" sz="1600" dirty="0"/>
          </a:p>
          <a:p>
            <a:pPr marL="342900" indent="-342900">
              <a:lnSpc>
                <a:spcPts val="2200"/>
              </a:lnSpc>
              <a:buAutoNum type="arabicPeriod"/>
            </a:pPr>
            <a:r>
              <a:rPr lang="zh-CN" altLang="en-US" sz="1600" dirty="0">
                <a:solidFill>
                  <a:srgbClr val="FF0000"/>
                </a:solidFill>
              </a:rPr>
              <a:t>设置多个就绪队列：</a:t>
            </a:r>
            <a:r>
              <a:rPr lang="zh-CN" altLang="en-US" sz="1600" dirty="0"/>
              <a:t>多个进程就绪队列，不同队列有不同调度算法，不同队列本身可以有不同优先级</a:t>
            </a:r>
            <a:endParaRPr lang="en-US" altLang="zh-CN" sz="1600" dirty="0"/>
          </a:p>
          <a:p>
            <a:pPr>
              <a:lnSpc>
                <a:spcPts val="2200"/>
              </a:lnSpc>
            </a:pPr>
            <a:r>
              <a:rPr lang="en-US" altLang="zh-CN" sz="1600" dirty="0"/>
              <a:t>      </a:t>
            </a:r>
            <a:endParaRPr lang="zh-CN" altLang="en-US" sz="1600" dirty="0"/>
          </a:p>
          <a:p>
            <a:pPr marL="342900" indent="-342900">
              <a:lnSpc>
                <a:spcPts val="2200"/>
              </a:lnSpc>
              <a:buFont typeface="+mj-lt"/>
              <a:buAutoNum type="arabicPeriod" startAt="2"/>
            </a:pPr>
            <a:r>
              <a:rPr lang="zh-CN" altLang="en-US" sz="1600" dirty="0">
                <a:solidFill>
                  <a:srgbClr val="FF0000"/>
                </a:solidFill>
                <a:sym typeface="+mn-ea"/>
              </a:rPr>
              <a:t>针对不同用户进程提供多种调度策略</a:t>
            </a:r>
            <a:endParaRPr lang="en-US" altLang="zh-CN" sz="1600" dirty="0">
              <a:solidFill>
                <a:srgbClr val="FF0000"/>
              </a:solidFill>
              <a:sym typeface="+mn-ea"/>
            </a:endParaRPr>
          </a:p>
          <a:p>
            <a:pPr>
              <a:lnSpc>
                <a:spcPts val="2200"/>
              </a:lnSpc>
            </a:pPr>
            <a:endParaRPr lang="en-US" altLang="zh-CN" sz="1600" dirty="0">
              <a:solidFill>
                <a:srgbClr val="FF0000"/>
              </a:solidFill>
              <a:sym typeface="+mn-ea"/>
            </a:endParaRPr>
          </a:p>
          <a:p>
            <a:pPr>
              <a:lnSpc>
                <a:spcPts val="2200"/>
              </a:lnSpc>
            </a:pPr>
            <a:r>
              <a:rPr lang="en-US" altLang="zh-CN" sz="1600" dirty="0">
                <a:solidFill>
                  <a:srgbClr val="FF0000"/>
                </a:solidFill>
                <a:sym typeface="+mn-ea"/>
              </a:rPr>
              <a:t>3.   </a:t>
            </a:r>
            <a:r>
              <a:rPr lang="zh-CN" altLang="en-US" sz="1600" dirty="0">
                <a:solidFill>
                  <a:srgbClr val="FF0000"/>
                </a:solidFill>
                <a:sym typeface="+mn-ea"/>
              </a:rPr>
              <a:t>针对多</a:t>
            </a:r>
            <a:r>
              <a:rPr lang="en-US" altLang="zh-CN" sz="1600" dirty="0">
                <a:solidFill>
                  <a:srgbClr val="FF0000"/>
                </a:solidFill>
                <a:sym typeface="+mn-ea"/>
              </a:rPr>
              <a:t>CPU</a:t>
            </a:r>
            <a:r>
              <a:rPr lang="zh-CN" altLang="en-US" sz="1600" dirty="0">
                <a:solidFill>
                  <a:srgbClr val="FF0000"/>
                </a:solidFill>
                <a:sym typeface="+mn-ea"/>
              </a:rPr>
              <a:t>，一个</a:t>
            </a:r>
            <a:r>
              <a:rPr lang="en-US" altLang="zh-CN" sz="1600" dirty="0">
                <a:solidFill>
                  <a:srgbClr val="FF0000"/>
                </a:solidFill>
                <a:sym typeface="+mn-ea"/>
              </a:rPr>
              <a:t>CPU</a:t>
            </a:r>
            <a:r>
              <a:rPr lang="zh-CN" altLang="en-US" sz="1600" dirty="0">
                <a:solidFill>
                  <a:srgbClr val="FF0000"/>
                </a:solidFill>
                <a:sym typeface="+mn-ea"/>
              </a:rPr>
              <a:t>进程可以放于单个就绪队列；相互合作的进程或线程可以分配到不同就绪队列对应多</a:t>
            </a:r>
            <a:r>
              <a:rPr lang="en-US" altLang="zh-CN" sz="1600" dirty="0">
                <a:solidFill>
                  <a:srgbClr val="FF0000"/>
                </a:solidFill>
                <a:sym typeface="+mn-ea"/>
              </a:rPr>
              <a:t>CPU</a:t>
            </a:r>
            <a:r>
              <a:rPr lang="zh-CN" altLang="en-US" sz="1600" dirty="0">
                <a:solidFill>
                  <a:srgbClr val="FF0000"/>
                </a:solidFill>
                <a:sym typeface="+mn-ea"/>
              </a:rPr>
              <a:t>处理</a:t>
            </a:r>
            <a:endParaRPr lang="en-US" altLang="zh-CN" sz="1600" dirty="0">
              <a:solidFill>
                <a:srgbClr val="FF0000"/>
              </a:solidFill>
              <a:sym typeface="+mn-ea"/>
            </a:endParaRPr>
          </a:p>
        </p:txBody>
      </p:sp>
      <p:sp>
        <p:nvSpPr>
          <p:cNvPr id="9" name="文本框 8">
            <a:extLst>
              <a:ext uri="{FF2B5EF4-FFF2-40B4-BE49-F238E27FC236}">
                <a16:creationId xmlns:a16="http://schemas.microsoft.com/office/drawing/2014/main" id="{75C7A996-7C6E-4DAC-ABFC-8F16612DF4F1}"/>
              </a:ext>
            </a:extLst>
          </p:cNvPr>
          <p:cNvSpPr txBox="1"/>
          <p:nvPr/>
        </p:nvSpPr>
        <p:spPr>
          <a:xfrm>
            <a:off x="762000" y="656838"/>
            <a:ext cx="7924800" cy="584775"/>
          </a:xfrm>
          <a:prstGeom prst="rect">
            <a:avLst/>
          </a:prstGeom>
          <a:noFill/>
        </p:spPr>
        <p:txBody>
          <a:bodyPr wrap="square" rtlCol="0" anchor="t">
            <a:spAutoFit/>
          </a:bodyPr>
          <a:lstStyle/>
          <a:p>
            <a:pPr indent="417600"/>
            <a:r>
              <a:rPr lang="zh-CN" altLang="en-US" sz="1600" dirty="0"/>
              <a:t>采用</a:t>
            </a:r>
            <a:r>
              <a:rPr lang="en-US" altLang="zh-CN" sz="1600" dirty="0"/>
              <a:t>1</a:t>
            </a:r>
            <a:r>
              <a:rPr lang="zh-CN" altLang="en-US" sz="1600" dirty="0"/>
              <a:t>个进程就绪队列，低级调度算法固定、单一。无法满足不同用户队进程调度策略的不同要求</a:t>
            </a:r>
          </a:p>
        </p:txBody>
      </p:sp>
    </p:spTree>
    <p:extLst>
      <p:ext uri="{BB962C8B-B14F-4D97-AF65-F5344CB8AC3E}">
        <p14:creationId xmlns:p14="http://schemas.microsoft.com/office/powerpoint/2010/main" val="2485814630"/>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调度算法：多级反馈队列</a:t>
            </a:r>
          </a:p>
        </p:txBody>
      </p:sp>
      <p:grpSp>
        <p:nvGrpSpPr>
          <p:cNvPr id="8" name="组合 7">
            <a:extLst>
              <a:ext uri="{FF2B5EF4-FFF2-40B4-BE49-F238E27FC236}">
                <a16:creationId xmlns:a16="http://schemas.microsoft.com/office/drawing/2014/main" id="{CBEE8FA8-C148-41B8-9E2A-6CFAB35339CE}"/>
              </a:ext>
            </a:extLst>
          </p:cNvPr>
          <p:cNvGrpSpPr/>
          <p:nvPr/>
        </p:nvGrpSpPr>
        <p:grpSpPr>
          <a:xfrm>
            <a:off x="85192" y="780177"/>
            <a:ext cx="3267608" cy="2457497"/>
            <a:chOff x="818145" y="659984"/>
            <a:chExt cx="4711435" cy="3505262"/>
          </a:xfrm>
        </p:grpSpPr>
        <p:pic>
          <p:nvPicPr>
            <p:cNvPr id="89092" name="Picture 4" descr="3-4"/>
            <p:cNvPicPr>
              <a:picLocks noChangeAspect="1"/>
            </p:cNvPicPr>
            <p:nvPr/>
          </p:nvPicPr>
          <p:blipFill>
            <a:blip r:embed="rId3"/>
            <a:stretch>
              <a:fillRect/>
            </a:stretch>
          </p:blipFill>
          <p:spPr>
            <a:xfrm>
              <a:off x="1600200" y="940039"/>
              <a:ext cx="3929380" cy="2704465"/>
            </a:xfrm>
            <a:prstGeom prst="rect">
              <a:avLst/>
            </a:prstGeom>
            <a:noFill/>
            <a:ln w="9525">
              <a:noFill/>
            </a:ln>
          </p:spPr>
        </p:pic>
        <p:sp>
          <p:nvSpPr>
            <p:cNvPr id="3" name="文本框 2">
              <a:extLst>
                <a:ext uri="{FF2B5EF4-FFF2-40B4-BE49-F238E27FC236}">
                  <a16:creationId xmlns:a16="http://schemas.microsoft.com/office/drawing/2014/main" id="{CEA90EB1-D499-4036-866C-FAFD9649A798}"/>
                </a:ext>
              </a:extLst>
            </p:cNvPr>
            <p:cNvSpPr txBox="1"/>
            <p:nvPr/>
          </p:nvSpPr>
          <p:spPr>
            <a:xfrm>
              <a:off x="840412" y="659984"/>
              <a:ext cx="1800493" cy="307777"/>
            </a:xfrm>
            <a:prstGeom prst="rect">
              <a:avLst/>
            </a:prstGeom>
            <a:noFill/>
          </p:spPr>
          <p:txBody>
            <a:bodyPr wrap="none" rtlCol="0">
              <a:spAutoFit/>
            </a:bodyPr>
            <a:lstStyle/>
            <a:p>
              <a:r>
                <a:rPr lang="zh-CN" altLang="en-US" sz="1400" dirty="0">
                  <a:solidFill>
                    <a:srgbClr val="FF0000"/>
                  </a:solidFill>
                </a:rPr>
                <a:t>优先级高，时间片短</a:t>
              </a:r>
            </a:p>
          </p:txBody>
        </p:sp>
        <p:sp>
          <p:nvSpPr>
            <p:cNvPr id="7" name="文本框 6">
              <a:extLst>
                <a:ext uri="{FF2B5EF4-FFF2-40B4-BE49-F238E27FC236}">
                  <a16:creationId xmlns:a16="http://schemas.microsoft.com/office/drawing/2014/main" id="{5EF3B8C9-0E8B-4A7B-822E-A64DE435FBCA}"/>
                </a:ext>
              </a:extLst>
            </p:cNvPr>
            <p:cNvSpPr txBox="1"/>
            <p:nvPr/>
          </p:nvSpPr>
          <p:spPr>
            <a:xfrm>
              <a:off x="818145" y="3726247"/>
              <a:ext cx="2746744" cy="438999"/>
            </a:xfrm>
            <a:prstGeom prst="rect">
              <a:avLst/>
            </a:prstGeom>
            <a:noFill/>
          </p:spPr>
          <p:txBody>
            <a:bodyPr wrap="square" rtlCol="0">
              <a:spAutoFit/>
            </a:bodyPr>
            <a:lstStyle/>
            <a:p>
              <a:r>
                <a:rPr lang="zh-CN" altLang="en-US" sz="1400" dirty="0">
                  <a:solidFill>
                    <a:srgbClr val="FF0000"/>
                  </a:solidFill>
                </a:rPr>
                <a:t>优先级低，时间片长</a:t>
              </a:r>
            </a:p>
          </p:txBody>
        </p:sp>
        <p:cxnSp>
          <p:nvCxnSpPr>
            <p:cNvPr id="5" name="直接箭头连接符 4">
              <a:extLst>
                <a:ext uri="{FF2B5EF4-FFF2-40B4-BE49-F238E27FC236}">
                  <a16:creationId xmlns:a16="http://schemas.microsoft.com/office/drawing/2014/main" id="{9CBA77D9-58A7-4001-8E03-BDBCAA27FFF5}"/>
                </a:ext>
              </a:extLst>
            </p:cNvPr>
            <p:cNvCxnSpPr/>
            <p:nvPr/>
          </p:nvCxnSpPr>
          <p:spPr>
            <a:xfrm>
              <a:off x="1414780" y="1016239"/>
              <a:ext cx="0" cy="2755463"/>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5D65F668-FC23-4892-A549-02E2FE1484A7}"/>
              </a:ext>
            </a:extLst>
          </p:cNvPr>
          <p:cNvPicPr>
            <a:picLocks noChangeAspect="1"/>
          </p:cNvPicPr>
          <p:nvPr/>
        </p:nvPicPr>
        <p:blipFill>
          <a:blip r:embed="rId4"/>
          <a:stretch>
            <a:fillRect/>
          </a:stretch>
        </p:blipFill>
        <p:spPr>
          <a:xfrm>
            <a:off x="228600" y="3486150"/>
            <a:ext cx="8484036" cy="1568531"/>
          </a:xfrm>
          <a:prstGeom prst="rect">
            <a:avLst/>
          </a:prstGeom>
          <a:ln w="12700" cap="sq">
            <a:solidFill>
              <a:srgbClr val="000000"/>
            </a:solidFill>
            <a:miter lim="800000"/>
          </a:ln>
          <a:effectLst>
            <a:outerShdw blurRad="57150" dist="50800" dir="2700000" algn="tl" rotWithShape="0">
              <a:srgbClr val="000000">
                <a:alpha val="40000"/>
              </a:srgbClr>
            </a:outerShdw>
          </a:effectLst>
        </p:spPr>
      </p:pic>
      <p:cxnSp>
        <p:nvCxnSpPr>
          <p:cNvPr id="10" name="直接连接符 9">
            <a:extLst>
              <a:ext uri="{FF2B5EF4-FFF2-40B4-BE49-F238E27FC236}">
                <a16:creationId xmlns:a16="http://schemas.microsoft.com/office/drawing/2014/main" id="{552B14BF-E1E4-4154-8322-9B415A74BD81}"/>
              </a:ext>
            </a:extLst>
          </p:cNvPr>
          <p:cNvCxnSpPr>
            <a:cxnSpLocks/>
          </p:cNvCxnSpPr>
          <p:nvPr/>
        </p:nvCxnSpPr>
        <p:spPr>
          <a:xfrm>
            <a:off x="2123769" y="4416935"/>
            <a:ext cx="6486831"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C5862A2-2571-4E66-B8AC-2B8105BFEB39}"/>
              </a:ext>
            </a:extLst>
          </p:cNvPr>
          <p:cNvCxnSpPr>
            <a:cxnSpLocks/>
          </p:cNvCxnSpPr>
          <p:nvPr/>
        </p:nvCxnSpPr>
        <p:spPr>
          <a:xfrm>
            <a:off x="228600" y="4755333"/>
            <a:ext cx="8382000"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D92E76-1F1E-4DD6-A5AC-89194CCF30DE}"/>
              </a:ext>
            </a:extLst>
          </p:cNvPr>
          <p:cNvCxnSpPr>
            <a:cxnSpLocks/>
          </p:cNvCxnSpPr>
          <p:nvPr/>
        </p:nvCxnSpPr>
        <p:spPr>
          <a:xfrm>
            <a:off x="228600" y="5059395"/>
            <a:ext cx="496399"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A67B5AC-7E5A-4931-B992-B84757BEF7B4}"/>
              </a:ext>
            </a:extLst>
          </p:cNvPr>
          <p:cNvSpPr txBox="1"/>
          <p:nvPr/>
        </p:nvSpPr>
        <p:spPr>
          <a:xfrm>
            <a:off x="2286000" y="3016948"/>
            <a:ext cx="3005951" cy="261610"/>
          </a:xfrm>
          <a:prstGeom prst="rect">
            <a:avLst/>
          </a:prstGeom>
          <a:noFill/>
          <a:ln>
            <a:solidFill>
              <a:srgbClr val="000000"/>
            </a:solidFill>
          </a:ln>
        </p:spPr>
        <p:txBody>
          <a:bodyPr wrap="none" rtlCol="0">
            <a:spAutoFit/>
          </a:bodyPr>
          <a:lstStyle/>
          <a:p>
            <a:r>
              <a:rPr lang="zh-CN" altLang="en-US" sz="1100" dirty="0"/>
              <a:t>被抢占进程回自队列末尾，保留已经运行时间</a:t>
            </a:r>
          </a:p>
        </p:txBody>
      </p:sp>
      <p:sp>
        <p:nvSpPr>
          <p:cNvPr id="17" name="矩形: 圆角 16">
            <a:extLst>
              <a:ext uri="{FF2B5EF4-FFF2-40B4-BE49-F238E27FC236}">
                <a16:creationId xmlns:a16="http://schemas.microsoft.com/office/drawing/2014/main" id="{F12CEFC1-B1E2-4BD0-B7CA-2CC643CB34A8}"/>
              </a:ext>
            </a:extLst>
          </p:cNvPr>
          <p:cNvSpPr/>
          <p:nvPr/>
        </p:nvSpPr>
        <p:spPr>
          <a:xfrm>
            <a:off x="990600" y="4486581"/>
            <a:ext cx="4495800" cy="243761"/>
          </a:xfrm>
          <a:prstGeom prst="round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69EDF404-141A-49C7-8365-C1F8BB6141DC}"/>
              </a:ext>
            </a:extLst>
          </p:cNvPr>
          <p:cNvCxnSpPr>
            <a:stCxn id="17" idx="0"/>
            <a:endCxn id="15" idx="2"/>
          </p:cNvCxnSpPr>
          <p:nvPr/>
        </p:nvCxnSpPr>
        <p:spPr>
          <a:xfrm flipV="1">
            <a:off x="3238500" y="3278558"/>
            <a:ext cx="550476" cy="1208023"/>
          </a:xfrm>
          <a:prstGeom prst="straightConnector1">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80761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1047750"/>
            <a:ext cx="8305800" cy="3810000"/>
            <a:chOff x="5377507" y="2387517"/>
            <a:chExt cx="5898811" cy="3636192"/>
          </a:xfrm>
        </p:grpSpPr>
        <p:grpSp>
          <p:nvGrpSpPr>
            <p:cNvPr id="41990" name="组合 19"/>
            <p:cNvGrpSpPr/>
            <p:nvPr/>
          </p:nvGrpSpPr>
          <p:grpSpPr>
            <a:xfrm>
              <a:off x="5391037" y="2387517"/>
              <a:ext cx="5885281" cy="3636192"/>
              <a:chOff x="5449234" y="1883461"/>
              <a:chExt cx="5885281" cy="3636192"/>
            </a:xfrm>
          </p:grpSpPr>
          <p:sp>
            <p:nvSpPr>
              <p:cNvPr id="32" name="矩形 3"/>
              <p:cNvSpPr>
                <a:spLocks noChangeArrowheads="1"/>
              </p:cNvSpPr>
              <p:nvPr/>
            </p:nvSpPr>
            <p:spPr bwMode="auto">
              <a:xfrm>
                <a:off x="5664577" y="1955882"/>
                <a:ext cx="5525625" cy="889049"/>
              </a:xfrm>
              <a:prstGeom prst="rect">
                <a:avLst/>
              </a:prstGeom>
              <a:noFill/>
              <a:ln w="9525">
                <a:noFill/>
                <a:prstDash val="dash"/>
                <a:miter lim="800000"/>
              </a:ln>
            </p:spPr>
            <p:txBody>
              <a:bodyPr>
                <a:spAutoFit/>
              </a:bodyPr>
              <a:lstStyle/>
              <a:p>
                <a:pPr marL="0" marR="0" lvl="0" indent="0" algn="just" defTabSz="914400" rtl="0" eaLnBrk="1" fontAlgn="auto" latinLnBrk="0" hangingPunct="1">
                  <a:lnSpc>
                    <a:spcPct val="114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调度的层次：（一）高级调度 </a:t>
                </a: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high level scheduling</a:t>
                </a:r>
              </a:p>
              <a:p>
                <a:pPr marL="0" marR="0" lvl="0" indent="-342265" algn="just" defTabSz="914400" rtl="0" eaLnBrk="1" fontAlgn="auto" latinLnBrk="0" hangingPunct="1">
                  <a:lnSpc>
                    <a:spcPct val="114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高级调度（作业调度） ： </a:t>
                </a:r>
                <a:r>
                  <a:rPr kumimoji="0" sz="16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从磁盘后备作业队列中挑选若干作业进入内存，为其分配资源，创建进程；作业完成后还要做善后处理工作。</a:t>
                </a:r>
              </a:p>
            </p:txBody>
          </p:sp>
          <p:sp>
            <p:nvSpPr>
              <p:cNvPr id="34" name="矩形 4"/>
              <p:cNvSpPr/>
              <p:nvPr/>
            </p:nvSpPr>
            <p:spPr>
              <a:xfrm>
                <a:off x="5449234" y="1883461"/>
                <a:ext cx="5885281"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41991"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92"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93"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94"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调度层次：高级调度</a:t>
            </a:r>
          </a:p>
        </p:txBody>
      </p:sp>
      <p:sp>
        <p:nvSpPr>
          <p:cNvPr id="41988"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1989"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pic>
        <p:nvPicPr>
          <p:cNvPr id="100" name="图片 99"/>
          <p:cNvPicPr/>
          <p:nvPr/>
        </p:nvPicPr>
        <p:blipFill>
          <a:blip r:embed="rId3"/>
          <a:stretch>
            <a:fillRect/>
          </a:stretch>
        </p:blipFill>
        <p:spPr>
          <a:xfrm>
            <a:off x="692150" y="2495550"/>
            <a:ext cx="3571240" cy="2183765"/>
          </a:xfrm>
          <a:prstGeom prst="rect">
            <a:avLst/>
          </a:prstGeom>
          <a:noFill/>
          <a:ln w="9525">
            <a:noFill/>
          </a:ln>
        </p:spPr>
      </p:pic>
      <p:sp>
        <p:nvSpPr>
          <p:cNvPr id="3" name="文本框 2"/>
          <p:cNvSpPr txBox="1"/>
          <p:nvPr/>
        </p:nvSpPr>
        <p:spPr>
          <a:xfrm>
            <a:off x="4396105" y="2372360"/>
            <a:ext cx="4439285" cy="2462213"/>
          </a:xfrm>
          <a:prstGeom prst="rect">
            <a:avLst/>
          </a:prstGeom>
          <a:noFill/>
        </p:spPr>
        <p:txBody>
          <a:bodyPr wrap="square" rtlCol="0" anchor="t">
            <a:spAutoFit/>
          </a:bodyPr>
          <a:lstStyle/>
          <a:p>
            <a:r>
              <a:rPr lang="zh-CN" altLang="en-US" sz="1400" b="1" dirty="0"/>
              <a:t>批处理作业的调度（高级调度）</a:t>
            </a:r>
          </a:p>
          <a:p>
            <a:r>
              <a:rPr lang="zh-CN" altLang="en-US" sz="1400" dirty="0"/>
              <a:t>① 选择作业：根据资源状况和多道程序道数选择；</a:t>
            </a:r>
          </a:p>
          <a:p>
            <a:r>
              <a:rPr lang="zh-CN" altLang="en-US" sz="1400" dirty="0"/>
              <a:t>② 分配资源：分配内存、设备；</a:t>
            </a:r>
          </a:p>
          <a:p>
            <a:r>
              <a:rPr lang="zh-CN" altLang="en-US" sz="1400" dirty="0"/>
              <a:t>③ </a:t>
            </a:r>
            <a:r>
              <a:rPr lang="zh-CN" altLang="en-US" sz="1400" dirty="0">
                <a:solidFill>
                  <a:srgbClr val="FF0000"/>
                </a:solidFill>
              </a:rPr>
              <a:t>创建进程</a:t>
            </a:r>
            <a:r>
              <a:rPr lang="zh-CN" altLang="en-US" sz="1400" dirty="0"/>
              <a:t>：进程调度程序为作业进程分配处理器；</a:t>
            </a:r>
          </a:p>
          <a:p>
            <a:r>
              <a:rPr lang="zh-CN" altLang="en-US" sz="1400" dirty="0"/>
              <a:t>④ 作业控制：假脱机系统Spooling根据作业控制块控制作业的启动、作业步转接、程序调入、数据I/O、异常处理；</a:t>
            </a:r>
          </a:p>
          <a:p>
            <a:r>
              <a:rPr lang="zh-CN" altLang="en-US" sz="1400" dirty="0"/>
              <a:t>⑤ 后续处理：作业正常结束或出错终止时，作业调度程序回收资源、撤销作业控制块，并选择新作业进入主存。</a:t>
            </a:r>
          </a:p>
          <a:p>
            <a:endParaRPr lang="zh-CN" altLang="en-US" sz="1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调度算法：多级反馈队列</a:t>
            </a:r>
          </a:p>
        </p:txBody>
      </p:sp>
      <p:pic>
        <p:nvPicPr>
          <p:cNvPr id="89092" name="Picture 4" descr="3-4"/>
          <p:cNvPicPr>
            <a:picLocks noChangeAspect="1"/>
          </p:cNvPicPr>
          <p:nvPr/>
        </p:nvPicPr>
        <p:blipFill>
          <a:blip r:embed="rId3"/>
          <a:stretch>
            <a:fillRect/>
          </a:stretch>
        </p:blipFill>
        <p:spPr>
          <a:xfrm>
            <a:off x="5062220" y="1885950"/>
            <a:ext cx="3929380" cy="2704465"/>
          </a:xfrm>
          <a:prstGeom prst="rect">
            <a:avLst/>
          </a:prstGeom>
          <a:noFill/>
          <a:ln w="9525">
            <a:noFill/>
          </a:ln>
        </p:spPr>
      </p:pic>
      <p:sp>
        <p:nvSpPr>
          <p:cNvPr id="2" name="文本框 1"/>
          <p:cNvSpPr txBox="1"/>
          <p:nvPr/>
        </p:nvSpPr>
        <p:spPr>
          <a:xfrm>
            <a:off x="17227" y="1428750"/>
            <a:ext cx="4674154" cy="3785652"/>
          </a:xfrm>
          <a:prstGeom prst="rect">
            <a:avLst/>
          </a:prstGeom>
          <a:noFill/>
        </p:spPr>
        <p:txBody>
          <a:bodyPr wrap="square" rtlCol="0" anchor="t">
            <a:spAutoFit/>
          </a:bodyPr>
          <a:lstStyle/>
          <a:p>
            <a:r>
              <a:rPr lang="zh-CN" altLang="en-US" sz="1500" b="1" dirty="0">
                <a:solidFill>
                  <a:srgbClr val="FF0000"/>
                </a:solidFill>
              </a:rPr>
              <a:t>算法规则：</a:t>
            </a:r>
            <a:endParaRPr lang="zh-CN" altLang="en-US" sz="1500" dirty="0"/>
          </a:p>
          <a:p>
            <a:pPr marL="342900" indent="-342900">
              <a:buAutoNum type="arabicPeriod"/>
            </a:pPr>
            <a:r>
              <a:rPr lang="zh-CN" altLang="en-US" sz="1500" dirty="0">
                <a:solidFill>
                  <a:srgbClr val="FF0000"/>
                </a:solidFill>
              </a:rPr>
              <a:t>设置多级就绪队列：</a:t>
            </a:r>
            <a:r>
              <a:rPr lang="zh-CN" altLang="en-US" sz="1500" dirty="0"/>
              <a:t>各级队列优先级从高到低，时间片从小到大</a:t>
            </a:r>
          </a:p>
          <a:p>
            <a:pPr marL="342900" indent="-342900">
              <a:buFont typeface="+mj-lt"/>
              <a:buAutoNum type="arabicPeriod" startAt="2"/>
            </a:pPr>
            <a:r>
              <a:rPr lang="zh-CN" altLang="en-US" sz="1500" dirty="0">
                <a:solidFill>
                  <a:srgbClr val="FF0000"/>
                </a:solidFill>
              </a:rPr>
              <a:t>采用</a:t>
            </a:r>
            <a:r>
              <a:rPr lang="en-US" altLang="zh-CN" sz="1500" dirty="0">
                <a:solidFill>
                  <a:srgbClr val="FF0000"/>
                </a:solidFill>
              </a:rPr>
              <a:t>FCFS</a:t>
            </a:r>
            <a:r>
              <a:rPr lang="zh-CN" altLang="en-US" sz="1500" dirty="0">
                <a:solidFill>
                  <a:srgbClr val="FF0000"/>
                </a:solidFill>
              </a:rPr>
              <a:t>调度：</a:t>
            </a:r>
            <a:r>
              <a:rPr lang="zh-CN" altLang="en-US" sz="1500" dirty="0"/>
              <a:t>新进程到达时先进入第一级队列，按照</a:t>
            </a:r>
            <a:r>
              <a:rPr lang="en-US" altLang="zh-CN" sz="1500" dirty="0"/>
              <a:t>FCFS</a:t>
            </a:r>
            <a:r>
              <a:rPr lang="zh-CN" altLang="en-US" sz="1500" dirty="0"/>
              <a:t>原则排队等待分配时间片。若</a:t>
            </a:r>
            <a:r>
              <a:rPr lang="zh-CN" altLang="en-US" sz="1500" dirty="0">
                <a:solidFill>
                  <a:srgbClr val="FF0000"/>
                </a:solidFill>
              </a:rPr>
              <a:t>用完时间片进程还未结束</a:t>
            </a:r>
            <a:r>
              <a:rPr lang="zh-CN" altLang="en-US" sz="1500" dirty="0"/>
              <a:t>，则进程</a:t>
            </a:r>
            <a:r>
              <a:rPr lang="zh-CN" altLang="en-US" sz="1500" dirty="0">
                <a:solidFill>
                  <a:srgbClr val="FF0000"/>
                </a:solidFill>
              </a:rPr>
              <a:t>进入下一级队列队尾</a:t>
            </a:r>
            <a:r>
              <a:rPr lang="zh-CN" altLang="en-US" sz="1500" dirty="0"/>
              <a:t>。如果此时已经是最低级的队列，则重新放回队列队尾</a:t>
            </a:r>
          </a:p>
          <a:p>
            <a:pPr marL="342900" indent="-342900">
              <a:buFont typeface="+mj-lt"/>
              <a:buAutoNum type="arabicPeriod" startAt="3"/>
            </a:pPr>
            <a:r>
              <a:rPr lang="zh-CN" altLang="en-US" sz="1500" dirty="0">
                <a:solidFill>
                  <a:srgbClr val="FF0000"/>
                </a:solidFill>
                <a:sym typeface="+mn-ea"/>
              </a:rPr>
              <a:t>按优先级调度：</a:t>
            </a:r>
            <a:r>
              <a:rPr lang="zh-CN" altLang="en-US" sz="1500" dirty="0">
                <a:solidFill>
                  <a:srgbClr val="FF0000"/>
                </a:solidFill>
              </a:rPr>
              <a:t>只有第K级队列为空时，才会为K+1级队头的进程分配时间片</a:t>
            </a:r>
            <a:r>
              <a:rPr lang="zh-CN" altLang="en-US" sz="1500" dirty="0"/>
              <a:t>。第</a:t>
            </a:r>
            <a:r>
              <a:rPr lang="en-US" altLang="zh-CN" sz="1500" dirty="0" err="1"/>
              <a:t>i</a:t>
            </a:r>
            <a:r>
              <a:rPr lang="zh-CN" altLang="en-US" sz="1500" dirty="0"/>
              <a:t>队某进程服务时，有新进程进入任一优先级高的队列时，立即将正在运行的进程放回</a:t>
            </a:r>
            <a:r>
              <a:rPr lang="en-US" altLang="zh-CN" sz="1500" dirty="0" err="1"/>
              <a:t>i</a:t>
            </a:r>
            <a:r>
              <a:rPr lang="zh-CN" altLang="en-US" sz="1500" dirty="0"/>
              <a:t>队列末尾，处理机分配给高优先级进程</a:t>
            </a:r>
            <a:endParaRPr lang="en-US" altLang="zh-CN" sz="1500" dirty="0"/>
          </a:p>
          <a:p>
            <a:pPr marL="342900" indent="-342900">
              <a:buFont typeface="+mj-lt"/>
              <a:buAutoNum type="arabicPeriod" startAt="3"/>
            </a:pPr>
            <a:r>
              <a:rPr lang="zh-CN" altLang="en-US" sz="1500" dirty="0">
                <a:solidFill>
                  <a:srgbClr val="FF0000"/>
                </a:solidFill>
              </a:rPr>
              <a:t>抢占式</a:t>
            </a:r>
            <a:r>
              <a:rPr lang="zh-CN" altLang="en-US" sz="1500" dirty="0"/>
              <a:t>：如果非第一级队列中的进程正在被调度，有新进程进入第一队列，则</a:t>
            </a:r>
            <a:r>
              <a:rPr lang="en-US" altLang="zh-CN" sz="1500" dirty="0"/>
              <a:t>CPU</a:t>
            </a:r>
            <a:r>
              <a:rPr lang="zh-CN" altLang="en-US" sz="1500" dirty="0"/>
              <a:t>被抢占，原进程保留运算时间返回</a:t>
            </a:r>
            <a:r>
              <a:rPr lang="zh-CN" altLang="en-US" sz="1500" dirty="0">
                <a:solidFill>
                  <a:srgbClr val="FF0000"/>
                </a:solidFill>
              </a:rPr>
              <a:t>自</a:t>
            </a:r>
            <a:r>
              <a:rPr lang="zh-CN" altLang="en-US" sz="1500" dirty="0"/>
              <a:t>队列末尾</a:t>
            </a:r>
          </a:p>
        </p:txBody>
      </p:sp>
      <p:sp>
        <p:nvSpPr>
          <p:cNvPr id="3" name="文本框 2">
            <a:extLst>
              <a:ext uri="{FF2B5EF4-FFF2-40B4-BE49-F238E27FC236}">
                <a16:creationId xmlns:a16="http://schemas.microsoft.com/office/drawing/2014/main" id="{CEA90EB1-D499-4036-866C-FAFD9649A798}"/>
              </a:ext>
            </a:extLst>
          </p:cNvPr>
          <p:cNvSpPr txBox="1"/>
          <p:nvPr/>
        </p:nvSpPr>
        <p:spPr>
          <a:xfrm>
            <a:off x="4876800" y="1657350"/>
            <a:ext cx="1800493" cy="307777"/>
          </a:xfrm>
          <a:prstGeom prst="rect">
            <a:avLst/>
          </a:prstGeom>
          <a:noFill/>
        </p:spPr>
        <p:txBody>
          <a:bodyPr wrap="none" rtlCol="0">
            <a:spAutoFit/>
          </a:bodyPr>
          <a:lstStyle/>
          <a:p>
            <a:r>
              <a:rPr lang="zh-CN" altLang="en-US" sz="1400" dirty="0">
                <a:solidFill>
                  <a:srgbClr val="FF0000"/>
                </a:solidFill>
              </a:rPr>
              <a:t>优先级高，时间片短</a:t>
            </a:r>
          </a:p>
        </p:txBody>
      </p:sp>
      <p:sp>
        <p:nvSpPr>
          <p:cNvPr id="7" name="文本框 6">
            <a:extLst>
              <a:ext uri="{FF2B5EF4-FFF2-40B4-BE49-F238E27FC236}">
                <a16:creationId xmlns:a16="http://schemas.microsoft.com/office/drawing/2014/main" id="{5EF3B8C9-0E8B-4A7B-822E-A64DE435FBCA}"/>
              </a:ext>
            </a:extLst>
          </p:cNvPr>
          <p:cNvSpPr txBox="1"/>
          <p:nvPr/>
        </p:nvSpPr>
        <p:spPr>
          <a:xfrm>
            <a:off x="4876800" y="4609875"/>
            <a:ext cx="1866274" cy="307777"/>
          </a:xfrm>
          <a:prstGeom prst="rect">
            <a:avLst/>
          </a:prstGeom>
          <a:noFill/>
        </p:spPr>
        <p:txBody>
          <a:bodyPr wrap="square" rtlCol="0">
            <a:spAutoFit/>
          </a:bodyPr>
          <a:lstStyle/>
          <a:p>
            <a:r>
              <a:rPr lang="zh-CN" altLang="en-US" sz="1400" dirty="0">
                <a:solidFill>
                  <a:srgbClr val="FF0000"/>
                </a:solidFill>
              </a:rPr>
              <a:t>优先级低，时间片长</a:t>
            </a:r>
          </a:p>
        </p:txBody>
      </p:sp>
      <p:cxnSp>
        <p:nvCxnSpPr>
          <p:cNvPr id="5" name="直接箭头连接符 4">
            <a:extLst>
              <a:ext uri="{FF2B5EF4-FFF2-40B4-BE49-F238E27FC236}">
                <a16:creationId xmlns:a16="http://schemas.microsoft.com/office/drawing/2014/main" id="{9CBA77D9-58A7-4001-8E03-BDBCAA27FFF5}"/>
              </a:ext>
            </a:extLst>
          </p:cNvPr>
          <p:cNvCxnSpPr/>
          <p:nvPr/>
        </p:nvCxnSpPr>
        <p:spPr>
          <a:xfrm>
            <a:off x="4876800" y="1962150"/>
            <a:ext cx="0" cy="2755463"/>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26C83F9-8F2A-4880-A1C6-20DC87E54388}"/>
              </a:ext>
            </a:extLst>
          </p:cNvPr>
          <p:cNvSpPr txBox="1"/>
          <p:nvPr/>
        </p:nvSpPr>
        <p:spPr>
          <a:xfrm>
            <a:off x="222962" y="924481"/>
            <a:ext cx="4653838" cy="523220"/>
          </a:xfrm>
          <a:prstGeom prst="rect">
            <a:avLst/>
          </a:prstGeom>
          <a:noFill/>
          <a:ln w="25400">
            <a:solidFill>
              <a:schemeClr val="tx1"/>
            </a:solidFill>
          </a:ln>
        </p:spPr>
        <p:txBody>
          <a:bodyPr wrap="none" rtlCol="0">
            <a:spAutoFit/>
          </a:bodyPr>
          <a:lstStyle/>
          <a:p>
            <a:r>
              <a:rPr lang="en-US" altLang="zh-CN" sz="1400" dirty="0">
                <a:solidFill>
                  <a:srgbClr val="FF0000"/>
                </a:solidFill>
              </a:rPr>
              <a:t>1. </a:t>
            </a:r>
            <a:r>
              <a:rPr lang="zh-CN" altLang="en-US" sz="1400" dirty="0">
                <a:solidFill>
                  <a:srgbClr val="FF0000"/>
                </a:solidFill>
              </a:rPr>
              <a:t>新进程进</a:t>
            </a:r>
            <a:r>
              <a:rPr lang="en-US" altLang="zh-CN" sz="1400" dirty="0">
                <a:solidFill>
                  <a:srgbClr val="FF0000"/>
                </a:solidFill>
              </a:rPr>
              <a:t>1</a:t>
            </a:r>
            <a:r>
              <a:rPr lang="zh-CN" altLang="en-US" sz="1400" dirty="0">
                <a:solidFill>
                  <a:srgbClr val="FF0000"/>
                </a:solidFill>
              </a:rPr>
              <a:t>排队，</a:t>
            </a:r>
            <a:r>
              <a:rPr lang="en-US" altLang="zh-CN" sz="1400" dirty="0">
                <a:solidFill>
                  <a:srgbClr val="FF0000"/>
                </a:solidFill>
              </a:rPr>
              <a:t>1</a:t>
            </a:r>
            <a:r>
              <a:rPr lang="zh-CN" altLang="en-US" sz="1400" dirty="0">
                <a:solidFill>
                  <a:srgbClr val="FF0000"/>
                </a:solidFill>
              </a:rPr>
              <a:t>个时间片没有完成发送到队列</a:t>
            </a:r>
            <a:r>
              <a:rPr lang="en-US" altLang="zh-CN" sz="1400" dirty="0">
                <a:solidFill>
                  <a:srgbClr val="FF0000"/>
                </a:solidFill>
              </a:rPr>
              <a:t>2</a:t>
            </a:r>
            <a:r>
              <a:rPr lang="zh-CN" altLang="en-US" sz="1400" dirty="0">
                <a:solidFill>
                  <a:srgbClr val="FF0000"/>
                </a:solidFill>
              </a:rPr>
              <a:t>排队</a:t>
            </a:r>
            <a:endParaRPr lang="en-US" altLang="zh-CN" sz="1400" dirty="0">
              <a:solidFill>
                <a:srgbClr val="FF0000"/>
              </a:solidFill>
            </a:endParaRPr>
          </a:p>
          <a:p>
            <a:r>
              <a:rPr lang="en-US" altLang="zh-CN" sz="1400" dirty="0">
                <a:solidFill>
                  <a:srgbClr val="FF0000"/>
                </a:solidFill>
              </a:rPr>
              <a:t>2. </a:t>
            </a:r>
            <a:r>
              <a:rPr lang="zh-CN" altLang="en-US" sz="1400" dirty="0">
                <a:solidFill>
                  <a:srgbClr val="FF0000"/>
                </a:solidFill>
              </a:rPr>
              <a:t>只有队列</a:t>
            </a:r>
            <a:r>
              <a:rPr lang="en-US" altLang="zh-CN" sz="1400" dirty="0">
                <a:solidFill>
                  <a:srgbClr val="FF0000"/>
                </a:solidFill>
              </a:rPr>
              <a:t>1</a:t>
            </a:r>
            <a:r>
              <a:rPr lang="zh-CN" altLang="en-US" sz="1400" dirty="0">
                <a:solidFill>
                  <a:srgbClr val="FF0000"/>
                </a:solidFill>
              </a:rPr>
              <a:t>为空，才会执行队列</a:t>
            </a:r>
            <a:r>
              <a:rPr lang="en-US" altLang="zh-CN" sz="1400" dirty="0">
                <a:solidFill>
                  <a:srgbClr val="FF0000"/>
                </a:solidFill>
              </a:rPr>
              <a:t>2</a:t>
            </a:r>
          </a:p>
        </p:txBody>
      </p:sp>
      <p:sp>
        <p:nvSpPr>
          <p:cNvPr id="4" name="文本框 3">
            <a:extLst>
              <a:ext uri="{FF2B5EF4-FFF2-40B4-BE49-F238E27FC236}">
                <a16:creationId xmlns:a16="http://schemas.microsoft.com/office/drawing/2014/main" id="{EFC40EE8-3C8E-4F9B-A854-2F54B6D2BA4F}"/>
              </a:ext>
            </a:extLst>
          </p:cNvPr>
          <p:cNvSpPr txBox="1"/>
          <p:nvPr/>
        </p:nvSpPr>
        <p:spPr>
          <a:xfrm>
            <a:off x="5293102" y="719882"/>
            <a:ext cx="3467616" cy="861774"/>
          </a:xfrm>
          <a:prstGeom prst="rect">
            <a:avLst/>
          </a:prstGeom>
          <a:noFill/>
        </p:spPr>
        <p:txBody>
          <a:bodyPr wrap="none" rtlCol="0">
            <a:spAutoFit/>
          </a:bodyPr>
          <a:lstStyle/>
          <a:p>
            <a:r>
              <a:rPr lang="zh-CN" altLang="en-US" sz="1600" dirty="0"/>
              <a:t>前面的算法均有局限</a:t>
            </a:r>
            <a:endParaRPr lang="en-US" altLang="zh-CN" sz="1600" dirty="0"/>
          </a:p>
          <a:p>
            <a:r>
              <a:rPr lang="zh-CN" altLang="en-US" sz="1600" dirty="0"/>
              <a:t>多级</a:t>
            </a:r>
            <a:r>
              <a:rPr lang="zh-CN" altLang="en-US" sz="1600" dirty="0">
                <a:solidFill>
                  <a:srgbClr val="FF0000"/>
                </a:solidFill>
              </a:rPr>
              <a:t>反馈</a:t>
            </a:r>
            <a:r>
              <a:rPr lang="zh-CN" altLang="en-US" sz="1600" dirty="0"/>
              <a:t>队列不必事先指导进程长短</a:t>
            </a:r>
            <a:endParaRPr lang="en-US" altLang="zh-CN" sz="1600" dirty="0"/>
          </a:p>
          <a:p>
            <a:r>
              <a:rPr lang="zh-CN" altLang="en-US" sz="1600" dirty="0"/>
              <a:t>目前公认比较好的算法</a:t>
            </a:r>
          </a:p>
        </p:txBody>
      </p:sp>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调度算法：多级反馈队列</a:t>
            </a:r>
          </a:p>
        </p:txBody>
      </p:sp>
      <p:grpSp>
        <p:nvGrpSpPr>
          <p:cNvPr id="8" name="组合 7">
            <a:extLst>
              <a:ext uri="{FF2B5EF4-FFF2-40B4-BE49-F238E27FC236}">
                <a16:creationId xmlns:a16="http://schemas.microsoft.com/office/drawing/2014/main" id="{CBEE8FA8-C148-41B8-9E2A-6CFAB35339CE}"/>
              </a:ext>
            </a:extLst>
          </p:cNvPr>
          <p:cNvGrpSpPr/>
          <p:nvPr/>
        </p:nvGrpSpPr>
        <p:grpSpPr>
          <a:xfrm>
            <a:off x="76200" y="780177"/>
            <a:ext cx="4724400" cy="3467973"/>
            <a:chOff x="805180" y="659984"/>
            <a:chExt cx="4724400" cy="3467973"/>
          </a:xfrm>
        </p:grpSpPr>
        <p:pic>
          <p:nvPicPr>
            <p:cNvPr id="89092" name="Picture 4" descr="3-4"/>
            <p:cNvPicPr>
              <a:picLocks noChangeAspect="1"/>
            </p:cNvPicPr>
            <p:nvPr/>
          </p:nvPicPr>
          <p:blipFill>
            <a:blip r:embed="rId3"/>
            <a:stretch>
              <a:fillRect/>
            </a:stretch>
          </p:blipFill>
          <p:spPr>
            <a:xfrm>
              <a:off x="1600200" y="940039"/>
              <a:ext cx="3929380" cy="2704465"/>
            </a:xfrm>
            <a:prstGeom prst="rect">
              <a:avLst/>
            </a:prstGeom>
            <a:noFill/>
            <a:ln w="9525">
              <a:noFill/>
            </a:ln>
          </p:spPr>
        </p:pic>
        <p:sp>
          <p:nvSpPr>
            <p:cNvPr id="3" name="文本框 2">
              <a:extLst>
                <a:ext uri="{FF2B5EF4-FFF2-40B4-BE49-F238E27FC236}">
                  <a16:creationId xmlns:a16="http://schemas.microsoft.com/office/drawing/2014/main" id="{CEA90EB1-D499-4036-866C-FAFD9649A798}"/>
                </a:ext>
              </a:extLst>
            </p:cNvPr>
            <p:cNvSpPr txBox="1"/>
            <p:nvPr/>
          </p:nvSpPr>
          <p:spPr>
            <a:xfrm>
              <a:off x="840412" y="659984"/>
              <a:ext cx="1800493" cy="307777"/>
            </a:xfrm>
            <a:prstGeom prst="rect">
              <a:avLst/>
            </a:prstGeom>
            <a:noFill/>
          </p:spPr>
          <p:txBody>
            <a:bodyPr wrap="none" rtlCol="0">
              <a:spAutoFit/>
            </a:bodyPr>
            <a:lstStyle/>
            <a:p>
              <a:r>
                <a:rPr lang="zh-CN" altLang="en-US" sz="1400" dirty="0">
                  <a:solidFill>
                    <a:srgbClr val="FF0000"/>
                  </a:solidFill>
                </a:rPr>
                <a:t>优先级高，时间片短</a:t>
              </a:r>
            </a:p>
          </p:txBody>
        </p:sp>
        <p:sp>
          <p:nvSpPr>
            <p:cNvPr id="7" name="文本框 6">
              <a:extLst>
                <a:ext uri="{FF2B5EF4-FFF2-40B4-BE49-F238E27FC236}">
                  <a16:creationId xmlns:a16="http://schemas.microsoft.com/office/drawing/2014/main" id="{5EF3B8C9-0E8B-4A7B-822E-A64DE435FBCA}"/>
                </a:ext>
              </a:extLst>
            </p:cNvPr>
            <p:cNvSpPr txBox="1"/>
            <p:nvPr/>
          </p:nvSpPr>
          <p:spPr>
            <a:xfrm>
              <a:off x="805180" y="3820180"/>
              <a:ext cx="1866274" cy="307777"/>
            </a:xfrm>
            <a:prstGeom prst="rect">
              <a:avLst/>
            </a:prstGeom>
            <a:noFill/>
          </p:spPr>
          <p:txBody>
            <a:bodyPr wrap="square" rtlCol="0">
              <a:spAutoFit/>
            </a:bodyPr>
            <a:lstStyle/>
            <a:p>
              <a:r>
                <a:rPr lang="zh-CN" altLang="en-US" sz="1400" dirty="0">
                  <a:solidFill>
                    <a:srgbClr val="FF0000"/>
                  </a:solidFill>
                </a:rPr>
                <a:t>优先级低，时间片长</a:t>
              </a:r>
            </a:p>
          </p:txBody>
        </p:sp>
        <p:cxnSp>
          <p:nvCxnSpPr>
            <p:cNvPr id="5" name="直接箭头连接符 4">
              <a:extLst>
                <a:ext uri="{FF2B5EF4-FFF2-40B4-BE49-F238E27FC236}">
                  <a16:creationId xmlns:a16="http://schemas.microsoft.com/office/drawing/2014/main" id="{9CBA77D9-58A7-4001-8E03-BDBCAA27FFF5}"/>
                </a:ext>
              </a:extLst>
            </p:cNvPr>
            <p:cNvCxnSpPr/>
            <p:nvPr/>
          </p:nvCxnSpPr>
          <p:spPr>
            <a:xfrm>
              <a:off x="1414780" y="1016239"/>
              <a:ext cx="0" cy="2755463"/>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EFC40EE8-3C8E-4F9B-A854-2F54B6D2BA4F}"/>
              </a:ext>
            </a:extLst>
          </p:cNvPr>
          <p:cNvSpPr txBox="1"/>
          <p:nvPr/>
        </p:nvSpPr>
        <p:spPr>
          <a:xfrm>
            <a:off x="4953000" y="767100"/>
            <a:ext cx="7543800" cy="1815882"/>
          </a:xfrm>
          <a:prstGeom prst="rect">
            <a:avLst/>
          </a:prstGeom>
          <a:noFill/>
        </p:spPr>
        <p:txBody>
          <a:bodyPr wrap="square" rtlCol="0">
            <a:spAutoFit/>
          </a:bodyPr>
          <a:lstStyle/>
          <a:p>
            <a:r>
              <a:rPr lang="zh-CN" altLang="en-US" sz="1400" dirty="0"/>
              <a:t>多级</a:t>
            </a:r>
            <a:r>
              <a:rPr lang="zh-CN" altLang="en-US" sz="1400" dirty="0">
                <a:solidFill>
                  <a:srgbClr val="FF0000"/>
                </a:solidFill>
              </a:rPr>
              <a:t>反馈</a:t>
            </a:r>
            <a:r>
              <a:rPr lang="zh-CN" altLang="en-US" sz="1400" dirty="0"/>
              <a:t>队列调度算法时间片：</a:t>
            </a:r>
            <a:endParaRPr lang="en-US" altLang="zh-CN" sz="1400" dirty="0"/>
          </a:p>
          <a:p>
            <a:endParaRPr lang="en-US" altLang="zh-CN" sz="1400" dirty="0"/>
          </a:p>
          <a:p>
            <a:r>
              <a:rPr lang="zh-CN" altLang="en-US" sz="1400" dirty="0"/>
              <a:t>第一个队列时间片列大于多数人机交互所需处理器</a:t>
            </a:r>
            <a:endParaRPr lang="en-US" altLang="zh-CN" sz="1400" dirty="0"/>
          </a:p>
          <a:p>
            <a:r>
              <a:rPr lang="zh-CN" altLang="en-US" sz="1400" dirty="0"/>
              <a:t>时间，能满足各种类型用户的需要</a:t>
            </a:r>
            <a:endParaRPr lang="en-US" altLang="zh-CN" sz="1400" dirty="0"/>
          </a:p>
          <a:p>
            <a:endParaRPr lang="en-US" altLang="zh-CN" sz="1400" dirty="0"/>
          </a:p>
          <a:p>
            <a:r>
              <a:rPr lang="zh-CN" altLang="en-US" sz="1400" dirty="0"/>
              <a:t>终端型用户</a:t>
            </a:r>
            <a:endParaRPr lang="en-US" altLang="zh-CN" sz="1400" dirty="0"/>
          </a:p>
          <a:p>
            <a:r>
              <a:rPr lang="zh-CN" altLang="en-US" sz="1400" dirty="0"/>
              <a:t>短批处理作业用户</a:t>
            </a:r>
            <a:endParaRPr lang="en-US" altLang="zh-CN" sz="1400" dirty="0"/>
          </a:p>
          <a:p>
            <a:r>
              <a:rPr lang="zh-CN" altLang="en-US" sz="1400" dirty="0"/>
              <a:t>长批处理作业用户</a:t>
            </a:r>
          </a:p>
        </p:txBody>
      </p:sp>
    </p:spTree>
    <p:extLst>
      <p:ext uri="{BB962C8B-B14F-4D97-AF65-F5344CB8AC3E}">
        <p14:creationId xmlns:p14="http://schemas.microsoft.com/office/powerpoint/2010/main" val="380905391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调度算法：多级反馈队列</a:t>
            </a:r>
          </a:p>
        </p:txBody>
      </p:sp>
      <p:pic>
        <p:nvPicPr>
          <p:cNvPr id="2" name="图片 1"/>
          <p:cNvPicPr>
            <a:picLocks noChangeAspect="1"/>
          </p:cNvPicPr>
          <p:nvPr/>
        </p:nvPicPr>
        <p:blipFill>
          <a:blip r:embed="rId4"/>
          <a:srcRect l="3471"/>
          <a:stretch>
            <a:fillRect/>
          </a:stretch>
        </p:blipFill>
        <p:spPr>
          <a:xfrm>
            <a:off x="152400" y="590550"/>
            <a:ext cx="8598535" cy="2438400"/>
          </a:xfrm>
          <a:prstGeom prst="rect">
            <a:avLst/>
          </a:prstGeom>
        </p:spPr>
      </p:pic>
      <p:pic>
        <p:nvPicPr>
          <p:cNvPr id="3" name="图片 2"/>
          <p:cNvPicPr>
            <a:picLocks noChangeAspect="1"/>
          </p:cNvPicPr>
          <p:nvPr/>
        </p:nvPicPr>
        <p:blipFill>
          <a:blip r:embed="rId5"/>
          <a:stretch>
            <a:fillRect/>
          </a:stretch>
        </p:blipFill>
        <p:spPr>
          <a:xfrm>
            <a:off x="2743200" y="2495550"/>
            <a:ext cx="6008370" cy="2503170"/>
          </a:xfrm>
          <a:prstGeom prst="rect">
            <a:avLst/>
          </a:prstGeom>
        </p:spPr>
      </p:pic>
      <p:pic>
        <p:nvPicPr>
          <p:cNvPr id="4" name="图片 3"/>
          <p:cNvPicPr>
            <a:picLocks noChangeAspect="1"/>
          </p:cNvPicPr>
          <p:nvPr/>
        </p:nvPicPr>
        <p:blipFill>
          <a:blip r:embed="rId6"/>
          <a:stretch>
            <a:fillRect/>
          </a:stretch>
        </p:blipFill>
        <p:spPr>
          <a:xfrm>
            <a:off x="2743200" y="2535555"/>
            <a:ext cx="6054090" cy="2463165"/>
          </a:xfrm>
          <a:prstGeom prst="rect">
            <a:avLst/>
          </a:prstGeom>
        </p:spPr>
      </p:pic>
      <p:pic>
        <p:nvPicPr>
          <p:cNvPr id="5" name="图片 4"/>
          <p:cNvPicPr>
            <a:picLocks noChangeAspect="1"/>
          </p:cNvPicPr>
          <p:nvPr/>
        </p:nvPicPr>
        <p:blipFill>
          <a:blip r:embed="rId7"/>
          <a:stretch>
            <a:fillRect/>
          </a:stretch>
        </p:blipFill>
        <p:spPr>
          <a:xfrm>
            <a:off x="2895600" y="2593340"/>
            <a:ext cx="6104890" cy="2405380"/>
          </a:xfrm>
          <a:prstGeom prst="rect">
            <a:avLst/>
          </a:prstGeom>
        </p:spPr>
      </p:pic>
      <p:pic>
        <p:nvPicPr>
          <p:cNvPr id="6" name="图片 5"/>
          <p:cNvPicPr>
            <a:picLocks noChangeAspect="1"/>
          </p:cNvPicPr>
          <p:nvPr/>
        </p:nvPicPr>
        <p:blipFill>
          <a:blip r:embed="rId8"/>
          <a:stretch>
            <a:fillRect/>
          </a:stretch>
        </p:blipFill>
        <p:spPr>
          <a:xfrm>
            <a:off x="3200400" y="2571750"/>
            <a:ext cx="5873115" cy="2323465"/>
          </a:xfrm>
          <a:prstGeom prst="rect">
            <a:avLst/>
          </a:prstGeom>
        </p:spPr>
      </p:pic>
      <p:pic>
        <p:nvPicPr>
          <p:cNvPr id="8" name="图片 7"/>
          <p:cNvPicPr>
            <a:picLocks noChangeAspect="1"/>
          </p:cNvPicPr>
          <p:nvPr/>
        </p:nvPicPr>
        <p:blipFill>
          <a:blip r:embed="rId9"/>
          <a:stretch>
            <a:fillRect/>
          </a:stretch>
        </p:blipFill>
        <p:spPr>
          <a:xfrm>
            <a:off x="2743200" y="2571750"/>
            <a:ext cx="6085205" cy="2515870"/>
          </a:xfrm>
          <a:prstGeom prst="rect">
            <a:avLst/>
          </a:prstGeom>
        </p:spPr>
      </p:pic>
      <p:pic>
        <p:nvPicPr>
          <p:cNvPr id="9" name="图片 8"/>
          <p:cNvPicPr>
            <a:picLocks noChangeAspect="1"/>
          </p:cNvPicPr>
          <p:nvPr/>
        </p:nvPicPr>
        <p:blipFill>
          <a:blip r:embed="rId10"/>
          <a:stretch>
            <a:fillRect/>
          </a:stretch>
        </p:blipFill>
        <p:spPr>
          <a:xfrm>
            <a:off x="2743200" y="2406650"/>
            <a:ext cx="6498590" cy="2592070"/>
          </a:xfrm>
          <a:prstGeom prst="rect">
            <a:avLst/>
          </a:prstGeom>
        </p:spPr>
      </p:pic>
      <p:pic>
        <p:nvPicPr>
          <p:cNvPr id="10" name="图片 9"/>
          <p:cNvPicPr>
            <a:picLocks noChangeAspect="1"/>
          </p:cNvPicPr>
          <p:nvPr>
            <p:custDataLst>
              <p:tags r:id="rId1"/>
            </p:custDataLst>
          </p:nvPr>
        </p:nvPicPr>
        <p:blipFill>
          <a:blip r:embed="rId11"/>
          <a:stretch>
            <a:fillRect/>
          </a:stretch>
        </p:blipFill>
        <p:spPr>
          <a:xfrm>
            <a:off x="2438400" y="2495550"/>
            <a:ext cx="6951345" cy="256159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95"/>
          <p:cNvGraphicFramePr>
            <a:graphicFrameLocks noGrp="1"/>
          </p:cNvGraphicFramePr>
          <p:nvPr>
            <p:custDataLst>
              <p:tags r:id="rId1"/>
            </p:custDataLst>
            <p:extLst>
              <p:ext uri="{D42A27DB-BD31-4B8C-83A1-F6EECF244321}">
                <p14:modId xmlns:p14="http://schemas.microsoft.com/office/powerpoint/2010/main" val="2150735446"/>
              </p:ext>
            </p:extLst>
          </p:nvPr>
        </p:nvGraphicFramePr>
        <p:xfrm>
          <a:off x="1219200" y="670212"/>
          <a:ext cx="6822441" cy="4476712"/>
        </p:xfrm>
        <a:graphic>
          <a:graphicData uri="http://schemas.openxmlformats.org/drawingml/2006/table">
            <a:tbl>
              <a:tblPr>
                <a:tableStyleId>{5DA37D80-6434-44D0-A028-1B22A696006F}</a:tableStyleId>
              </a:tblPr>
              <a:tblGrid>
                <a:gridCol w="1720455">
                  <a:extLst>
                    <a:ext uri="{9D8B030D-6E8A-4147-A177-3AD203B41FA5}">
                      <a16:colId xmlns:a16="http://schemas.microsoft.com/office/drawing/2014/main" val="20000"/>
                    </a:ext>
                  </a:extLst>
                </a:gridCol>
                <a:gridCol w="1561067">
                  <a:extLst>
                    <a:ext uri="{9D8B030D-6E8A-4147-A177-3AD203B41FA5}">
                      <a16:colId xmlns:a16="http://schemas.microsoft.com/office/drawing/2014/main" val="20001"/>
                    </a:ext>
                  </a:extLst>
                </a:gridCol>
                <a:gridCol w="546920">
                  <a:extLst>
                    <a:ext uri="{9D8B030D-6E8A-4147-A177-3AD203B41FA5}">
                      <a16:colId xmlns:a16="http://schemas.microsoft.com/office/drawing/2014/main" val="20002"/>
                    </a:ext>
                  </a:extLst>
                </a:gridCol>
                <a:gridCol w="611776">
                  <a:extLst>
                    <a:ext uri="{9D8B030D-6E8A-4147-A177-3AD203B41FA5}">
                      <a16:colId xmlns:a16="http://schemas.microsoft.com/office/drawing/2014/main" val="20003"/>
                    </a:ext>
                  </a:extLst>
                </a:gridCol>
                <a:gridCol w="543007">
                  <a:extLst>
                    <a:ext uri="{9D8B030D-6E8A-4147-A177-3AD203B41FA5}">
                      <a16:colId xmlns:a16="http://schemas.microsoft.com/office/drawing/2014/main" val="20004"/>
                    </a:ext>
                  </a:extLst>
                </a:gridCol>
                <a:gridCol w="613072">
                  <a:extLst>
                    <a:ext uri="{9D8B030D-6E8A-4147-A177-3AD203B41FA5}">
                      <a16:colId xmlns:a16="http://schemas.microsoft.com/office/drawing/2014/main" val="20007"/>
                    </a:ext>
                  </a:extLst>
                </a:gridCol>
                <a:gridCol w="613072">
                  <a:extLst>
                    <a:ext uri="{9D8B030D-6E8A-4147-A177-3AD203B41FA5}">
                      <a16:colId xmlns:a16="http://schemas.microsoft.com/office/drawing/2014/main" val="3907205362"/>
                    </a:ext>
                  </a:extLst>
                </a:gridCol>
                <a:gridCol w="613072">
                  <a:extLst>
                    <a:ext uri="{9D8B030D-6E8A-4147-A177-3AD203B41FA5}">
                      <a16:colId xmlns:a16="http://schemas.microsoft.com/office/drawing/2014/main" val="2967732030"/>
                    </a:ext>
                  </a:extLst>
                </a:gridCol>
              </a:tblGrid>
              <a:tr h="159798">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           </a:t>
                      </a: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                                           </a:t>
                      </a:r>
                      <a:r>
                        <a:rPr kumimoji="1" lang="zh-CN" altLang="en-US" sz="800" b="0" u="none" strike="noStrike" cap="none" normalizeH="0" baseline="0" dirty="0">
                          <a:ln>
                            <a:noFill/>
                          </a:ln>
                          <a:solidFill>
                            <a:schemeClr val="tx1"/>
                          </a:solidFill>
                          <a:effectLst/>
                          <a:latin typeface="+mn-ea"/>
                          <a:ea typeface="+mn-ea"/>
                        </a:rPr>
                        <a:t>作业情况</a:t>
                      </a: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      </a:t>
                      </a:r>
                      <a:endParaRPr kumimoji="1" lang="en-US" altLang="zh-CN" sz="800" b="0" u="none" strike="noStrike" cap="none" normalizeH="0" baseline="0" dirty="0">
                        <a:ln>
                          <a:noFill/>
                        </a:ln>
                        <a:solidFill>
                          <a:schemeClr val="tx1"/>
                        </a:solidFill>
                        <a:effectLst/>
                        <a:latin typeface="+mn-ea"/>
                        <a:ea typeface="+mn-ea"/>
                      </a:endParaRPr>
                    </a:p>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    时间片</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进程名</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A</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B</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C</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r>
                        <a:rPr kumimoji="1" lang="zh-CN" altLang="en-US" sz="800" b="0" i="0" u="none" strike="noStrike" cap="none" normalizeH="0" baseline="0" dirty="0">
                          <a:ln>
                            <a:noFill/>
                          </a:ln>
                          <a:solidFill>
                            <a:schemeClr val="tx1"/>
                          </a:solidFill>
                          <a:effectLst/>
                          <a:latin typeface="+mn-ea"/>
                          <a:ea typeface="+mn-ea"/>
                        </a:rPr>
                        <a:t>队列</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en-US" altLang="zh-CN" sz="800" b="0" i="0" u="none" strike="noStrike" cap="none" normalizeH="0" baseline="0" dirty="0">
                          <a:ln>
                            <a:noFill/>
                          </a:ln>
                          <a:solidFill>
                            <a:schemeClr val="tx1"/>
                          </a:solidFill>
                          <a:effectLst/>
                          <a:latin typeface="+mn-ea"/>
                          <a:ea typeface="+mn-ea"/>
                        </a:rPr>
                        <a:t>2</a:t>
                      </a:r>
                      <a:r>
                        <a:rPr kumimoji="1" lang="zh-CN" altLang="en-US" sz="800" b="0" i="0" u="none" strike="noStrike" cap="none" normalizeH="0" baseline="0" dirty="0">
                          <a:ln>
                            <a:noFill/>
                          </a:ln>
                          <a:solidFill>
                            <a:schemeClr val="tx1"/>
                          </a:solidFill>
                          <a:effectLst/>
                          <a:latin typeface="+mn-ea"/>
                          <a:ea typeface="+mn-ea"/>
                        </a:rPr>
                        <a:t>队列</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zh-CN" altLang="en-US" sz="800" b="0" i="0" u="none" strike="noStrike" cap="none" normalizeH="0" baseline="0" dirty="0">
                          <a:ln>
                            <a:noFill/>
                          </a:ln>
                          <a:solidFill>
                            <a:schemeClr val="tx1"/>
                          </a:solidFill>
                          <a:effectLst/>
                          <a:latin typeface="+mn-ea"/>
                          <a:ea typeface="+mn-ea"/>
                        </a:rPr>
                        <a:t>队列</a:t>
                      </a:r>
                      <a:r>
                        <a:rPr kumimoji="1" lang="en-US" altLang="zh-CN" sz="800" b="0" i="0" u="none" strike="noStrike" cap="none" normalizeH="0" baseline="0" dirty="0">
                          <a:ln>
                            <a:noFill/>
                          </a:ln>
                          <a:solidFill>
                            <a:schemeClr val="tx1"/>
                          </a:solidFill>
                          <a:effectLst/>
                          <a:latin typeface="+mn-ea"/>
                          <a:ea typeface="+mn-ea"/>
                        </a:rPr>
                        <a:t>3</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0"/>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a:ln>
                            <a:noFill/>
                          </a:ln>
                          <a:solidFill>
                            <a:schemeClr val="tx1"/>
                          </a:solidFill>
                          <a:effectLst/>
                          <a:latin typeface="+mn-ea"/>
                          <a:ea typeface="+mn-ea"/>
                        </a:rPr>
                        <a:t>到达时间</a:t>
                      </a:r>
                      <a:endParaRPr kumimoji="1" lang="zh-CN" altLang="en-US"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0</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5</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1"/>
                  </a:ext>
                </a:extLst>
              </a:tr>
              <a:tr h="272256">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服务时间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rgbClr val="FF0000"/>
                          </a:solidFill>
                          <a:effectLst/>
                          <a:latin typeface="+mn-ea"/>
                          <a:ea typeface="+mn-ea"/>
                        </a:rPr>
                        <a:t>8</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4</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1</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2"/>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0-</a:t>
                      </a:r>
                      <a:r>
                        <a:rPr kumimoji="1" lang="en-US" altLang="zh-CN" sz="600" b="0" i="0" u="none" strike="noStrike" cap="none" normalizeH="0" baseline="0" dirty="0">
                          <a:ln>
                            <a:noFill/>
                          </a:ln>
                          <a:solidFill>
                            <a:srgbClr val="FF0000"/>
                          </a:solidFill>
                          <a:effectLst/>
                          <a:latin typeface="微软雅黑" panose="020B0503020204020204" pitchFamily="34" charset="-122"/>
                          <a:ea typeface="+mn-ea"/>
                        </a:rPr>
                        <a:t>1</a:t>
                      </a:r>
                      <a:endParaRPr kumimoji="1" lang="zh-CN" altLang="en-US" sz="600" b="0" i="0" u="none" strike="noStrike" cap="none" normalizeH="0" baseline="0" dirty="0">
                        <a:ln>
                          <a:noFill/>
                        </a:ln>
                        <a:solidFill>
                          <a:srgbClr val="FF0000"/>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en-US" altLang="zh-CN" sz="800" b="0" i="0" u="none" strike="noStrike" cap="none" normalizeH="0" baseline="0" dirty="0">
                          <a:ln>
                            <a:noFill/>
                          </a:ln>
                          <a:solidFill>
                            <a:schemeClr val="tx1"/>
                          </a:solidFill>
                          <a:effectLst/>
                          <a:latin typeface="+mn-ea"/>
                          <a:ea typeface="+mn-ea"/>
                        </a:rPr>
                        <a:t>AB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8833858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1-2</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85215731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2-3</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669017247"/>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3-4</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4020235"/>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4-</a:t>
                      </a:r>
                      <a:r>
                        <a:rPr kumimoji="1" lang="en-US" altLang="zh-CN" sz="600" b="0" i="0" u="none" strike="noStrike" cap="none" normalizeH="0" baseline="0" dirty="0">
                          <a:ln>
                            <a:noFill/>
                          </a:ln>
                          <a:solidFill>
                            <a:srgbClr val="FF0000"/>
                          </a:solidFill>
                          <a:effectLst/>
                          <a:latin typeface="微软雅黑" panose="020B0503020204020204" pitchFamily="34" charset="-122"/>
                          <a:ea typeface="+mn-ea"/>
                        </a:rPr>
                        <a:t>5</a:t>
                      </a:r>
                      <a:endParaRPr kumimoji="1" lang="zh-CN" altLang="en-US" sz="600" b="0" i="0" u="none" strike="noStrike" cap="none" normalizeH="0" baseline="0" dirty="0">
                        <a:ln>
                          <a:noFill/>
                        </a:ln>
                        <a:solidFill>
                          <a:srgbClr val="FF0000"/>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256872551"/>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5-6</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B1</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96891516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6-7</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B1</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872089499"/>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7-8</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118162194"/>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8-9</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59778512"/>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9-10</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37308209"/>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10-11</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76012119"/>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11-12</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05357761"/>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12-13</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63236271"/>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13-14</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95022038"/>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14-15</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5390833"/>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15-16</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087928604"/>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16-17</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397664367"/>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17-18</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9095290"/>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18-19</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24117115"/>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19-20</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37164637"/>
                  </a:ext>
                </a:extLst>
              </a:tr>
              <a:tr h="159798">
                <a:tc>
                  <a:txBody>
                    <a:bodyPr/>
                    <a:lstStyle/>
                    <a:p>
                      <a:pPr marL="0" marR="0" lvl="0" indent="0" algn="l"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296666369"/>
                  </a:ext>
                </a:extLst>
              </a:tr>
              <a:tr h="159798">
                <a:tc rowSpan="3">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RR</a:t>
                      </a:r>
                    </a:p>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q=</a:t>
                      </a:r>
                      <a:r>
                        <a:rPr kumimoji="1" lang="en-US" altLang="zh-CN" sz="800" b="0" u="none" strike="noStrike" cap="none" normalizeH="0" baseline="0" dirty="0">
                          <a:ln>
                            <a:noFill/>
                          </a:ln>
                          <a:solidFill>
                            <a:srgbClr val="FF0000"/>
                          </a:solidFill>
                          <a:effectLst/>
                          <a:latin typeface="+mn-ea"/>
                          <a:ea typeface="+mn-ea"/>
                        </a:rPr>
                        <a:t>1</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完成时间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405640400"/>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60080781"/>
                  </a:ext>
                </a:extLst>
              </a:tr>
              <a:tr h="159798">
                <a:tc vMerge="1">
                  <a:txBody>
                    <a:bodyPr/>
                    <a:lstStyle/>
                    <a:p>
                      <a:endParaRPr lang="zh-CN"/>
                    </a:p>
                  </a:txBody>
                  <a:tcPr/>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带权周转时间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08469041"/>
                  </a:ext>
                </a:extLst>
              </a:tr>
            </a:tbl>
          </a:graphicData>
        </a:graphic>
      </p:graphicFrame>
      <p:pic>
        <p:nvPicPr>
          <p:cNvPr id="4" name="图片 3">
            <a:extLst>
              <a:ext uri="{FF2B5EF4-FFF2-40B4-BE49-F238E27FC236}">
                <a16:creationId xmlns:a16="http://schemas.microsoft.com/office/drawing/2014/main" id="{47970776-EEC5-491F-A55A-0482DC4A9A3F}"/>
              </a:ext>
            </a:extLst>
          </p:cNvPr>
          <p:cNvPicPr>
            <a:picLocks noChangeAspect="1"/>
          </p:cNvPicPr>
          <p:nvPr/>
        </p:nvPicPr>
        <p:blipFill>
          <a:blip r:embed="rId3"/>
          <a:stretch>
            <a:fillRect/>
          </a:stretch>
        </p:blipFill>
        <p:spPr>
          <a:xfrm>
            <a:off x="304800" y="1352550"/>
            <a:ext cx="2594105" cy="1265975"/>
          </a:xfrm>
          <a:prstGeom prst="rect">
            <a:avLst/>
          </a:prstGeom>
        </p:spPr>
      </p:pic>
      <p:sp>
        <p:nvSpPr>
          <p:cNvPr id="2" name="文本框 1">
            <a:extLst>
              <a:ext uri="{FF2B5EF4-FFF2-40B4-BE49-F238E27FC236}">
                <a16:creationId xmlns:a16="http://schemas.microsoft.com/office/drawing/2014/main" id="{BFFA39E1-4EE7-4D27-A0F2-8FD29732DCBB}"/>
              </a:ext>
            </a:extLst>
          </p:cNvPr>
          <p:cNvSpPr txBox="1"/>
          <p:nvPr/>
        </p:nvSpPr>
        <p:spPr>
          <a:xfrm>
            <a:off x="8001000" y="1885509"/>
            <a:ext cx="992579" cy="200055"/>
          </a:xfrm>
          <a:prstGeom prst="rect">
            <a:avLst/>
          </a:prstGeom>
          <a:noFill/>
        </p:spPr>
        <p:txBody>
          <a:bodyPr wrap="none" rtlCol="0">
            <a:spAutoFit/>
          </a:bodyPr>
          <a:lstStyle/>
          <a:p>
            <a:r>
              <a:rPr lang="zh-CN" altLang="en-US" sz="700" dirty="0">
                <a:solidFill>
                  <a:srgbClr val="FF0000"/>
                </a:solidFill>
              </a:rPr>
              <a:t>执行一个时间后被抢</a:t>
            </a:r>
          </a:p>
        </p:txBody>
      </p:sp>
      <p:sp>
        <p:nvSpPr>
          <p:cNvPr id="5" name="文本框 4">
            <a:extLst>
              <a:ext uri="{FF2B5EF4-FFF2-40B4-BE49-F238E27FC236}">
                <a16:creationId xmlns:a16="http://schemas.microsoft.com/office/drawing/2014/main" id="{E5EC2E19-87A7-434A-9F24-A7CB9EDEAB0D}"/>
              </a:ext>
            </a:extLst>
          </p:cNvPr>
          <p:cNvSpPr txBox="1"/>
          <p:nvPr/>
        </p:nvSpPr>
        <p:spPr>
          <a:xfrm>
            <a:off x="7989544" y="2190750"/>
            <a:ext cx="922047" cy="200055"/>
          </a:xfrm>
          <a:prstGeom prst="rect">
            <a:avLst/>
          </a:prstGeom>
          <a:noFill/>
        </p:spPr>
        <p:txBody>
          <a:bodyPr wrap="none" rtlCol="0">
            <a:spAutoFit/>
          </a:bodyPr>
          <a:lstStyle/>
          <a:p>
            <a:r>
              <a:rPr lang="en-US" altLang="zh-CN" sz="700" dirty="0">
                <a:solidFill>
                  <a:srgbClr val="FF0000"/>
                </a:solidFill>
              </a:rPr>
              <a:t>B</a:t>
            </a:r>
            <a:r>
              <a:rPr lang="zh-CN" altLang="en-US" sz="700" dirty="0">
                <a:solidFill>
                  <a:srgbClr val="FF0000"/>
                </a:solidFill>
              </a:rPr>
              <a:t>执行剩下时间片</a:t>
            </a:r>
            <a:r>
              <a:rPr lang="en-US" altLang="zh-CN" sz="700" dirty="0">
                <a:solidFill>
                  <a:srgbClr val="FF0000"/>
                </a:solidFill>
              </a:rPr>
              <a:t>1</a:t>
            </a:r>
            <a:endParaRPr lang="zh-CN" altLang="en-US" sz="700" dirty="0">
              <a:solidFill>
                <a:srgbClr val="FF0000"/>
              </a:solidFill>
            </a:endParaRPr>
          </a:p>
        </p:txBody>
      </p:sp>
    </p:spTree>
    <p:extLst>
      <p:ext uri="{BB962C8B-B14F-4D97-AF65-F5344CB8AC3E}">
        <p14:creationId xmlns:p14="http://schemas.microsoft.com/office/powerpoint/2010/main" val="3622709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
          <p:cNvSpPr txBox="1"/>
          <p:nvPr>
            <p:custDataLst>
              <p:tags r:id="rId1"/>
            </p:custDataLst>
          </p:nvPr>
        </p:nvSpPr>
        <p:spPr>
          <a:xfrm>
            <a:off x="914400" y="144463"/>
            <a:ext cx="4495800" cy="374650"/>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调度算法：多级反馈队列优缺点</a:t>
            </a:r>
            <a:endParaRPr kumimoji="0" lang="en-US" altLang="zh-CN"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89091" name="文本框 1"/>
          <p:cNvSpPr txBox="1"/>
          <p:nvPr>
            <p:custDataLst>
              <p:tags r:id="rId2"/>
            </p:custDataLst>
          </p:nvPr>
        </p:nvSpPr>
        <p:spPr>
          <a:xfrm>
            <a:off x="381000" y="1123950"/>
            <a:ext cx="8255000" cy="3830955"/>
          </a:xfrm>
          <a:prstGeom prst="rect">
            <a:avLst/>
          </a:prstGeom>
          <a:noFill/>
          <a:ln w="9525">
            <a:noFill/>
          </a:ln>
        </p:spPr>
        <p:txBody>
          <a:bodyPr wrap="square">
            <a:spAutoFit/>
          </a:bodyPr>
          <a:lstStyle/>
          <a:p>
            <a:pPr>
              <a:lnSpc>
                <a:spcPct val="150000"/>
              </a:lnSpc>
            </a:pPr>
            <a:r>
              <a:rPr lang="zh-CN" altLang="en-US" sz="1800" b="1" dirty="0">
                <a:solidFill>
                  <a:srgbClr val="FF0000"/>
                </a:solidFill>
                <a:latin typeface="微软雅黑" panose="020B0503020204020204" pitchFamily="34" charset="-122"/>
              </a:rPr>
              <a:t>优点：</a:t>
            </a:r>
          </a:p>
          <a:p>
            <a:pPr marL="285750" indent="-285750">
              <a:lnSpc>
                <a:spcPct val="150000"/>
              </a:lnSpc>
              <a:buFont typeface="Arial" panose="020B0604020202020204" pitchFamily="34" charset="0"/>
              <a:buChar char="•"/>
            </a:pPr>
            <a:r>
              <a:rPr lang="zh-CN" altLang="en-US" sz="1800" dirty="0">
                <a:latin typeface="微软雅黑" panose="020B0503020204020204" pitchFamily="34" charset="-122"/>
              </a:rPr>
              <a:t>对各类进程相对公平，具有</a:t>
            </a:r>
            <a:r>
              <a:rPr lang="en-US" altLang="zh-CN" sz="1800" dirty="0">
                <a:latin typeface="微软雅黑" panose="020B0503020204020204" pitchFamily="34" charset="-122"/>
              </a:rPr>
              <a:t>FCFS</a:t>
            </a:r>
            <a:r>
              <a:rPr lang="zh-CN" altLang="en-US" sz="1800" dirty="0">
                <a:latin typeface="微软雅黑" panose="020B0503020204020204" pitchFamily="34" charset="-122"/>
              </a:rPr>
              <a:t>的优点</a:t>
            </a:r>
          </a:p>
          <a:p>
            <a:pPr marL="285750" indent="-285750">
              <a:lnSpc>
                <a:spcPct val="150000"/>
              </a:lnSpc>
              <a:buFont typeface="Arial" panose="020B0604020202020204" pitchFamily="34" charset="0"/>
              <a:buChar char="•"/>
            </a:pPr>
            <a:r>
              <a:rPr lang="zh-CN" altLang="en-US" sz="1800" dirty="0">
                <a:latin typeface="微软雅黑" panose="020B0503020204020204" pitchFamily="34" charset="-122"/>
              </a:rPr>
              <a:t>每个新到达的进程都可以很快得到响应，具有</a:t>
            </a:r>
            <a:r>
              <a:rPr lang="en-US" altLang="zh-CN" sz="1800" dirty="0">
                <a:latin typeface="微软雅黑" panose="020B0503020204020204" pitchFamily="34" charset="-122"/>
              </a:rPr>
              <a:t>RR</a:t>
            </a:r>
            <a:r>
              <a:rPr lang="zh-CN" altLang="en-US" sz="1800" dirty="0">
                <a:latin typeface="微软雅黑" panose="020B0503020204020204" pitchFamily="34" charset="-122"/>
              </a:rPr>
              <a:t>的优点</a:t>
            </a:r>
          </a:p>
          <a:p>
            <a:pPr marL="285750" indent="-285750">
              <a:lnSpc>
                <a:spcPct val="150000"/>
              </a:lnSpc>
              <a:buFont typeface="Arial" panose="020B0604020202020204" pitchFamily="34" charset="0"/>
              <a:buChar char="•"/>
            </a:pPr>
            <a:r>
              <a:rPr lang="zh-CN" altLang="en-US" sz="1800" dirty="0">
                <a:latin typeface="微软雅黑" panose="020B0503020204020204" pitchFamily="34" charset="-122"/>
              </a:rPr>
              <a:t>短进程只用比较少的时间就可以完成，具有</a:t>
            </a:r>
            <a:r>
              <a:rPr lang="en-US" altLang="zh-CN" sz="1800" dirty="0">
                <a:latin typeface="微软雅黑" panose="020B0503020204020204" pitchFamily="34" charset="-122"/>
              </a:rPr>
              <a:t>SPF</a:t>
            </a:r>
            <a:r>
              <a:rPr lang="zh-CN" altLang="en-US" sz="1800" dirty="0">
                <a:latin typeface="微软雅黑" panose="020B0503020204020204" pitchFamily="34" charset="-122"/>
              </a:rPr>
              <a:t>的优点</a:t>
            </a:r>
          </a:p>
          <a:p>
            <a:pPr marL="285750" indent="-285750">
              <a:lnSpc>
                <a:spcPct val="150000"/>
              </a:lnSpc>
              <a:buFont typeface="Arial" panose="020B0604020202020204" pitchFamily="34" charset="0"/>
              <a:buChar char="•"/>
            </a:pPr>
            <a:r>
              <a:rPr lang="zh-CN" altLang="en-US" sz="1800" dirty="0">
                <a:latin typeface="微软雅黑" panose="020B0503020204020204" pitchFamily="34" charset="-122"/>
              </a:rPr>
              <a:t>不必预先估计进程的运行时间</a:t>
            </a:r>
          </a:p>
          <a:p>
            <a:pPr marL="285750" indent="-285750">
              <a:lnSpc>
                <a:spcPct val="150000"/>
              </a:lnSpc>
              <a:buFont typeface="Arial" panose="020B0604020202020204" pitchFamily="34" charset="0"/>
              <a:buChar char="•"/>
            </a:pPr>
            <a:r>
              <a:rPr lang="zh-CN" altLang="en-US" sz="1800" dirty="0">
                <a:latin typeface="微软雅黑" panose="020B0503020204020204" pitchFamily="34" charset="-122"/>
              </a:rPr>
              <a:t>可以灵活调整对不同类型进程的偏好</a:t>
            </a:r>
          </a:p>
          <a:p>
            <a:pPr>
              <a:lnSpc>
                <a:spcPct val="150000"/>
              </a:lnSpc>
            </a:pPr>
            <a:endParaRPr lang="zh-CN" altLang="en-US" sz="1800" dirty="0">
              <a:latin typeface="微软雅黑" panose="020B0503020204020204" pitchFamily="34" charset="-122"/>
            </a:endParaRPr>
          </a:p>
          <a:p>
            <a:pPr>
              <a:lnSpc>
                <a:spcPct val="150000"/>
              </a:lnSpc>
            </a:pPr>
            <a:r>
              <a:rPr lang="zh-CN" altLang="en-US" sz="1800" b="1" dirty="0">
                <a:solidFill>
                  <a:srgbClr val="FF0000"/>
                </a:solidFill>
                <a:latin typeface="微软雅黑" panose="020B0503020204020204" pitchFamily="34" charset="-122"/>
              </a:rPr>
              <a:t>缺点：</a:t>
            </a:r>
          </a:p>
          <a:p>
            <a:pPr>
              <a:lnSpc>
                <a:spcPct val="150000"/>
              </a:lnSpc>
            </a:pPr>
            <a:r>
              <a:rPr lang="zh-CN" altLang="en-US" sz="1800" dirty="0">
                <a:latin typeface="微软雅黑" panose="020B0503020204020204" pitchFamily="34" charset="-122"/>
              </a:rPr>
              <a:t>饥饿</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
          <p:cNvSpPr txBox="1"/>
          <p:nvPr/>
        </p:nvSpPr>
        <p:spPr>
          <a:xfrm>
            <a:off x="914400" y="144463"/>
            <a:ext cx="449580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调度算法：多级反馈队列</a:t>
            </a:r>
          </a:p>
        </p:txBody>
      </p:sp>
      <p:graphicFrame>
        <p:nvGraphicFramePr>
          <p:cNvPr id="8" name="图示 7"/>
          <p:cNvGraphicFramePr/>
          <p:nvPr/>
        </p:nvGraphicFramePr>
        <p:xfrm>
          <a:off x="3927062" y="666750"/>
          <a:ext cx="4601512" cy="27787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表格 8"/>
          <p:cNvGraphicFramePr>
            <a:graphicFrameLocks noGrp="1"/>
          </p:cNvGraphicFramePr>
          <p:nvPr>
            <p:custDataLst>
              <p:tags r:id="rId1"/>
            </p:custDataLst>
          </p:nvPr>
        </p:nvGraphicFramePr>
        <p:xfrm>
          <a:off x="3858260" y="3495040"/>
          <a:ext cx="4739640" cy="1626245"/>
        </p:xfrm>
        <a:graphic>
          <a:graphicData uri="http://schemas.openxmlformats.org/drawingml/2006/table">
            <a:tbl>
              <a:tblPr>
                <a:tableStyleId>{5C22544A-7EE6-4342-B048-85BDC9FD1C3A}</a:tableStyleId>
              </a:tblPr>
              <a:tblGrid>
                <a:gridCol w="653415">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1181735">
                  <a:extLst>
                    <a:ext uri="{9D8B030D-6E8A-4147-A177-3AD203B41FA5}">
                      <a16:colId xmlns:a16="http://schemas.microsoft.com/office/drawing/2014/main" val="20003"/>
                    </a:ext>
                  </a:extLst>
                </a:gridCol>
                <a:gridCol w="654050">
                  <a:extLst>
                    <a:ext uri="{9D8B030D-6E8A-4147-A177-3AD203B41FA5}">
                      <a16:colId xmlns:a16="http://schemas.microsoft.com/office/drawing/2014/main" val="20004"/>
                    </a:ext>
                  </a:extLst>
                </a:gridCol>
                <a:gridCol w="653415">
                  <a:extLst>
                    <a:ext uri="{9D8B030D-6E8A-4147-A177-3AD203B41FA5}">
                      <a16:colId xmlns:a16="http://schemas.microsoft.com/office/drawing/2014/main" val="20005"/>
                    </a:ext>
                  </a:extLst>
                </a:gridCol>
              </a:tblGrid>
              <a:tr h="375285">
                <a:tc>
                  <a:txBody>
                    <a:bodyPr/>
                    <a:lstStyle/>
                    <a:p>
                      <a:pPr algn="ctr" fontAlgn="ctr"/>
                      <a:r>
                        <a:rPr lang="zh-CN" altLang="en-US" sz="1200" b="1" u="none" strike="noStrike" dirty="0">
                          <a:effectLst/>
                        </a:rPr>
                        <a:t>进程</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200" b="1" u="none" strike="noStrike" dirty="0">
                          <a:effectLst/>
                        </a:rPr>
                        <a:t>到达时间</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200" b="1" u="none" strike="noStrike" dirty="0">
                          <a:effectLst/>
                        </a:rPr>
                        <a:t>要求服务时间</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200" b="1" u="none" strike="noStrike" dirty="0">
                          <a:effectLst/>
                        </a:rPr>
                        <a:t>已经使用时间</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200" b="1" u="none" strike="noStrike" dirty="0">
                          <a:effectLst/>
                        </a:rPr>
                        <a:t>所处队列</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200" b="1" u="none" strike="noStrike" dirty="0">
                          <a:effectLst/>
                        </a:rPr>
                        <a:t>完成时间</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extLst>
                  <a:ext uri="{0D108BD9-81ED-4DB2-BD59-A6C34878D82A}">
                    <a16:rowId xmlns:a16="http://schemas.microsoft.com/office/drawing/2014/main" val="10000"/>
                  </a:ext>
                </a:extLst>
              </a:tr>
              <a:tr h="250190">
                <a:tc>
                  <a:txBody>
                    <a:bodyPr/>
                    <a:lstStyle/>
                    <a:p>
                      <a:pPr algn="ctr" fontAlgn="ctr"/>
                      <a:r>
                        <a:rPr lang="en-US" sz="1600" u="none" strike="noStrike" dirty="0">
                          <a:effectLst/>
                        </a:rPr>
                        <a:t>A</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en-US" altLang="zh-CN" sz="1600" u="none" strike="noStrike" dirty="0">
                          <a:effectLst/>
                        </a:rPr>
                        <a:t>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49" marR="6349" marT="6352" marB="0" anchor="ctr"/>
                </a:tc>
                <a:extLst>
                  <a:ext uri="{0D108BD9-81ED-4DB2-BD59-A6C34878D82A}">
                    <a16:rowId xmlns:a16="http://schemas.microsoft.com/office/drawing/2014/main" val="10001"/>
                  </a:ext>
                </a:extLst>
              </a:tr>
              <a:tr h="250190">
                <a:tc>
                  <a:txBody>
                    <a:bodyPr/>
                    <a:lstStyle/>
                    <a:p>
                      <a:pPr algn="ctr" fontAlgn="ctr"/>
                      <a:r>
                        <a:rPr lang="en-US" sz="1600" u="none" strike="noStrike">
                          <a:effectLst/>
                        </a:rPr>
                        <a:t>B</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en-US" altLang="zh-CN" sz="1600" u="none" strike="noStrike" dirty="0">
                          <a:effectLst/>
                        </a:rPr>
                        <a:t>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en-US" altLang="zh-CN" sz="1600" u="none" strike="noStrike" dirty="0">
                          <a:effectLst/>
                        </a:rPr>
                        <a:t>7</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49" marR="6349" marT="6352" marB="0" anchor="ctr"/>
                </a:tc>
                <a:extLst>
                  <a:ext uri="{0D108BD9-81ED-4DB2-BD59-A6C34878D82A}">
                    <a16:rowId xmlns:a16="http://schemas.microsoft.com/office/drawing/2014/main" val="10002"/>
                  </a:ext>
                </a:extLst>
              </a:tr>
              <a:tr h="250190">
                <a:tc>
                  <a:txBody>
                    <a:bodyPr/>
                    <a:lstStyle/>
                    <a:p>
                      <a:pPr algn="ctr" fontAlgn="ctr"/>
                      <a:r>
                        <a:rPr lang="en-US" sz="1600" u="none" strike="noStrike">
                          <a:effectLst/>
                        </a:rPr>
                        <a:t>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en-US" altLang="zh-CN" sz="1600" u="none" strike="noStrike" dirty="0">
                          <a:effectLst/>
                        </a:rPr>
                        <a:t>4</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en-US" altLang="zh-CN" sz="1600" u="none" strike="noStrike" dirty="0">
                          <a:effectLst/>
                        </a:rPr>
                        <a:t>4</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49" marR="6349" marT="6352" marB="0" anchor="ctr"/>
                </a:tc>
                <a:extLst>
                  <a:ext uri="{0D108BD9-81ED-4DB2-BD59-A6C34878D82A}">
                    <a16:rowId xmlns:a16="http://schemas.microsoft.com/office/drawing/2014/main" val="10003"/>
                  </a:ext>
                </a:extLst>
              </a:tr>
              <a:tr h="250190">
                <a:tc>
                  <a:txBody>
                    <a:bodyPr/>
                    <a:lstStyle/>
                    <a:p>
                      <a:pPr algn="ctr" fontAlgn="ctr"/>
                      <a:r>
                        <a:rPr lang="en-US" sz="1600" u="none" strike="noStrike">
                          <a:effectLst/>
                        </a:rPr>
                        <a:t>D</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en-US" altLang="zh-CN" sz="1600" u="none" strike="noStrike" dirty="0">
                          <a:effectLst/>
                        </a:rPr>
                        <a:t>8</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en-US" altLang="zh-CN" sz="1600" u="none" strike="noStrike" dirty="0">
                          <a:effectLst/>
                        </a:rPr>
                        <a:t>4</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extLst>
                  <a:ext uri="{0D108BD9-81ED-4DB2-BD59-A6C34878D82A}">
                    <a16:rowId xmlns:a16="http://schemas.microsoft.com/office/drawing/2014/main" val="10004"/>
                  </a:ext>
                </a:extLst>
              </a:tr>
              <a:tr h="250190">
                <a:tc>
                  <a:txBody>
                    <a:bodyPr/>
                    <a:lstStyle/>
                    <a:p>
                      <a:pPr algn="ctr" fontAlgn="ctr"/>
                      <a:r>
                        <a:rPr lang="en-US" sz="1600" u="none" strike="noStrike">
                          <a:effectLst/>
                        </a:rPr>
                        <a:t>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en-US" altLang="zh-CN" sz="1600" u="none" strike="noStrike" dirty="0">
                          <a:effectLst/>
                        </a:rPr>
                        <a:t>12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en-US" altLang="zh-CN" sz="1600" u="none" strike="noStrike" dirty="0">
                          <a:effectLst/>
                        </a:rPr>
                        <a:t>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49" marR="6349" marT="6352"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49" marR="6349" marT="6352" marB="0" anchor="ctr"/>
                </a:tc>
                <a:extLst>
                  <a:ext uri="{0D108BD9-81ED-4DB2-BD59-A6C34878D82A}">
                    <a16:rowId xmlns:a16="http://schemas.microsoft.com/office/drawing/2014/main" val="10005"/>
                  </a:ext>
                </a:extLst>
              </a:tr>
            </a:tbl>
          </a:graphicData>
        </a:graphic>
      </p:graphicFrame>
      <p:graphicFrame>
        <p:nvGraphicFramePr>
          <p:cNvPr id="10" name="表格 9"/>
          <p:cNvGraphicFramePr>
            <a:graphicFrameLocks noGrp="1"/>
          </p:cNvGraphicFramePr>
          <p:nvPr>
            <p:custDataLst>
              <p:tags r:id="rId2"/>
            </p:custDataLst>
            <p:extLst>
              <p:ext uri="{D42A27DB-BD31-4B8C-83A1-F6EECF244321}">
                <p14:modId xmlns:p14="http://schemas.microsoft.com/office/powerpoint/2010/main" val="4023591222"/>
              </p:ext>
            </p:extLst>
          </p:nvPr>
        </p:nvGraphicFramePr>
        <p:xfrm>
          <a:off x="615950" y="647700"/>
          <a:ext cx="2895600" cy="4340230"/>
        </p:xfrm>
        <a:graphic>
          <a:graphicData uri="http://schemas.openxmlformats.org/drawingml/2006/table">
            <a:tbl>
              <a:tblPr>
                <a:tableStyleId>{5C22544A-7EE6-4342-B048-85BDC9FD1C3A}</a:tableStyleId>
              </a:tblPr>
              <a:tblGrid>
                <a:gridCol w="1219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554510">
                <a:tc>
                  <a:txBody>
                    <a:bodyPr/>
                    <a:lstStyle/>
                    <a:p>
                      <a:pPr algn="ctr" fontAlgn="ctr"/>
                      <a:r>
                        <a:rPr lang="zh-CN" altLang="en-US" sz="1600" u="none" strike="noStrike" dirty="0">
                          <a:effectLst/>
                        </a:rPr>
                        <a:t>时刻</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zh-CN" altLang="en-US" sz="1600" u="none" strike="noStrike" dirty="0">
                          <a:effectLst/>
                        </a:rPr>
                        <a:t>占用</a:t>
                      </a:r>
                      <a:r>
                        <a:rPr lang="en-US" sz="1600" u="none" strike="noStrike" dirty="0">
                          <a:effectLst/>
                        </a:rPr>
                        <a:t>CPU</a:t>
                      </a:r>
                      <a:r>
                        <a:rPr lang="zh-CN" altLang="en-US" sz="1600" u="none" strike="noStrike" dirty="0">
                          <a:effectLst/>
                        </a:rPr>
                        <a:t>进程</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0"/>
                  </a:ext>
                </a:extLst>
              </a:tr>
              <a:tr h="189286">
                <a:tc>
                  <a:txBody>
                    <a:bodyPr/>
                    <a:lstStyle/>
                    <a:p>
                      <a:pPr algn="ctr" fontAlgn="ctr"/>
                      <a:r>
                        <a:rPr lang="en-US" altLang="zh-CN" sz="1200" u="none" strike="noStrike" dirty="0">
                          <a:effectLst/>
                        </a:rPr>
                        <a:t>0-1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C00000"/>
                          </a:solidFill>
                          <a:effectLst/>
                          <a:latin typeface="等线" panose="02010600030101010101" pitchFamily="2" charset="-122"/>
                          <a:ea typeface="等线" panose="02010600030101010101" pitchFamily="2" charset="-122"/>
                        </a:rPr>
                        <a:t>A</a:t>
                      </a:r>
                      <a:endParaRPr lang="zh-CN" altLang="en-US" sz="1200" b="0"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1"/>
                  </a:ext>
                </a:extLst>
              </a:tr>
              <a:tr h="189286">
                <a:tc>
                  <a:txBody>
                    <a:bodyPr/>
                    <a:lstStyle/>
                    <a:p>
                      <a:pPr algn="ctr" fontAlgn="ctr"/>
                      <a:r>
                        <a:rPr lang="en-US" altLang="zh-CN" sz="1200" u="none" strike="noStrike" dirty="0">
                          <a:effectLst/>
                        </a:rPr>
                        <a:t>1-2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C00000"/>
                          </a:solidFill>
                          <a:effectLst/>
                          <a:latin typeface="等线" panose="02010600030101010101" pitchFamily="2" charset="-122"/>
                          <a:ea typeface="等线" panose="02010600030101010101" pitchFamily="2" charset="-122"/>
                        </a:rPr>
                        <a:t>A</a:t>
                      </a:r>
                      <a:endParaRPr lang="zh-CN" altLang="en-US" sz="1200" b="0"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2"/>
                  </a:ext>
                </a:extLst>
              </a:tr>
              <a:tr h="189286">
                <a:tc>
                  <a:txBody>
                    <a:bodyPr/>
                    <a:lstStyle/>
                    <a:p>
                      <a:pPr algn="ctr" fontAlgn="ctr"/>
                      <a:r>
                        <a:rPr lang="en-US" altLang="zh-CN" sz="1200" u="none" strike="noStrike" dirty="0">
                          <a:effectLst/>
                        </a:rPr>
                        <a:t>2-3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7030A0"/>
                          </a:solidFill>
                          <a:effectLst/>
                          <a:latin typeface="等线" panose="02010600030101010101" pitchFamily="2" charset="-122"/>
                          <a:ea typeface="等线" panose="02010600030101010101" pitchFamily="2" charset="-122"/>
                        </a:rPr>
                        <a:t>B</a:t>
                      </a:r>
                      <a:endParaRPr lang="zh-CN" altLang="en-US" sz="1200" b="0" i="0" u="none" strike="noStrike" dirty="0">
                        <a:solidFill>
                          <a:srgbClr val="7030A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3"/>
                  </a:ext>
                </a:extLst>
              </a:tr>
              <a:tr h="189286">
                <a:tc>
                  <a:txBody>
                    <a:bodyPr/>
                    <a:lstStyle/>
                    <a:p>
                      <a:pPr algn="ctr" fontAlgn="ctr"/>
                      <a:r>
                        <a:rPr lang="en-US" altLang="zh-CN" sz="1200" u="none" strike="noStrike" dirty="0">
                          <a:effectLst/>
                        </a:rPr>
                        <a:t>3-4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7030A0"/>
                          </a:solidFill>
                          <a:effectLst/>
                          <a:latin typeface="等线" panose="02010600030101010101" pitchFamily="2" charset="-122"/>
                          <a:ea typeface="等线" panose="02010600030101010101" pitchFamily="2" charset="-122"/>
                        </a:rPr>
                        <a:t>B</a:t>
                      </a:r>
                      <a:endParaRPr lang="zh-CN" altLang="en-US" sz="1200" b="0" i="0" u="none" strike="noStrike" dirty="0">
                        <a:solidFill>
                          <a:srgbClr val="7030A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4"/>
                  </a:ext>
                </a:extLst>
              </a:tr>
              <a:tr h="189286">
                <a:tc>
                  <a:txBody>
                    <a:bodyPr/>
                    <a:lstStyle/>
                    <a:p>
                      <a:pPr algn="ctr" fontAlgn="ctr"/>
                      <a:r>
                        <a:rPr lang="en-US" altLang="zh-CN" sz="1200" u="none" strike="noStrike" dirty="0">
                          <a:effectLst/>
                        </a:rPr>
                        <a:t>4-5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chemeClr val="accent6"/>
                          </a:solidFill>
                          <a:effectLst/>
                          <a:latin typeface="等线" panose="02010600030101010101" pitchFamily="2" charset="-122"/>
                          <a:ea typeface="等线" panose="02010600030101010101" pitchFamily="2" charset="-122"/>
                        </a:rPr>
                        <a:t>C</a:t>
                      </a:r>
                      <a:endParaRPr lang="zh-CN" altLang="en-US" sz="1200" b="0" i="0" u="none" strike="noStrike" dirty="0">
                        <a:solidFill>
                          <a:schemeClr val="accent6"/>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5"/>
                  </a:ext>
                </a:extLst>
              </a:tr>
              <a:tr h="189286">
                <a:tc>
                  <a:txBody>
                    <a:bodyPr/>
                    <a:lstStyle/>
                    <a:p>
                      <a:pPr algn="ctr" fontAlgn="ctr"/>
                      <a:r>
                        <a:rPr lang="en-US" altLang="zh-CN" sz="1200" u="none" strike="noStrike" dirty="0">
                          <a:effectLst/>
                        </a:rPr>
                        <a:t>5-6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chemeClr val="accent6"/>
                          </a:solidFill>
                          <a:effectLst/>
                          <a:latin typeface="等线" panose="02010600030101010101" pitchFamily="2" charset="-122"/>
                          <a:ea typeface="等线" panose="02010600030101010101" pitchFamily="2" charset="-122"/>
                        </a:rPr>
                        <a:t>C</a:t>
                      </a:r>
                      <a:endParaRPr lang="zh-CN" altLang="en-US" sz="1200" b="0" i="0" u="none" strike="noStrike" dirty="0">
                        <a:solidFill>
                          <a:schemeClr val="accent6"/>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6"/>
                  </a:ext>
                </a:extLst>
              </a:tr>
              <a:tr h="189286">
                <a:tc>
                  <a:txBody>
                    <a:bodyPr/>
                    <a:lstStyle/>
                    <a:p>
                      <a:pPr algn="ctr" fontAlgn="ctr"/>
                      <a:r>
                        <a:rPr lang="en-US" altLang="zh-CN" sz="1200" u="none" strike="noStrike" dirty="0">
                          <a:effectLst/>
                        </a:rPr>
                        <a:t>6-7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A</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7"/>
                  </a:ext>
                </a:extLst>
              </a:tr>
              <a:tr h="189286">
                <a:tc>
                  <a:txBody>
                    <a:bodyPr/>
                    <a:lstStyle/>
                    <a:p>
                      <a:pPr algn="ctr" fontAlgn="ctr"/>
                      <a:r>
                        <a:rPr lang="en-US" altLang="zh-CN" sz="1200" u="none" strike="noStrike" dirty="0">
                          <a:effectLst/>
                        </a:rPr>
                        <a:t>7-8</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7030A0"/>
                          </a:solidFill>
                          <a:effectLst/>
                          <a:latin typeface="等线" panose="02010600030101010101" pitchFamily="2" charset="-122"/>
                          <a:ea typeface="等线" panose="02010600030101010101" pitchFamily="2" charset="-122"/>
                        </a:rPr>
                        <a:t>B</a:t>
                      </a:r>
                      <a:endParaRPr lang="zh-CN" altLang="en-US" sz="1200" b="0" i="0" u="none" strike="noStrike" dirty="0">
                        <a:solidFill>
                          <a:srgbClr val="7030A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8"/>
                  </a:ext>
                </a:extLst>
              </a:tr>
              <a:tr h="189286">
                <a:tc>
                  <a:txBody>
                    <a:bodyPr/>
                    <a:lstStyle/>
                    <a:p>
                      <a:pPr algn="ctr" fontAlgn="ctr"/>
                      <a:r>
                        <a:rPr lang="en-US" altLang="zh-CN" sz="1200" u="none" strike="noStrike" dirty="0">
                          <a:effectLst/>
                        </a:rPr>
                        <a:t>8-9</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00B0F0"/>
                          </a:solidFill>
                          <a:effectLst/>
                          <a:latin typeface="等线" panose="02010600030101010101" pitchFamily="2" charset="-122"/>
                          <a:ea typeface="等线" panose="02010600030101010101" pitchFamily="2" charset="-122"/>
                        </a:rPr>
                        <a:t>D</a:t>
                      </a:r>
                      <a:endParaRPr lang="zh-CN" altLang="en-US" sz="1200" b="0" i="0" u="none" strike="noStrike" dirty="0">
                        <a:solidFill>
                          <a:srgbClr val="00B0F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9"/>
                  </a:ext>
                </a:extLst>
              </a:tr>
              <a:tr h="189286">
                <a:tc>
                  <a:txBody>
                    <a:bodyPr/>
                    <a:lstStyle/>
                    <a:p>
                      <a:pPr algn="ctr" fontAlgn="ctr"/>
                      <a:r>
                        <a:rPr lang="en-US" altLang="zh-CN" sz="1200" u="none" strike="noStrike" dirty="0">
                          <a:effectLst/>
                        </a:rPr>
                        <a:t>9-10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00B0F0"/>
                          </a:solidFill>
                          <a:effectLst/>
                          <a:latin typeface="等线" panose="02010600030101010101" pitchFamily="2" charset="-122"/>
                          <a:ea typeface="等线" panose="02010600030101010101" pitchFamily="2" charset="-122"/>
                        </a:rPr>
                        <a:t>D</a:t>
                      </a:r>
                      <a:endParaRPr lang="zh-CN" altLang="en-US" sz="1200" b="0" i="0" u="none" strike="noStrike" dirty="0">
                        <a:solidFill>
                          <a:srgbClr val="00B0F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10"/>
                  </a:ext>
                </a:extLst>
              </a:tr>
              <a:tr h="189286">
                <a:tc>
                  <a:txBody>
                    <a:bodyPr/>
                    <a:lstStyle/>
                    <a:p>
                      <a:pPr algn="ctr" fontAlgn="ctr"/>
                      <a:r>
                        <a:rPr lang="en-US" altLang="zh-CN" sz="1200" u="none" strike="noStrike" dirty="0">
                          <a:effectLst/>
                        </a:rPr>
                        <a:t>10-11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chemeClr val="accent6"/>
                          </a:solidFill>
                          <a:effectLst/>
                          <a:latin typeface="等线" panose="02010600030101010101" pitchFamily="2" charset="-122"/>
                          <a:ea typeface="等线" panose="02010600030101010101" pitchFamily="2" charset="-122"/>
                        </a:rPr>
                        <a:t>C</a:t>
                      </a:r>
                      <a:endParaRPr lang="zh-CN" altLang="en-US" sz="1200" b="0" i="0" u="none" strike="noStrike" dirty="0">
                        <a:solidFill>
                          <a:schemeClr val="accent6"/>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11"/>
                  </a:ext>
                </a:extLst>
              </a:tr>
              <a:tr h="189286">
                <a:tc>
                  <a:txBody>
                    <a:bodyPr/>
                    <a:lstStyle/>
                    <a:p>
                      <a:pPr algn="ctr" fontAlgn="ctr"/>
                      <a:r>
                        <a:rPr lang="en-US" altLang="zh-CN" sz="1200" u="none" strike="noStrike" dirty="0">
                          <a:effectLst/>
                        </a:rPr>
                        <a:t>11-12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chemeClr val="accent6"/>
                          </a:solidFill>
                          <a:effectLst/>
                          <a:latin typeface="等线" panose="02010600030101010101" pitchFamily="2" charset="-122"/>
                          <a:ea typeface="等线" panose="02010600030101010101" pitchFamily="2" charset="-122"/>
                        </a:rPr>
                        <a:t>C</a:t>
                      </a:r>
                      <a:endParaRPr lang="zh-CN" altLang="en-US" sz="1200" b="0" i="0" u="none" strike="noStrike" dirty="0">
                        <a:solidFill>
                          <a:schemeClr val="accent6"/>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12"/>
                  </a:ext>
                </a:extLst>
              </a:tr>
              <a:tr h="189286">
                <a:tc>
                  <a:txBody>
                    <a:bodyPr/>
                    <a:lstStyle/>
                    <a:p>
                      <a:pPr algn="ctr" fontAlgn="ctr"/>
                      <a:r>
                        <a:rPr lang="en-US" altLang="zh-CN" sz="1200" u="none" strike="noStrike" dirty="0">
                          <a:effectLst/>
                        </a:rPr>
                        <a:t>12-13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E</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13"/>
                  </a:ext>
                </a:extLst>
              </a:tr>
              <a:tr h="189286">
                <a:tc>
                  <a:txBody>
                    <a:bodyPr/>
                    <a:lstStyle/>
                    <a:p>
                      <a:pPr algn="ctr" fontAlgn="ctr"/>
                      <a:r>
                        <a:rPr lang="en-US" altLang="zh-CN" sz="1200" u="none" strike="noStrike" dirty="0">
                          <a:effectLst/>
                        </a:rPr>
                        <a:t>13-14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E</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14"/>
                  </a:ext>
                </a:extLst>
              </a:tr>
              <a:tr h="189286">
                <a:tc>
                  <a:txBody>
                    <a:bodyPr/>
                    <a:lstStyle/>
                    <a:p>
                      <a:pPr algn="ctr" fontAlgn="ctr"/>
                      <a:r>
                        <a:rPr lang="en-US" altLang="zh-CN" sz="1200" u="none" strike="noStrike" dirty="0">
                          <a:effectLst/>
                        </a:rPr>
                        <a:t>14-15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7030A0"/>
                          </a:solidFill>
                          <a:effectLst/>
                          <a:latin typeface="等线" panose="02010600030101010101" pitchFamily="2" charset="-122"/>
                          <a:ea typeface="等线" panose="02010600030101010101" pitchFamily="2" charset="-122"/>
                          <a:cs typeface="+mn-cs"/>
                        </a:rPr>
                        <a:t>B</a:t>
                      </a:r>
                      <a:endParaRPr lang="zh-CN" altLang="en-US" sz="1200" b="0" i="0" u="none" strike="noStrike" kern="1200" dirty="0">
                        <a:solidFill>
                          <a:srgbClr val="7030A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15"/>
                  </a:ext>
                </a:extLst>
              </a:tr>
              <a:tr h="189286">
                <a:tc>
                  <a:txBody>
                    <a:bodyPr/>
                    <a:lstStyle/>
                    <a:p>
                      <a:pPr algn="ctr" fontAlgn="ctr"/>
                      <a:r>
                        <a:rPr lang="en-US" altLang="zh-CN" sz="1200" u="none" strike="noStrike" dirty="0">
                          <a:effectLst/>
                        </a:rPr>
                        <a:t>15-16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7030A0"/>
                          </a:solidFill>
                          <a:effectLst/>
                          <a:latin typeface="等线" panose="02010600030101010101" pitchFamily="2" charset="-122"/>
                          <a:ea typeface="等线" panose="02010600030101010101" pitchFamily="2" charset="-122"/>
                          <a:cs typeface="+mn-cs"/>
                        </a:rPr>
                        <a:t>B</a:t>
                      </a:r>
                      <a:endParaRPr lang="zh-CN" altLang="en-US" sz="1200" b="0" i="0" u="none" strike="noStrike" kern="1200" dirty="0">
                        <a:solidFill>
                          <a:srgbClr val="7030A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16"/>
                  </a:ext>
                </a:extLst>
              </a:tr>
              <a:tr h="189286">
                <a:tc>
                  <a:txBody>
                    <a:bodyPr/>
                    <a:lstStyle/>
                    <a:p>
                      <a:pPr algn="ctr" fontAlgn="ctr"/>
                      <a:r>
                        <a:rPr lang="en-US" altLang="zh-CN" sz="1200" u="none" strike="noStrike" dirty="0">
                          <a:effectLst/>
                        </a:rPr>
                        <a:t>16-17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7030A0"/>
                          </a:solidFill>
                          <a:effectLst/>
                          <a:latin typeface="等线" panose="02010600030101010101" pitchFamily="2" charset="-122"/>
                          <a:ea typeface="等线" panose="02010600030101010101" pitchFamily="2" charset="-122"/>
                          <a:cs typeface="+mn-cs"/>
                        </a:rPr>
                        <a:t>B</a:t>
                      </a:r>
                      <a:endParaRPr lang="zh-CN" altLang="en-US" sz="1200" b="0" i="0" u="none" strike="noStrike" kern="1200" dirty="0">
                        <a:solidFill>
                          <a:srgbClr val="7030A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17"/>
                  </a:ext>
                </a:extLst>
              </a:tr>
              <a:tr h="189286">
                <a:tc>
                  <a:txBody>
                    <a:bodyPr/>
                    <a:lstStyle/>
                    <a:p>
                      <a:pPr algn="ctr" fontAlgn="ctr"/>
                      <a:r>
                        <a:rPr lang="en-US" altLang="zh-CN" sz="1200" u="none" strike="noStrike" dirty="0">
                          <a:effectLst/>
                        </a:rPr>
                        <a:t>17-18</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7030A0"/>
                          </a:solidFill>
                          <a:effectLst/>
                          <a:latin typeface="等线" panose="02010600030101010101" pitchFamily="2" charset="-122"/>
                          <a:ea typeface="等线" panose="02010600030101010101" pitchFamily="2" charset="-122"/>
                          <a:cs typeface="+mn-cs"/>
                        </a:rPr>
                        <a:t>B</a:t>
                      </a:r>
                      <a:endParaRPr lang="zh-CN" altLang="en-US" sz="1200" b="0" i="0" u="none" strike="noStrike" kern="1200" dirty="0">
                        <a:solidFill>
                          <a:srgbClr val="7030A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18"/>
                  </a:ext>
                </a:extLst>
              </a:tr>
              <a:tr h="189286">
                <a:tc>
                  <a:txBody>
                    <a:bodyPr/>
                    <a:lstStyle/>
                    <a:p>
                      <a:pPr algn="ctr" fontAlgn="ctr"/>
                      <a:r>
                        <a:rPr lang="en-US" altLang="zh-CN" sz="1200" u="none" strike="noStrike" dirty="0">
                          <a:effectLst/>
                        </a:rPr>
                        <a:t>18-19</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00B0F0"/>
                          </a:solidFill>
                          <a:effectLst/>
                          <a:latin typeface="等线" panose="02010600030101010101" pitchFamily="2" charset="-122"/>
                          <a:ea typeface="等线" panose="02010600030101010101" pitchFamily="2" charset="-122"/>
                          <a:cs typeface="+mn-cs"/>
                        </a:rPr>
                        <a:t>D</a:t>
                      </a:r>
                      <a:endParaRPr lang="zh-CN" altLang="en-US" sz="1200" b="0" i="0" u="none" strike="noStrike" kern="1200" dirty="0">
                        <a:solidFill>
                          <a:srgbClr val="00B0F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19"/>
                  </a:ext>
                </a:extLst>
              </a:tr>
              <a:tr h="189286">
                <a:tc>
                  <a:txBody>
                    <a:bodyPr/>
                    <a:lstStyle/>
                    <a:p>
                      <a:pPr algn="ctr" fontAlgn="ctr"/>
                      <a:r>
                        <a:rPr lang="en-US" altLang="zh-CN" sz="1200" u="none" strike="noStrike" dirty="0">
                          <a:effectLst/>
                        </a:rPr>
                        <a:t>19-20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00B0F0"/>
                          </a:solidFill>
                          <a:effectLst/>
                          <a:latin typeface="等线" panose="02010600030101010101" pitchFamily="2" charset="-122"/>
                          <a:ea typeface="等线" panose="02010600030101010101" pitchFamily="2" charset="-122"/>
                          <a:cs typeface="+mn-cs"/>
                        </a:rPr>
                        <a:t>D</a:t>
                      </a:r>
                      <a:endParaRPr lang="zh-CN" altLang="en-US" sz="1200" b="0" i="0" u="none" strike="noStrike" kern="1200" dirty="0">
                        <a:solidFill>
                          <a:srgbClr val="00B0F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20"/>
                  </a:ext>
                </a:extLst>
              </a:tr>
            </a:tbl>
          </a:graphicData>
        </a:graphic>
      </p:graphicFrame>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95"/>
          <p:cNvGraphicFramePr>
            <a:graphicFrameLocks noGrp="1"/>
          </p:cNvGraphicFramePr>
          <p:nvPr>
            <p:custDataLst>
              <p:tags r:id="rId1"/>
            </p:custDataLst>
            <p:extLst>
              <p:ext uri="{D42A27DB-BD31-4B8C-83A1-F6EECF244321}">
                <p14:modId xmlns:p14="http://schemas.microsoft.com/office/powerpoint/2010/main" val="4022361135"/>
              </p:ext>
            </p:extLst>
          </p:nvPr>
        </p:nvGraphicFramePr>
        <p:xfrm>
          <a:off x="1676400" y="666750"/>
          <a:ext cx="5257801" cy="4275129"/>
        </p:xfrm>
        <a:graphic>
          <a:graphicData uri="http://schemas.openxmlformats.org/drawingml/2006/table">
            <a:tbl>
              <a:tblPr>
                <a:tableStyleId>{5DA37D80-6434-44D0-A028-1B22A696006F}</a:tableStyleId>
              </a:tblPr>
              <a:tblGrid>
                <a:gridCol w="1326401">
                  <a:extLst>
                    <a:ext uri="{9D8B030D-6E8A-4147-A177-3AD203B41FA5}">
                      <a16:colId xmlns:a16="http://schemas.microsoft.com/office/drawing/2014/main" val="20001"/>
                    </a:ext>
                  </a:extLst>
                </a:gridCol>
                <a:gridCol w="380677">
                  <a:extLst>
                    <a:ext uri="{9D8B030D-6E8A-4147-A177-3AD203B41FA5}">
                      <a16:colId xmlns:a16="http://schemas.microsoft.com/office/drawing/2014/main" val="20002"/>
                    </a:ext>
                  </a:extLst>
                </a:gridCol>
                <a:gridCol w="409699">
                  <a:extLst>
                    <a:ext uri="{9D8B030D-6E8A-4147-A177-3AD203B41FA5}">
                      <a16:colId xmlns:a16="http://schemas.microsoft.com/office/drawing/2014/main" val="20003"/>
                    </a:ext>
                  </a:extLst>
                </a:gridCol>
                <a:gridCol w="409699">
                  <a:extLst>
                    <a:ext uri="{9D8B030D-6E8A-4147-A177-3AD203B41FA5}">
                      <a16:colId xmlns:a16="http://schemas.microsoft.com/office/drawing/2014/main" val="20004"/>
                    </a:ext>
                  </a:extLst>
                </a:gridCol>
                <a:gridCol w="409699">
                  <a:extLst>
                    <a:ext uri="{9D8B030D-6E8A-4147-A177-3AD203B41FA5}">
                      <a16:colId xmlns:a16="http://schemas.microsoft.com/office/drawing/2014/main" val="117226822"/>
                    </a:ext>
                  </a:extLst>
                </a:gridCol>
                <a:gridCol w="477982">
                  <a:extLst>
                    <a:ext uri="{9D8B030D-6E8A-4147-A177-3AD203B41FA5}">
                      <a16:colId xmlns:a16="http://schemas.microsoft.com/office/drawing/2014/main" val="3231371297"/>
                    </a:ext>
                  </a:extLst>
                </a:gridCol>
                <a:gridCol w="548242">
                  <a:extLst>
                    <a:ext uri="{9D8B030D-6E8A-4147-A177-3AD203B41FA5}">
                      <a16:colId xmlns:a16="http://schemas.microsoft.com/office/drawing/2014/main" val="20007"/>
                    </a:ext>
                  </a:extLst>
                </a:gridCol>
                <a:gridCol w="533400">
                  <a:extLst>
                    <a:ext uri="{9D8B030D-6E8A-4147-A177-3AD203B41FA5}">
                      <a16:colId xmlns:a16="http://schemas.microsoft.com/office/drawing/2014/main" val="3907205362"/>
                    </a:ext>
                  </a:extLst>
                </a:gridCol>
                <a:gridCol w="762002">
                  <a:extLst>
                    <a:ext uri="{9D8B030D-6E8A-4147-A177-3AD203B41FA5}">
                      <a16:colId xmlns:a16="http://schemas.microsoft.com/office/drawing/2014/main" val="2967732030"/>
                    </a:ext>
                  </a:extLst>
                </a:gridCol>
              </a:tblGrid>
              <a:tr h="237329">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进程名</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A</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B</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C</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E</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r>
                        <a:rPr kumimoji="1" lang="zh-CN" altLang="en-US" sz="800" b="0" i="0" u="none" strike="noStrike" cap="none" normalizeH="0" baseline="0" dirty="0">
                          <a:ln>
                            <a:noFill/>
                          </a:ln>
                          <a:solidFill>
                            <a:schemeClr val="tx1"/>
                          </a:solidFill>
                          <a:effectLst/>
                          <a:latin typeface="+mn-ea"/>
                          <a:ea typeface="+mn-ea"/>
                        </a:rPr>
                        <a:t>队列</a:t>
                      </a:r>
                      <a:r>
                        <a:rPr kumimoji="1" lang="en-US" altLang="zh-CN" sz="800" b="0" i="0" u="none" strike="noStrike" cap="none" normalizeH="0" baseline="0" dirty="0">
                          <a:ln>
                            <a:noFill/>
                          </a:ln>
                          <a:solidFill>
                            <a:schemeClr val="tx1"/>
                          </a:solidFill>
                          <a:effectLst/>
                          <a:latin typeface="+mn-ea"/>
                          <a:ea typeface="+mn-ea"/>
                        </a:rPr>
                        <a:t>-2</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en-US" altLang="zh-CN" sz="800" b="0" i="0" u="none" strike="noStrike" cap="none" normalizeH="0" baseline="0" dirty="0">
                          <a:ln>
                            <a:noFill/>
                          </a:ln>
                          <a:solidFill>
                            <a:schemeClr val="tx1"/>
                          </a:solidFill>
                          <a:effectLst/>
                          <a:latin typeface="+mn-ea"/>
                          <a:ea typeface="+mn-ea"/>
                        </a:rPr>
                        <a:t>2</a:t>
                      </a:r>
                      <a:r>
                        <a:rPr kumimoji="1" lang="zh-CN" altLang="en-US" sz="800" b="0" i="0" u="none" strike="noStrike" cap="none" normalizeH="0" baseline="0" dirty="0">
                          <a:ln>
                            <a:noFill/>
                          </a:ln>
                          <a:solidFill>
                            <a:schemeClr val="tx1"/>
                          </a:solidFill>
                          <a:effectLst/>
                          <a:latin typeface="+mn-ea"/>
                          <a:ea typeface="+mn-ea"/>
                        </a:rPr>
                        <a:t>队列</a:t>
                      </a:r>
                      <a:r>
                        <a:rPr kumimoji="1" lang="en-US" altLang="zh-CN" sz="800" b="0" i="0" u="none" strike="noStrike" cap="none" normalizeH="0" baseline="0" dirty="0">
                          <a:ln>
                            <a:noFill/>
                          </a:ln>
                          <a:solidFill>
                            <a:schemeClr val="tx1"/>
                          </a:solidFill>
                          <a:effectLst/>
                          <a:latin typeface="+mn-ea"/>
                          <a:ea typeface="+mn-ea"/>
                        </a:rPr>
                        <a:t>-4</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en-US" altLang="zh-CN" sz="800" b="0" i="0" u="none" strike="noStrike" cap="none" normalizeH="0" baseline="0" dirty="0">
                          <a:ln>
                            <a:noFill/>
                          </a:ln>
                          <a:solidFill>
                            <a:schemeClr val="tx1"/>
                          </a:solidFill>
                          <a:effectLst/>
                          <a:latin typeface="+mn-ea"/>
                          <a:ea typeface="+mn-ea"/>
                        </a:rPr>
                        <a:t>3</a:t>
                      </a:r>
                      <a:r>
                        <a:rPr kumimoji="1" lang="zh-CN" altLang="en-US" sz="800" b="0" i="0" u="none" strike="noStrike" cap="none" normalizeH="0" baseline="0" dirty="0">
                          <a:ln>
                            <a:noFill/>
                          </a:ln>
                          <a:solidFill>
                            <a:schemeClr val="tx1"/>
                          </a:solidFill>
                          <a:effectLst/>
                          <a:latin typeface="+mn-ea"/>
                          <a:ea typeface="+mn-ea"/>
                        </a:rPr>
                        <a:t>队列</a:t>
                      </a:r>
                      <a:r>
                        <a:rPr kumimoji="1" lang="en-US" altLang="zh-CN" sz="800" b="0" i="0" u="none" strike="noStrike" cap="none" normalizeH="0" baseline="0" dirty="0">
                          <a:ln>
                            <a:noFill/>
                          </a:ln>
                          <a:solidFill>
                            <a:schemeClr val="tx1"/>
                          </a:solidFill>
                          <a:effectLst/>
                          <a:latin typeface="+mn-ea"/>
                          <a:ea typeface="+mn-ea"/>
                        </a:rPr>
                        <a:t>-8</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0"/>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a:ln>
                            <a:noFill/>
                          </a:ln>
                          <a:solidFill>
                            <a:schemeClr val="tx1"/>
                          </a:solidFill>
                          <a:effectLst/>
                          <a:latin typeface="+mn-ea"/>
                          <a:ea typeface="+mn-ea"/>
                        </a:rPr>
                        <a:t>到达时间</a:t>
                      </a:r>
                      <a:endParaRPr kumimoji="1" lang="zh-CN" altLang="en-US"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0</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2</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4</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8</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12</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1"/>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服务时间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rgbClr val="FF0000"/>
                          </a:solidFill>
                          <a:effectLst/>
                          <a:latin typeface="+mn-ea"/>
                          <a:ea typeface="+mn-ea"/>
                        </a:rPr>
                        <a:t>3</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7</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4</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rgbClr val="FF0000"/>
                          </a:solidFill>
                          <a:effectLst/>
                          <a:latin typeface="+mn-ea"/>
                          <a:ea typeface="+mn-ea"/>
                        </a:rPr>
                        <a:t>4</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rgbClr val="FF0000"/>
                          </a:solidFill>
                          <a:effectLst/>
                          <a:latin typeface="+mn-ea"/>
                          <a:ea typeface="+mn-ea"/>
                        </a:rPr>
                        <a:t>2</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2"/>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0-1</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88338583"/>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a:t>
                      </a:r>
                      <a:r>
                        <a:rPr kumimoji="1" lang="en-US" altLang="zh-CN" sz="600" b="0" i="0" u="none" strike="noStrike" cap="none" normalizeH="0" baseline="0" dirty="0">
                          <a:ln>
                            <a:noFill/>
                          </a:ln>
                          <a:solidFill>
                            <a:srgbClr val="FF0000"/>
                          </a:solidFill>
                          <a:effectLst/>
                          <a:latin typeface="微软雅黑" panose="020B0503020204020204" pitchFamily="34" charset="-122"/>
                          <a:ea typeface="+mn-ea"/>
                        </a:rPr>
                        <a:t>2</a:t>
                      </a:r>
                      <a:endParaRPr kumimoji="1" lang="zh-CN" altLang="en-US" sz="600" b="0" i="0" u="none" strike="noStrike" cap="none" normalizeH="0" baseline="0" dirty="0">
                        <a:ln>
                          <a:noFill/>
                        </a:ln>
                        <a:solidFill>
                          <a:srgbClr val="FF0000"/>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852157313"/>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2-3</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669017247"/>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3-</a:t>
                      </a:r>
                      <a:r>
                        <a:rPr kumimoji="1" lang="en-US" altLang="zh-CN" sz="600" b="0" i="0" u="none" strike="noStrike" cap="none" normalizeH="0" baseline="0" dirty="0">
                          <a:ln>
                            <a:noFill/>
                          </a:ln>
                          <a:solidFill>
                            <a:srgbClr val="FF0000"/>
                          </a:solidFill>
                          <a:effectLst/>
                          <a:latin typeface="微软雅黑" panose="020B0503020204020204" pitchFamily="34" charset="-122"/>
                          <a:ea typeface="+mn-ea"/>
                        </a:rPr>
                        <a:t>4</a:t>
                      </a:r>
                      <a:endParaRPr kumimoji="1" lang="zh-CN" altLang="en-US" sz="600" b="0" i="0" u="none" strike="noStrike" cap="none" normalizeH="0" baseline="0" dirty="0">
                        <a:ln>
                          <a:noFill/>
                        </a:ln>
                        <a:solidFill>
                          <a:srgbClr val="FF0000"/>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4020235"/>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4-5</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256872551"/>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5-6</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968915163"/>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6-7</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872089499"/>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7-8</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118162194"/>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8-9</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59778512"/>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9-10</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37308209"/>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10-11</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76012119"/>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11-</a:t>
                      </a:r>
                      <a:r>
                        <a:rPr kumimoji="1" lang="en-US" altLang="zh-CN" sz="600" b="0" i="0" u="none" strike="noStrike" kern="1200" cap="none" normalizeH="0" baseline="0" dirty="0">
                          <a:ln>
                            <a:noFill/>
                          </a:ln>
                          <a:solidFill>
                            <a:srgbClr val="FF0000"/>
                          </a:solidFill>
                          <a:effectLst/>
                          <a:latin typeface="微软雅黑" panose="020B0503020204020204" pitchFamily="34" charset="-122"/>
                          <a:ea typeface="+mn-ea"/>
                          <a:cs typeface="+mn-cs"/>
                        </a:rPr>
                        <a:t>12</a:t>
                      </a:r>
                      <a:endParaRPr kumimoji="1" lang="zh-CN" altLang="en-US" sz="600" b="0" i="0" u="none" strike="noStrike" kern="1200" cap="none" normalizeH="0" baseline="0" dirty="0">
                        <a:ln>
                          <a:noFill/>
                        </a:ln>
                        <a:solidFill>
                          <a:srgbClr val="FF0000"/>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05357761"/>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12-13</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63236271"/>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13-14</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95022038"/>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14-15</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5390833"/>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15-16</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087928604"/>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16-17</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397664367"/>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17-18</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9095290"/>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18-19</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24117115"/>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19-20</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37164637"/>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完成时间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405640400"/>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60080781"/>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带权周转时间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08469041"/>
                  </a:ext>
                </a:extLst>
              </a:tr>
            </a:tbl>
          </a:graphicData>
        </a:graphic>
      </p:graphicFrame>
    </p:spTree>
    <p:extLst>
      <p:ext uri="{BB962C8B-B14F-4D97-AF65-F5344CB8AC3E}">
        <p14:creationId xmlns:p14="http://schemas.microsoft.com/office/powerpoint/2010/main" val="27957117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95"/>
          <p:cNvGraphicFramePr>
            <a:graphicFrameLocks noGrp="1"/>
          </p:cNvGraphicFramePr>
          <p:nvPr>
            <p:custDataLst>
              <p:tags r:id="rId1"/>
            </p:custDataLst>
            <p:extLst>
              <p:ext uri="{D42A27DB-BD31-4B8C-83A1-F6EECF244321}">
                <p14:modId xmlns:p14="http://schemas.microsoft.com/office/powerpoint/2010/main" val="841318354"/>
              </p:ext>
            </p:extLst>
          </p:nvPr>
        </p:nvGraphicFramePr>
        <p:xfrm>
          <a:off x="1676400" y="666750"/>
          <a:ext cx="5257801" cy="4275129"/>
        </p:xfrm>
        <a:graphic>
          <a:graphicData uri="http://schemas.openxmlformats.org/drawingml/2006/table">
            <a:tbl>
              <a:tblPr>
                <a:tableStyleId>{5DA37D80-6434-44D0-A028-1B22A696006F}</a:tableStyleId>
              </a:tblPr>
              <a:tblGrid>
                <a:gridCol w="1326401">
                  <a:extLst>
                    <a:ext uri="{9D8B030D-6E8A-4147-A177-3AD203B41FA5}">
                      <a16:colId xmlns:a16="http://schemas.microsoft.com/office/drawing/2014/main" val="20001"/>
                    </a:ext>
                  </a:extLst>
                </a:gridCol>
                <a:gridCol w="380677">
                  <a:extLst>
                    <a:ext uri="{9D8B030D-6E8A-4147-A177-3AD203B41FA5}">
                      <a16:colId xmlns:a16="http://schemas.microsoft.com/office/drawing/2014/main" val="20002"/>
                    </a:ext>
                  </a:extLst>
                </a:gridCol>
                <a:gridCol w="409699">
                  <a:extLst>
                    <a:ext uri="{9D8B030D-6E8A-4147-A177-3AD203B41FA5}">
                      <a16:colId xmlns:a16="http://schemas.microsoft.com/office/drawing/2014/main" val="20003"/>
                    </a:ext>
                  </a:extLst>
                </a:gridCol>
                <a:gridCol w="409699">
                  <a:extLst>
                    <a:ext uri="{9D8B030D-6E8A-4147-A177-3AD203B41FA5}">
                      <a16:colId xmlns:a16="http://schemas.microsoft.com/office/drawing/2014/main" val="20004"/>
                    </a:ext>
                  </a:extLst>
                </a:gridCol>
                <a:gridCol w="409699">
                  <a:extLst>
                    <a:ext uri="{9D8B030D-6E8A-4147-A177-3AD203B41FA5}">
                      <a16:colId xmlns:a16="http://schemas.microsoft.com/office/drawing/2014/main" val="117226822"/>
                    </a:ext>
                  </a:extLst>
                </a:gridCol>
                <a:gridCol w="477982">
                  <a:extLst>
                    <a:ext uri="{9D8B030D-6E8A-4147-A177-3AD203B41FA5}">
                      <a16:colId xmlns:a16="http://schemas.microsoft.com/office/drawing/2014/main" val="3231371297"/>
                    </a:ext>
                  </a:extLst>
                </a:gridCol>
                <a:gridCol w="548242">
                  <a:extLst>
                    <a:ext uri="{9D8B030D-6E8A-4147-A177-3AD203B41FA5}">
                      <a16:colId xmlns:a16="http://schemas.microsoft.com/office/drawing/2014/main" val="20007"/>
                    </a:ext>
                  </a:extLst>
                </a:gridCol>
                <a:gridCol w="533400">
                  <a:extLst>
                    <a:ext uri="{9D8B030D-6E8A-4147-A177-3AD203B41FA5}">
                      <a16:colId xmlns:a16="http://schemas.microsoft.com/office/drawing/2014/main" val="3907205362"/>
                    </a:ext>
                  </a:extLst>
                </a:gridCol>
                <a:gridCol w="762002">
                  <a:extLst>
                    <a:ext uri="{9D8B030D-6E8A-4147-A177-3AD203B41FA5}">
                      <a16:colId xmlns:a16="http://schemas.microsoft.com/office/drawing/2014/main" val="2967732030"/>
                    </a:ext>
                  </a:extLst>
                </a:gridCol>
              </a:tblGrid>
              <a:tr h="237329">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进程名</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A</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a:ln>
                            <a:noFill/>
                          </a:ln>
                          <a:solidFill>
                            <a:schemeClr val="tx1"/>
                          </a:solidFill>
                          <a:effectLst/>
                          <a:latin typeface="+mn-ea"/>
                          <a:ea typeface="+mn-ea"/>
                        </a:rPr>
                        <a:t>B</a:t>
                      </a:r>
                      <a:endParaRPr kumimoji="1" lang="en-US" altLang="zh-CN"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C</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E</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r>
                        <a:rPr kumimoji="1" lang="zh-CN" altLang="en-US" sz="800" b="0" i="0" u="none" strike="noStrike" cap="none" normalizeH="0" baseline="0" dirty="0">
                          <a:ln>
                            <a:noFill/>
                          </a:ln>
                          <a:solidFill>
                            <a:schemeClr val="tx1"/>
                          </a:solidFill>
                          <a:effectLst/>
                          <a:latin typeface="+mn-ea"/>
                          <a:ea typeface="+mn-ea"/>
                        </a:rPr>
                        <a:t>队列</a:t>
                      </a:r>
                      <a:r>
                        <a:rPr kumimoji="1" lang="en-US" altLang="zh-CN" sz="800" b="0" i="0" u="none" strike="noStrike" cap="none" normalizeH="0" baseline="0" dirty="0">
                          <a:ln>
                            <a:noFill/>
                          </a:ln>
                          <a:solidFill>
                            <a:schemeClr val="tx1"/>
                          </a:solidFill>
                          <a:effectLst/>
                          <a:latin typeface="+mn-ea"/>
                          <a:ea typeface="+mn-ea"/>
                        </a:rPr>
                        <a:t>-2</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en-US" altLang="zh-CN" sz="800" b="0" i="0" u="none" strike="noStrike" cap="none" normalizeH="0" baseline="0" dirty="0">
                          <a:ln>
                            <a:noFill/>
                          </a:ln>
                          <a:solidFill>
                            <a:schemeClr val="tx1"/>
                          </a:solidFill>
                          <a:effectLst/>
                          <a:latin typeface="+mn-ea"/>
                          <a:ea typeface="+mn-ea"/>
                        </a:rPr>
                        <a:t>2</a:t>
                      </a:r>
                      <a:r>
                        <a:rPr kumimoji="1" lang="zh-CN" altLang="en-US" sz="800" b="0" i="0" u="none" strike="noStrike" cap="none" normalizeH="0" baseline="0" dirty="0">
                          <a:ln>
                            <a:noFill/>
                          </a:ln>
                          <a:solidFill>
                            <a:schemeClr val="tx1"/>
                          </a:solidFill>
                          <a:effectLst/>
                          <a:latin typeface="+mn-ea"/>
                          <a:ea typeface="+mn-ea"/>
                        </a:rPr>
                        <a:t>队列</a:t>
                      </a:r>
                      <a:r>
                        <a:rPr kumimoji="1" lang="en-US" altLang="zh-CN" sz="800" b="0" i="0" u="none" strike="noStrike" cap="none" normalizeH="0" baseline="0" dirty="0">
                          <a:ln>
                            <a:noFill/>
                          </a:ln>
                          <a:solidFill>
                            <a:schemeClr val="tx1"/>
                          </a:solidFill>
                          <a:effectLst/>
                          <a:latin typeface="+mn-ea"/>
                          <a:ea typeface="+mn-ea"/>
                        </a:rPr>
                        <a:t>-4</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en-US" altLang="zh-CN" sz="800" b="0" i="0" u="none" strike="noStrike" cap="none" normalizeH="0" baseline="0" dirty="0">
                          <a:ln>
                            <a:noFill/>
                          </a:ln>
                          <a:solidFill>
                            <a:schemeClr val="tx1"/>
                          </a:solidFill>
                          <a:effectLst/>
                          <a:latin typeface="+mn-ea"/>
                          <a:ea typeface="+mn-ea"/>
                        </a:rPr>
                        <a:t>3</a:t>
                      </a:r>
                      <a:r>
                        <a:rPr kumimoji="1" lang="zh-CN" altLang="en-US" sz="800" b="0" i="0" u="none" strike="noStrike" cap="none" normalizeH="0" baseline="0" dirty="0">
                          <a:ln>
                            <a:noFill/>
                          </a:ln>
                          <a:solidFill>
                            <a:schemeClr val="tx1"/>
                          </a:solidFill>
                          <a:effectLst/>
                          <a:latin typeface="+mn-ea"/>
                          <a:ea typeface="+mn-ea"/>
                        </a:rPr>
                        <a:t>队列</a:t>
                      </a:r>
                      <a:r>
                        <a:rPr kumimoji="1" lang="en-US" altLang="zh-CN" sz="800" b="0" i="0" u="none" strike="noStrike" cap="none" normalizeH="0" baseline="0" dirty="0">
                          <a:ln>
                            <a:noFill/>
                          </a:ln>
                          <a:solidFill>
                            <a:schemeClr val="tx1"/>
                          </a:solidFill>
                          <a:effectLst/>
                          <a:latin typeface="+mn-ea"/>
                          <a:ea typeface="+mn-ea"/>
                        </a:rPr>
                        <a:t>-8</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0"/>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a:ln>
                            <a:noFill/>
                          </a:ln>
                          <a:solidFill>
                            <a:schemeClr val="tx1"/>
                          </a:solidFill>
                          <a:effectLst/>
                          <a:latin typeface="+mn-ea"/>
                          <a:ea typeface="+mn-ea"/>
                        </a:rPr>
                        <a:t>到达时间</a:t>
                      </a:r>
                      <a:endParaRPr kumimoji="1" lang="zh-CN" altLang="en-US" sz="800" b="0" i="0" u="none" strike="noStrike" cap="none" normalizeH="0" baseline="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chemeClr val="tx1"/>
                          </a:solidFill>
                          <a:effectLst/>
                          <a:latin typeface="+mn-ea"/>
                          <a:ea typeface="+mn-ea"/>
                        </a:rPr>
                        <a:t>0</a:t>
                      </a: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2</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4</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8</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12</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1"/>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服务时间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rgbClr val="FF0000"/>
                          </a:solidFill>
                          <a:effectLst/>
                          <a:latin typeface="+mn-ea"/>
                          <a:ea typeface="+mn-ea"/>
                        </a:rPr>
                        <a:t>3</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7</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u="none" strike="noStrike" cap="none" normalizeH="0" baseline="0" dirty="0">
                          <a:ln>
                            <a:noFill/>
                          </a:ln>
                          <a:solidFill>
                            <a:srgbClr val="FF0000"/>
                          </a:solidFill>
                          <a:effectLst/>
                          <a:latin typeface="+mn-ea"/>
                          <a:ea typeface="+mn-ea"/>
                        </a:rPr>
                        <a:t>4</a:t>
                      </a:r>
                      <a:endParaRPr kumimoji="1" lang="en-US" altLang="zh-CN" sz="800" b="0" i="0" u="none" strike="noStrike" cap="none" normalizeH="0" baseline="0" dirty="0">
                        <a:ln>
                          <a:noFill/>
                        </a:ln>
                        <a:solidFill>
                          <a:srgbClr val="FF0000"/>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rgbClr val="FF0000"/>
                          </a:solidFill>
                          <a:effectLst/>
                          <a:latin typeface="+mn-ea"/>
                          <a:ea typeface="+mn-ea"/>
                        </a:rPr>
                        <a:t>4</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rgbClr val="FF0000"/>
                          </a:solidFill>
                          <a:effectLst/>
                          <a:latin typeface="+mn-ea"/>
                          <a:ea typeface="+mn-ea"/>
                        </a:rPr>
                        <a:t>2</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0002"/>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0-1</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en-US" altLang="zh-CN" sz="800" b="0" i="0" u="none" strike="noStrike" cap="none" normalizeH="0" baseline="0" dirty="0">
                          <a:ln>
                            <a:noFill/>
                          </a:ln>
                          <a:solidFill>
                            <a:schemeClr val="tx1"/>
                          </a:solidFill>
                          <a:effectLst/>
                          <a:latin typeface="+mn-ea"/>
                          <a:ea typeface="+mn-ea"/>
                        </a:rPr>
                        <a:t>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88338583"/>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1-</a:t>
                      </a:r>
                      <a:r>
                        <a:rPr kumimoji="1" lang="en-US" altLang="zh-CN" sz="600" b="0" i="0" u="none" strike="noStrike" cap="none" normalizeH="0" baseline="0" dirty="0">
                          <a:ln>
                            <a:noFill/>
                          </a:ln>
                          <a:solidFill>
                            <a:srgbClr val="FF0000"/>
                          </a:solidFill>
                          <a:effectLst/>
                          <a:latin typeface="微软雅黑" panose="020B0503020204020204" pitchFamily="34" charset="-122"/>
                          <a:ea typeface="+mn-ea"/>
                        </a:rPr>
                        <a:t>2</a:t>
                      </a:r>
                      <a:endParaRPr kumimoji="1" lang="zh-CN" altLang="en-US" sz="600" b="0" i="0" u="none" strike="noStrike" cap="none" normalizeH="0" baseline="0" dirty="0">
                        <a:ln>
                          <a:noFill/>
                        </a:ln>
                        <a:solidFill>
                          <a:srgbClr val="FF0000"/>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852157313"/>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2-3</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669017247"/>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3-</a:t>
                      </a:r>
                      <a:r>
                        <a:rPr kumimoji="1" lang="en-US" altLang="zh-CN" sz="600" b="0" i="0" u="none" strike="noStrike" cap="none" normalizeH="0" baseline="0" dirty="0">
                          <a:ln>
                            <a:noFill/>
                          </a:ln>
                          <a:solidFill>
                            <a:srgbClr val="FF0000"/>
                          </a:solidFill>
                          <a:effectLst/>
                          <a:latin typeface="微软雅黑" panose="020B0503020204020204" pitchFamily="34" charset="-122"/>
                          <a:ea typeface="+mn-ea"/>
                        </a:rPr>
                        <a:t>4</a:t>
                      </a:r>
                      <a:endParaRPr kumimoji="1" lang="zh-CN" altLang="en-US" sz="600" b="0" i="0" u="none" strike="noStrike" cap="none" normalizeH="0" baseline="0" dirty="0">
                        <a:ln>
                          <a:noFill/>
                        </a:ln>
                        <a:solidFill>
                          <a:srgbClr val="FF0000"/>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4020235"/>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cap="none" normalizeH="0" baseline="0" dirty="0">
                          <a:ln>
                            <a:noFill/>
                          </a:ln>
                          <a:solidFill>
                            <a:schemeClr val="tx1"/>
                          </a:solidFill>
                          <a:effectLst/>
                          <a:latin typeface="微软雅黑" panose="020B0503020204020204" pitchFamily="34" charset="-122"/>
                          <a:ea typeface="+mn-ea"/>
                        </a:rPr>
                        <a:t>4-5</a:t>
                      </a:r>
                      <a:endParaRPr kumimoji="1" lang="zh-CN" altLang="en-US" sz="600" b="0" i="0" u="none" strike="noStrike" cap="none" normalizeH="0" baseline="0" dirty="0">
                        <a:ln>
                          <a:noFill/>
                        </a:ln>
                        <a:solidFill>
                          <a:schemeClr val="tx1"/>
                        </a:solidFill>
                        <a:effectLst/>
                        <a:latin typeface="微软雅黑" panose="020B0503020204020204" pitchFamily="34" charset="-122"/>
                        <a:ea typeface="+mn-ea"/>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256872551"/>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5-6</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968915163"/>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6-7</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1O</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ABC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872089499"/>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7-8</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en-US" altLang="zh-CN" sz="800" b="0" i="0" u="none" strike="noStrike" cap="none" normalizeH="0" baseline="0" dirty="0">
                          <a:ln>
                            <a:noFill/>
                          </a:ln>
                          <a:solidFill>
                            <a:schemeClr val="tx1"/>
                          </a:solidFill>
                          <a:effectLst/>
                          <a:latin typeface="+mn-ea"/>
                          <a:ea typeface="+mn-ea"/>
                        </a:rPr>
                        <a:t>B1C</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118162194"/>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8-9</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CB1</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559778512"/>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9-10</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CB1</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37308209"/>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10-11</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CB1D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76012119"/>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11-</a:t>
                      </a:r>
                      <a:r>
                        <a:rPr kumimoji="1" lang="en-US" altLang="zh-CN" sz="600" b="0" i="0" u="none" strike="noStrike" kern="1200" cap="none" normalizeH="0" baseline="0" dirty="0">
                          <a:ln>
                            <a:noFill/>
                          </a:ln>
                          <a:solidFill>
                            <a:srgbClr val="FF0000"/>
                          </a:solidFill>
                          <a:effectLst/>
                          <a:latin typeface="微软雅黑" panose="020B0503020204020204" pitchFamily="34" charset="-122"/>
                          <a:ea typeface="+mn-ea"/>
                          <a:cs typeface="+mn-cs"/>
                        </a:rPr>
                        <a:t>12</a:t>
                      </a:r>
                      <a:endParaRPr kumimoji="1" lang="zh-CN" altLang="en-US" sz="600" b="0" i="0" u="none" strike="noStrike" kern="1200" cap="none" normalizeH="0" baseline="0" dirty="0">
                        <a:ln>
                          <a:noFill/>
                        </a:ln>
                        <a:solidFill>
                          <a:srgbClr val="FF0000"/>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1O</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E</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C1B1D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05357761"/>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12-13</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E</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B1D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63236271"/>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13-14</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1O</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E</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en-US" altLang="zh-CN" sz="800" b="0" i="0" u="none" strike="noStrike" cap="none" normalizeH="0" baseline="0" dirty="0">
                          <a:ln>
                            <a:noFill/>
                          </a:ln>
                          <a:solidFill>
                            <a:schemeClr val="tx1"/>
                          </a:solidFill>
                          <a:effectLst/>
                          <a:latin typeface="+mn-ea"/>
                          <a:ea typeface="+mn-ea"/>
                        </a:rPr>
                        <a:t>B1D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95022038"/>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14-15</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en-US" altLang="zh-CN" sz="800" b="0" i="0" u="none" strike="noStrike" cap="none" normalizeH="0" baseline="0" dirty="0">
                          <a:ln>
                            <a:noFill/>
                          </a:ln>
                          <a:solidFill>
                            <a:schemeClr val="tx1"/>
                          </a:solidFill>
                          <a:effectLst/>
                          <a:latin typeface="+mn-ea"/>
                          <a:ea typeface="+mn-ea"/>
                        </a:rPr>
                        <a:t>B1D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45390833"/>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15-16</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tabLst/>
                        <a:defRPr/>
                      </a:pPr>
                      <a:r>
                        <a:rPr kumimoji="1" lang="en-US" altLang="zh-CN" sz="800" b="0" i="0" u="none" strike="noStrike" cap="none" normalizeH="0" baseline="0" dirty="0">
                          <a:ln>
                            <a:noFill/>
                          </a:ln>
                          <a:solidFill>
                            <a:schemeClr val="tx1"/>
                          </a:solidFill>
                          <a:effectLst/>
                          <a:latin typeface="+mn-ea"/>
                          <a:ea typeface="+mn-ea"/>
                        </a:rPr>
                        <a:t>B1D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087928604"/>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16-17</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B1D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397664367"/>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17-18</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039095290"/>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18-19</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D</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424117115"/>
                  </a:ext>
                </a:extLst>
              </a:tr>
              <a:tr h="154033">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600" b="0" i="0" u="none" strike="noStrike" kern="1200" cap="none" normalizeH="0" baseline="0" dirty="0">
                          <a:ln>
                            <a:noFill/>
                          </a:ln>
                          <a:solidFill>
                            <a:schemeClr val="tx1"/>
                          </a:solidFill>
                          <a:effectLst/>
                          <a:latin typeface="微软雅黑" panose="020B0503020204020204" pitchFamily="34" charset="-122"/>
                          <a:ea typeface="+mn-ea"/>
                          <a:cs typeface="+mn-cs"/>
                        </a:rPr>
                        <a:t>19-20</a:t>
                      </a:r>
                      <a:endParaRPr kumimoji="1" lang="zh-CN" altLang="en-US" sz="600" b="0" i="0" u="none" strike="noStrike" kern="1200" cap="none" normalizeH="0" baseline="0" dirty="0">
                        <a:ln>
                          <a:noFill/>
                        </a:ln>
                        <a:solidFill>
                          <a:schemeClr val="tx1"/>
                        </a:solidFill>
                        <a:effectLst/>
                        <a:latin typeface="微软雅黑" panose="020B0503020204020204" pitchFamily="34" charset="-122"/>
                        <a:ea typeface="+mn-ea"/>
                        <a:cs typeface="+mn-cs"/>
                      </a:endParaRPr>
                    </a:p>
                  </a:txBody>
                  <a:tcPr marL="51787" marR="51787" marT="19419" marB="19419"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1</a:t>
                      </a: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en-US" altLang="zh-CN" sz="800" b="0" i="0" u="none" strike="noStrike" cap="none" normalizeH="0" baseline="0" dirty="0">
                          <a:ln>
                            <a:noFill/>
                          </a:ln>
                          <a:solidFill>
                            <a:schemeClr val="tx1"/>
                          </a:solidFill>
                          <a:effectLst/>
                          <a:latin typeface="+mn-ea"/>
                          <a:ea typeface="+mn-ea"/>
                        </a:rPr>
                        <a:t>B</a:t>
                      </a: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1337164637"/>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完成时间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zh-CN"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3405640400"/>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60080781"/>
                  </a:ext>
                </a:extLst>
              </a:tr>
              <a:tr h="154033">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r>
                        <a:rPr kumimoji="1" lang="zh-CN" altLang="en-US" sz="800" b="0" u="none" strike="noStrike" cap="none" normalizeH="0" baseline="0" dirty="0">
                          <a:ln>
                            <a:noFill/>
                          </a:ln>
                          <a:solidFill>
                            <a:schemeClr val="tx1"/>
                          </a:solidFill>
                          <a:effectLst/>
                          <a:latin typeface="+mn-ea"/>
                          <a:ea typeface="+mn-ea"/>
                        </a:rPr>
                        <a:t>带权周转时间</a:t>
                      </a:r>
                      <a:endParaRPr kumimoji="1" lang="zh-CN" altLang="en-US"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lvl1pPr>
                        <a:buFont typeface="Monotype Sorts" pitchFamily="2" charset="2"/>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buFont typeface="Monotype Sorts" pitchFamily="2" charset="2"/>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tc>
                  <a:txBody>
                    <a:bodyPr/>
                    <a:lstStyle/>
                    <a:p>
                      <a:pPr marL="0" marR="0" lvl="0" indent="0" algn="ctr" defTabSz="914400" rtl="0" eaLnBrk="0" fontAlgn="base" latinLnBrk="0" hangingPunct="0">
                        <a:lnSpc>
                          <a:spcPct val="90000"/>
                        </a:lnSpc>
                        <a:spcBef>
                          <a:spcPct val="0"/>
                        </a:spcBef>
                        <a:spcAft>
                          <a:spcPct val="0"/>
                        </a:spcAft>
                        <a:buClr>
                          <a:schemeClr val="tx2"/>
                        </a:buClr>
                        <a:buSzPct val="75000"/>
                        <a:buFont typeface="Monotype Sorts" pitchFamily="2" charset="2"/>
                        <a:buNone/>
                      </a:pPr>
                      <a:endParaRPr kumimoji="1" lang="en-US" altLang="zh-CN" sz="800" b="0" i="0" u="none" strike="noStrike" cap="none" normalizeH="0" baseline="0" dirty="0">
                        <a:ln>
                          <a:noFill/>
                        </a:ln>
                        <a:solidFill>
                          <a:schemeClr val="tx1"/>
                        </a:solidFill>
                        <a:effectLst/>
                        <a:latin typeface="+mn-ea"/>
                        <a:ea typeface="+mn-ea"/>
                      </a:endParaRPr>
                    </a:p>
                  </a:txBody>
                  <a:tcPr marL="69049" marR="69049" marT="25892" marB="25892" anchor="ctr" horzOverflow="overflow"/>
                </a:tc>
                <a:extLst>
                  <a:ext uri="{0D108BD9-81ED-4DB2-BD59-A6C34878D82A}">
                    <a16:rowId xmlns:a16="http://schemas.microsoft.com/office/drawing/2014/main" val="2908469041"/>
                  </a:ext>
                </a:extLst>
              </a:tr>
            </a:tbl>
          </a:graphicData>
        </a:graphic>
      </p:graphicFrame>
      <p:graphicFrame>
        <p:nvGraphicFramePr>
          <p:cNvPr id="3" name="表格 2">
            <a:extLst>
              <a:ext uri="{FF2B5EF4-FFF2-40B4-BE49-F238E27FC236}">
                <a16:creationId xmlns:a16="http://schemas.microsoft.com/office/drawing/2014/main" id="{1528506D-9B2E-4AD8-8268-C87D5F8867B5}"/>
              </a:ext>
            </a:extLst>
          </p:cNvPr>
          <p:cNvGraphicFramePr>
            <a:graphicFrameLocks noGrp="1"/>
          </p:cNvGraphicFramePr>
          <p:nvPr>
            <p:custDataLst>
              <p:tags r:id="rId2"/>
            </p:custDataLst>
            <p:extLst>
              <p:ext uri="{D42A27DB-BD31-4B8C-83A1-F6EECF244321}">
                <p14:modId xmlns:p14="http://schemas.microsoft.com/office/powerpoint/2010/main" val="2808608242"/>
              </p:ext>
            </p:extLst>
          </p:nvPr>
        </p:nvGraphicFramePr>
        <p:xfrm>
          <a:off x="304800" y="514350"/>
          <a:ext cx="1365250" cy="4297775"/>
        </p:xfrm>
        <a:graphic>
          <a:graphicData uri="http://schemas.openxmlformats.org/drawingml/2006/table">
            <a:tbl>
              <a:tblPr>
                <a:tableStyleId>{5C22544A-7EE6-4342-B048-85BDC9FD1C3A}</a:tableStyleId>
              </a:tblPr>
              <a:tblGrid>
                <a:gridCol w="574842">
                  <a:extLst>
                    <a:ext uri="{9D8B030D-6E8A-4147-A177-3AD203B41FA5}">
                      <a16:colId xmlns:a16="http://schemas.microsoft.com/office/drawing/2014/main" val="20000"/>
                    </a:ext>
                  </a:extLst>
                </a:gridCol>
                <a:gridCol w="790408">
                  <a:extLst>
                    <a:ext uri="{9D8B030D-6E8A-4147-A177-3AD203B41FA5}">
                      <a16:colId xmlns:a16="http://schemas.microsoft.com/office/drawing/2014/main" val="20001"/>
                    </a:ext>
                  </a:extLst>
                </a:gridCol>
              </a:tblGrid>
              <a:tr h="513135">
                <a:tc>
                  <a:txBody>
                    <a:bodyPr/>
                    <a:lstStyle/>
                    <a:p>
                      <a:pPr algn="ctr" fontAlgn="ctr"/>
                      <a:r>
                        <a:rPr lang="zh-CN" altLang="en-US" sz="700" u="none" strike="noStrike" dirty="0">
                          <a:effectLst/>
                        </a:rPr>
                        <a:t>时刻</a:t>
                      </a:r>
                      <a:endParaRPr lang="zh-CN" altLang="en-US" sz="7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zh-CN" altLang="en-US" sz="700" u="none" strike="noStrike" dirty="0">
                          <a:effectLst/>
                        </a:rPr>
                        <a:t>占用</a:t>
                      </a:r>
                      <a:r>
                        <a:rPr lang="en-US" sz="700" u="none" strike="noStrike" dirty="0">
                          <a:effectLst/>
                        </a:rPr>
                        <a:t>CPU</a:t>
                      </a:r>
                      <a:r>
                        <a:rPr lang="zh-CN" altLang="en-US" sz="700" u="none" strike="noStrike" dirty="0">
                          <a:effectLst/>
                        </a:rPr>
                        <a:t>进程</a:t>
                      </a:r>
                      <a:endParaRPr lang="zh-CN" altLang="en-US" sz="7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0"/>
                  </a:ext>
                </a:extLst>
              </a:tr>
              <a:tr h="175162">
                <a:tc>
                  <a:txBody>
                    <a:bodyPr/>
                    <a:lstStyle/>
                    <a:p>
                      <a:pPr algn="ctr" fontAlgn="ctr"/>
                      <a:r>
                        <a:rPr lang="en-US" altLang="zh-CN" sz="1200" u="none" strike="noStrike" dirty="0">
                          <a:effectLst/>
                        </a:rPr>
                        <a:t>0-1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C00000"/>
                          </a:solidFill>
                          <a:effectLst/>
                          <a:latin typeface="等线" panose="02010600030101010101" pitchFamily="2" charset="-122"/>
                          <a:ea typeface="等线" panose="02010600030101010101" pitchFamily="2" charset="-122"/>
                        </a:rPr>
                        <a:t>A</a:t>
                      </a:r>
                      <a:endParaRPr lang="zh-CN" altLang="en-US" sz="1200" b="0"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1"/>
                  </a:ext>
                </a:extLst>
              </a:tr>
              <a:tr h="175162">
                <a:tc>
                  <a:txBody>
                    <a:bodyPr/>
                    <a:lstStyle/>
                    <a:p>
                      <a:pPr algn="ctr" fontAlgn="ctr"/>
                      <a:r>
                        <a:rPr lang="en-US" altLang="zh-CN" sz="1200" u="none" strike="noStrike" dirty="0">
                          <a:effectLst/>
                        </a:rPr>
                        <a:t>1-2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C00000"/>
                          </a:solidFill>
                          <a:effectLst/>
                          <a:latin typeface="等线" panose="02010600030101010101" pitchFamily="2" charset="-122"/>
                          <a:ea typeface="等线" panose="02010600030101010101" pitchFamily="2" charset="-122"/>
                        </a:rPr>
                        <a:t>A</a:t>
                      </a:r>
                      <a:endParaRPr lang="zh-CN" altLang="en-US" sz="1200" b="0"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2"/>
                  </a:ext>
                </a:extLst>
              </a:tr>
              <a:tr h="175162">
                <a:tc>
                  <a:txBody>
                    <a:bodyPr/>
                    <a:lstStyle/>
                    <a:p>
                      <a:pPr algn="ctr" fontAlgn="ctr"/>
                      <a:r>
                        <a:rPr lang="en-US" altLang="zh-CN" sz="1200" u="none" strike="noStrike" dirty="0">
                          <a:effectLst/>
                        </a:rPr>
                        <a:t>2-3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7030A0"/>
                          </a:solidFill>
                          <a:effectLst/>
                          <a:latin typeface="等线" panose="02010600030101010101" pitchFamily="2" charset="-122"/>
                          <a:ea typeface="等线" panose="02010600030101010101" pitchFamily="2" charset="-122"/>
                        </a:rPr>
                        <a:t>B</a:t>
                      </a:r>
                      <a:endParaRPr lang="zh-CN" altLang="en-US" sz="1200" b="0" i="0" u="none" strike="noStrike" dirty="0">
                        <a:solidFill>
                          <a:srgbClr val="7030A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3"/>
                  </a:ext>
                </a:extLst>
              </a:tr>
              <a:tr h="175162">
                <a:tc>
                  <a:txBody>
                    <a:bodyPr/>
                    <a:lstStyle/>
                    <a:p>
                      <a:pPr algn="ctr" fontAlgn="ctr"/>
                      <a:r>
                        <a:rPr lang="en-US" altLang="zh-CN" sz="1200" u="none" strike="noStrike" dirty="0">
                          <a:effectLst/>
                        </a:rPr>
                        <a:t>3-4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7030A0"/>
                          </a:solidFill>
                          <a:effectLst/>
                          <a:latin typeface="等线" panose="02010600030101010101" pitchFamily="2" charset="-122"/>
                          <a:ea typeface="等线" panose="02010600030101010101" pitchFamily="2" charset="-122"/>
                        </a:rPr>
                        <a:t>B</a:t>
                      </a:r>
                      <a:endParaRPr lang="zh-CN" altLang="en-US" sz="1200" b="0" i="0" u="none" strike="noStrike" dirty="0">
                        <a:solidFill>
                          <a:srgbClr val="7030A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4"/>
                  </a:ext>
                </a:extLst>
              </a:tr>
              <a:tr h="175162">
                <a:tc>
                  <a:txBody>
                    <a:bodyPr/>
                    <a:lstStyle/>
                    <a:p>
                      <a:pPr algn="ctr" fontAlgn="ctr"/>
                      <a:r>
                        <a:rPr lang="en-US" altLang="zh-CN" sz="1200" u="none" strike="noStrike" dirty="0">
                          <a:effectLst/>
                        </a:rPr>
                        <a:t>4-5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chemeClr val="accent6"/>
                          </a:solidFill>
                          <a:effectLst/>
                          <a:latin typeface="等线" panose="02010600030101010101" pitchFamily="2" charset="-122"/>
                          <a:ea typeface="等线" panose="02010600030101010101" pitchFamily="2" charset="-122"/>
                        </a:rPr>
                        <a:t>C</a:t>
                      </a:r>
                      <a:endParaRPr lang="zh-CN" altLang="en-US" sz="1200" b="0" i="0" u="none" strike="noStrike" dirty="0">
                        <a:solidFill>
                          <a:schemeClr val="accent6"/>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5"/>
                  </a:ext>
                </a:extLst>
              </a:tr>
              <a:tr h="175162">
                <a:tc>
                  <a:txBody>
                    <a:bodyPr/>
                    <a:lstStyle/>
                    <a:p>
                      <a:pPr algn="ctr" fontAlgn="ctr"/>
                      <a:r>
                        <a:rPr lang="en-US" altLang="zh-CN" sz="1200" u="none" strike="noStrike" dirty="0">
                          <a:effectLst/>
                        </a:rPr>
                        <a:t>5-6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chemeClr val="accent6"/>
                          </a:solidFill>
                          <a:effectLst/>
                          <a:latin typeface="等线" panose="02010600030101010101" pitchFamily="2" charset="-122"/>
                          <a:ea typeface="等线" panose="02010600030101010101" pitchFamily="2" charset="-122"/>
                        </a:rPr>
                        <a:t>C</a:t>
                      </a:r>
                      <a:endParaRPr lang="zh-CN" altLang="en-US" sz="1200" b="0" i="0" u="none" strike="noStrike" dirty="0">
                        <a:solidFill>
                          <a:schemeClr val="accent6"/>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6"/>
                  </a:ext>
                </a:extLst>
              </a:tr>
              <a:tr h="175162">
                <a:tc>
                  <a:txBody>
                    <a:bodyPr/>
                    <a:lstStyle/>
                    <a:p>
                      <a:pPr algn="ctr" fontAlgn="ctr"/>
                      <a:r>
                        <a:rPr lang="en-US" altLang="zh-CN" sz="1200" u="none" strike="noStrike" dirty="0">
                          <a:effectLst/>
                        </a:rPr>
                        <a:t>6-7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A</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7"/>
                  </a:ext>
                </a:extLst>
              </a:tr>
              <a:tr h="175162">
                <a:tc>
                  <a:txBody>
                    <a:bodyPr/>
                    <a:lstStyle/>
                    <a:p>
                      <a:pPr algn="ctr" fontAlgn="ctr"/>
                      <a:r>
                        <a:rPr lang="en-US" altLang="zh-CN" sz="1200" u="none" strike="noStrike" dirty="0">
                          <a:effectLst/>
                        </a:rPr>
                        <a:t>7-8</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7030A0"/>
                          </a:solidFill>
                          <a:effectLst/>
                          <a:latin typeface="等线" panose="02010600030101010101" pitchFamily="2" charset="-122"/>
                          <a:ea typeface="等线" panose="02010600030101010101" pitchFamily="2" charset="-122"/>
                        </a:rPr>
                        <a:t>B</a:t>
                      </a:r>
                      <a:endParaRPr lang="zh-CN" altLang="en-US" sz="1200" b="0" i="0" u="none" strike="noStrike" dirty="0">
                        <a:solidFill>
                          <a:srgbClr val="7030A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8"/>
                  </a:ext>
                </a:extLst>
              </a:tr>
              <a:tr h="175162">
                <a:tc>
                  <a:txBody>
                    <a:bodyPr/>
                    <a:lstStyle/>
                    <a:p>
                      <a:pPr algn="ctr" fontAlgn="ctr"/>
                      <a:r>
                        <a:rPr lang="en-US" altLang="zh-CN" sz="1200" u="none" strike="noStrike" dirty="0">
                          <a:effectLst/>
                        </a:rPr>
                        <a:t>8-9</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00B0F0"/>
                          </a:solidFill>
                          <a:effectLst/>
                          <a:latin typeface="等线" panose="02010600030101010101" pitchFamily="2" charset="-122"/>
                          <a:ea typeface="等线" panose="02010600030101010101" pitchFamily="2" charset="-122"/>
                        </a:rPr>
                        <a:t>D</a:t>
                      </a:r>
                      <a:endParaRPr lang="zh-CN" altLang="en-US" sz="1200" b="0" i="0" u="none" strike="noStrike" dirty="0">
                        <a:solidFill>
                          <a:srgbClr val="00B0F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09"/>
                  </a:ext>
                </a:extLst>
              </a:tr>
              <a:tr h="175162">
                <a:tc>
                  <a:txBody>
                    <a:bodyPr/>
                    <a:lstStyle/>
                    <a:p>
                      <a:pPr algn="ctr" fontAlgn="ctr"/>
                      <a:r>
                        <a:rPr lang="en-US" altLang="zh-CN" sz="1200" u="none" strike="noStrike" dirty="0">
                          <a:effectLst/>
                        </a:rPr>
                        <a:t>9-10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00B0F0"/>
                          </a:solidFill>
                          <a:effectLst/>
                          <a:latin typeface="等线" panose="02010600030101010101" pitchFamily="2" charset="-122"/>
                          <a:ea typeface="等线" panose="02010600030101010101" pitchFamily="2" charset="-122"/>
                        </a:rPr>
                        <a:t>D</a:t>
                      </a:r>
                      <a:endParaRPr lang="zh-CN" altLang="en-US" sz="1200" b="0" i="0" u="none" strike="noStrike" dirty="0">
                        <a:solidFill>
                          <a:srgbClr val="00B0F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10"/>
                  </a:ext>
                </a:extLst>
              </a:tr>
              <a:tr h="175162">
                <a:tc>
                  <a:txBody>
                    <a:bodyPr/>
                    <a:lstStyle/>
                    <a:p>
                      <a:pPr algn="ctr" fontAlgn="ctr"/>
                      <a:r>
                        <a:rPr lang="en-US" altLang="zh-CN" sz="1200" u="none" strike="noStrike" dirty="0">
                          <a:effectLst/>
                        </a:rPr>
                        <a:t>10-11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chemeClr val="accent6"/>
                          </a:solidFill>
                          <a:effectLst/>
                          <a:latin typeface="等线" panose="02010600030101010101" pitchFamily="2" charset="-122"/>
                          <a:ea typeface="等线" panose="02010600030101010101" pitchFamily="2" charset="-122"/>
                        </a:rPr>
                        <a:t>C</a:t>
                      </a:r>
                      <a:endParaRPr lang="zh-CN" altLang="en-US" sz="1200" b="0" i="0" u="none" strike="noStrike" dirty="0">
                        <a:solidFill>
                          <a:schemeClr val="accent6"/>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11"/>
                  </a:ext>
                </a:extLst>
              </a:tr>
              <a:tr h="175162">
                <a:tc>
                  <a:txBody>
                    <a:bodyPr/>
                    <a:lstStyle/>
                    <a:p>
                      <a:pPr algn="ctr" fontAlgn="ctr"/>
                      <a:r>
                        <a:rPr lang="en-US" altLang="zh-CN" sz="1200" u="none" strike="noStrike" dirty="0">
                          <a:effectLst/>
                        </a:rPr>
                        <a:t>11-12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chemeClr val="accent6"/>
                          </a:solidFill>
                          <a:effectLst/>
                          <a:latin typeface="等线" panose="02010600030101010101" pitchFamily="2" charset="-122"/>
                          <a:ea typeface="等线" panose="02010600030101010101" pitchFamily="2" charset="-122"/>
                        </a:rPr>
                        <a:t>C</a:t>
                      </a:r>
                      <a:endParaRPr lang="zh-CN" altLang="en-US" sz="1200" b="0" i="0" u="none" strike="noStrike" dirty="0">
                        <a:solidFill>
                          <a:schemeClr val="accent6"/>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12"/>
                  </a:ext>
                </a:extLst>
              </a:tr>
              <a:tr h="175162">
                <a:tc>
                  <a:txBody>
                    <a:bodyPr/>
                    <a:lstStyle/>
                    <a:p>
                      <a:pPr algn="ctr" fontAlgn="ctr"/>
                      <a:r>
                        <a:rPr lang="en-US" altLang="zh-CN" sz="1200" u="none" strike="noStrike" dirty="0">
                          <a:effectLst/>
                        </a:rPr>
                        <a:t>12-13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E</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13"/>
                  </a:ext>
                </a:extLst>
              </a:tr>
              <a:tr h="175162">
                <a:tc>
                  <a:txBody>
                    <a:bodyPr/>
                    <a:lstStyle/>
                    <a:p>
                      <a:pPr algn="ctr" fontAlgn="ctr"/>
                      <a:r>
                        <a:rPr lang="en-US" altLang="zh-CN" sz="1200" u="none" strike="noStrike" dirty="0">
                          <a:effectLst/>
                        </a:rPr>
                        <a:t>13-14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E</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extLst>
                  <a:ext uri="{0D108BD9-81ED-4DB2-BD59-A6C34878D82A}">
                    <a16:rowId xmlns:a16="http://schemas.microsoft.com/office/drawing/2014/main" val="10014"/>
                  </a:ext>
                </a:extLst>
              </a:tr>
              <a:tr h="175162">
                <a:tc>
                  <a:txBody>
                    <a:bodyPr/>
                    <a:lstStyle/>
                    <a:p>
                      <a:pPr algn="ctr" fontAlgn="ctr"/>
                      <a:r>
                        <a:rPr lang="en-US" altLang="zh-CN" sz="1200" u="none" strike="noStrike" dirty="0">
                          <a:effectLst/>
                        </a:rPr>
                        <a:t>14-15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7030A0"/>
                          </a:solidFill>
                          <a:effectLst/>
                          <a:latin typeface="等线" panose="02010600030101010101" pitchFamily="2" charset="-122"/>
                          <a:ea typeface="等线" panose="02010600030101010101" pitchFamily="2" charset="-122"/>
                          <a:cs typeface="+mn-cs"/>
                        </a:rPr>
                        <a:t>B</a:t>
                      </a:r>
                      <a:endParaRPr lang="zh-CN" altLang="en-US" sz="1200" b="0" i="0" u="none" strike="noStrike" kern="1200" dirty="0">
                        <a:solidFill>
                          <a:srgbClr val="7030A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15"/>
                  </a:ext>
                </a:extLst>
              </a:tr>
              <a:tr h="175162">
                <a:tc>
                  <a:txBody>
                    <a:bodyPr/>
                    <a:lstStyle/>
                    <a:p>
                      <a:pPr algn="ctr" fontAlgn="ctr"/>
                      <a:r>
                        <a:rPr lang="en-US" altLang="zh-CN" sz="1200" u="none" strike="noStrike" dirty="0">
                          <a:effectLst/>
                        </a:rPr>
                        <a:t>15-16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7030A0"/>
                          </a:solidFill>
                          <a:effectLst/>
                          <a:latin typeface="等线" panose="02010600030101010101" pitchFamily="2" charset="-122"/>
                          <a:ea typeface="等线" panose="02010600030101010101" pitchFamily="2" charset="-122"/>
                          <a:cs typeface="+mn-cs"/>
                        </a:rPr>
                        <a:t>B</a:t>
                      </a:r>
                      <a:endParaRPr lang="zh-CN" altLang="en-US" sz="1200" b="0" i="0" u="none" strike="noStrike" kern="1200" dirty="0">
                        <a:solidFill>
                          <a:srgbClr val="7030A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16"/>
                  </a:ext>
                </a:extLst>
              </a:tr>
              <a:tr h="175162">
                <a:tc>
                  <a:txBody>
                    <a:bodyPr/>
                    <a:lstStyle/>
                    <a:p>
                      <a:pPr algn="ctr" fontAlgn="ctr"/>
                      <a:r>
                        <a:rPr lang="en-US" altLang="zh-CN" sz="1200" u="none" strike="noStrike" dirty="0">
                          <a:effectLst/>
                        </a:rPr>
                        <a:t>16-17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7030A0"/>
                          </a:solidFill>
                          <a:effectLst/>
                          <a:latin typeface="等线" panose="02010600030101010101" pitchFamily="2" charset="-122"/>
                          <a:ea typeface="等线" panose="02010600030101010101" pitchFamily="2" charset="-122"/>
                          <a:cs typeface="+mn-cs"/>
                        </a:rPr>
                        <a:t>B</a:t>
                      </a:r>
                      <a:endParaRPr lang="zh-CN" altLang="en-US" sz="1200" b="0" i="0" u="none" strike="noStrike" kern="1200" dirty="0">
                        <a:solidFill>
                          <a:srgbClr val="7030A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17"/>
                  </a:ext>
                </a:extLst>
              </a:tr>
              <a:tr h="175162">
                <a:tc>
                  <a:txBody>
                    <a:bodyPr/>
                    <a:lstStyle/>
                    <a:p>
                      <a:pPr algn="ctr" fontAlgn="ctr"/>
                      <a:r>
                        <a:rPr lang="en-US" altLang="zh-CN" sz="1200" u="none" strike="noStrike" dirty="0">
                          <a:effectLst/>
                        </a:rPr>
                        <a:t>17-18</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00B0F0"/>
                          </a:solidFill>
                          <a:effectLst/>
                          <a:latin typeface="等线" panose="02010600030101010101" pitchFamily="2" charset="-122"/>
                          <a:ea typeface="等线" panose="02010600030101010101" pitchFamily="2" charset="-122"/>
                          <a:cs typeface="+mn-cs"/>
                        </a:rPr>
                        <a:t>D</a:t>
                      </a:r>
                      <a:endParaRPr lang="zh-CN" altLang="en-US" sz="1200" b="0" i="0" u="none" strike="noStrike" kern="1200" dirty="0">
                        <a:solidFill>
                          <a:srgbClr val="00B0F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18"/>
                  </a:ext>
                </a:extLst>
              </a:tr>
              <a:tr h="175162">
                <a:tc>
                  <a:txBody>
                    <a:bodyPr/>
                    <a:lstStyle/>
                    <a:p>
                      <a:pPr algn="ctr" fontAlgn="ctr"/>
                      <a:r>
                        <a:rPr lang="en-US" altLang="zh-CN" sz="1200" u="none" strike="noStrike" dirty="0">
                          <a:effectLst/>
                        </a:rPr>
                        <a:t>18-19</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00B0F0"/>
                          </a:solidFill>
                          <a:effectLst/>
                          <a:latin typeface="等线" panose="02010600030101010101" pitchFamily="2" charset="-122"/>
                          <a:ea typeface="等线" panose="02010600030101010101" pitchFamily="2" charset="-122"/>
                          <a:cs typeface="+mn-cs"/>
                        </a:rPr>
                        <a:t>D</a:t>
                      </a:r>
                      <a:endParaRPr lang="zh-CN" altLang="en-US" sz="1200" b="0" i="0" u="none" strike="noStrike" kern="1200" dirty="0">
                        <a:solidFill>
                          <a:srgbClr val="00B0F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19"/>
                  </a:ext>
                </a:extLst>
              </a:tr>
              <a:tr h="175162">
                <a:tc>
                  <a:txBody>
                    <a:bodyPr/>
                    <a:lstStyle/>
                    <a:p>
                      <a:pPr algn="ctr" fontAlgn="ctr"/>
                      <a:r>
                        <a:rPr lang="en-US" altLang="zh-CN" sz="1200" u="none" strike="noStrike" dirty="0">
                          <a:effectLst/>
                        </a:rPr>
                        <a:t>19-20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2" marB="0" anchor="ctr"/>
                </a:tc>
                <a:tc>
                  <a:txBody>
                    <a:bodyPr/>
                    <a:lstStyle/>
                    <a:p>
                      <a:pPr algn="ctr" fontAlgn="ctr"/>
                      <a:r>
                        <a:rPr lang="en-US" altLang="zh-CN" sz="1200" b="0" i="0" u="none" strike="noStrike" kern="1200" dirty="0">
                          <a:solidFill>
                            <a:srgbClr val="7030A0"/>
                          </a:solidFill>
                          <a:effectLst/>
                          <a:latin typeface="等线" panose="02010600030101010101" pitchFamily="2" charset="-122"/>
                          <a:ea typeface="等线" panose="02010600030101010101" pitchFamily="2" charset="-122"/>
                          <a:cs typeface="+mn-cs"/>
                        </a:rPr>
                        <a:t>B</a:t>
                      </a:r>
                      <a:endParaRPr lang="zh-CN" altLang="en-US" sz="1200" b="0" i="0" u="none" strike="noStrike" kern="1200" dirty="0">
                        <a:solidFill>
                          <a:srgbClr val="7030A0"/>
                        </a:solidFill>
                        <a:effectLst/>
                        <a:latin typeface="等线" panose="02010600030101010101" pitchFamily="2" charset="-122"/>
                        <a:ea typeface="等线" panose="02010600030101010101" pitchFamily="2" charset="-122"/>
                        <a:cs typeface="+mn-cs"/>
                      </a:endParaRPr>
                    </a:p>
                  </a:txBody>
                  <a:tcPr marL="6350" marR="6350" marT="6352" marB="0" anchor="ct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4683862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09801"/>
            <a:ext cx="5269706" cy="414020"/>
          </a:xfrm>
          <a:prstGeom prst="rect">
            <a:avLst/>
          </a:prstGeom>
        </p:spPr>
        <p:txBody>
          <a:bodyPr wrap="square">
            <a:spAutoFit/>
          </a:bodyPr>
          <a:lstStyle/>
          <a:p>
            <a:r>
              <a:rPr lang="zh-CN" altLang="en-US" sz="2000" b="1" noProof="0" dirty="0">
                <a:solidFill>
                  <a:schemeClr val="bg1">
                    <a:lumMod val="50000"/>
                  </a:schemeClr>
                </a:solidFill>
              </a:rPr>
              <a:t>基于公平原则的调度算</a:t>
            </a:r>
            <a:r>
              <a:rPr lang="zh-CN" altLang="en-US" sz="2100" b="1" dirty="0">
                <a:solidFill>
                  <a:schemeClr val="bg1"/>
                </a:solidFill>
              </a:rPr>
              <a:t>法</a:t>
            </a:r>
          </a:p>
        </p:txBody>
      </p:sp>
      <p:sp>
        <p:nvSpPr>
          <p:cNvPr id="11" name="íšḻîḋè"/>
          <p:cNvSpPr/>
          <p:nvPr/>
        </p:nvSpPr>
        <p:spPr>
          <a:xfrm>
            <a:off x="1310133" y="2285043"/>
            <a:ext cx="7758407" cy="392978"/>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800" dirty="0">
                <a:solidFill>
                  <a:srgbClr val="FF0000"/>
                </a:solidFill>
              </a:rPr>
              <a:t>性能保证</a:t>
            </a:r>
            <a:r>
              <a:rPr lang="zh-CN" altLang="en-US" sz="1800" dirty="0"/>
              <a:t>，而非优先运行；</a:t>
            </a:r>
          </a:p>
          <a:p>
            <a:pPr marL="342900" indent="-342900">
              <a:lnSpc>
                <a:spcPct val="120000"/>
              </a:lnSpc>
              <a:buClr>
                <a:srgbClr val="FF0000"/>
              </a:buClr>
              <a:buFont typeface="Wingdings" panose="05000000000000000000" pitchFamily="2" charset="2"/>
              <a:buChar char="Ø"/>
            </a:pPr>
            <a:r>
              <a:rPr lang="zh-CN" altLang="en-US" sz="1800" dirty="0"/>
              <a:t>如保证处理机分配的公平性（</a:t>
            </a:r>
            <a:r>
              <a:rPr lang="zh-CN" altLang="en-US" sz="1800" dirty="0">
                <a:solidFill>
                  <a:srgbClr val="FF0000"/>
                </a:solidFill>
              </a:rPr>
              <a:t>每个进程都能获得处理机时间</a:t>
            </a:r>
            <a:r>
              <a:rPr lang="en-US" altLang="zh-CN" sz="1800" dirty="0">
                <a:solidFill>
                  <a:srgbClr val="FF0000"/>
                </a:solidFill>
              </a:rPr>
              <a:t>1/n</a:t>
            </a:r>
            <a:r>
              <a:rPr lang="zh-CN" altLang="en-US" sz="1800" dirty="0"/>
              <a:t>）</a:t>
            </a:r>
          </a:p>
          <a:p>
            <a:pPr marL="342900" indent="-342900">
              <a:lnSpc>
                <a:spcPct val="120000"/>
              </a:lnSpc>
              <a:buClr>
                <a:srgbClr val="FF0000"/>
              </a:buClr>
              <a:buFont typeface="Wingdings" panose="05000000000000000000" pitchFamily="2" charset="2"/>
              <a:buChar char="Ø"/>
            </a:pPr>
            <a:endParaRPr lang="zh-CN" altLang="en-US" sz="1800" dirty="0"/>
          </a:p>
        </p:txBody>
      </p:sp>
      <p:sp>
        <p:nvSpPr>
          <p:cNvPr id="12" name="i$lîďê"/>
          <p:cNvSpPr/>
          <p:nvPr/>
        </p:nvSpPr>
        <p:spPr>
          <a:xfrm>
            <a:off x="1001297" y="1904995"/>
            <a:ext cx="3661805" cy="294658"/>
          </a:xfrm>
          <a:prstGeom prst="rect">
            <a:avLst/>
          </a:prstGeom>
          <a:noFill/>
          <a:ln>
            <a:noFill/>
          </a:ln>
        </p:spPr>
        <p:txBody>
          <a:bodyPr wrap="square" lIns="68580" tIns="34290" rIns="68580" bIns="34290" anchor="ctr" anchorCtr="0">
            <a:noAutofit/>
          </a:bodyPr>
          <a:lstStyle/>
          <a:p>
            <a:r>
              <a:rPr lang="en-US" altLang="zh-CN" sz="2100" dirty="0">
                <a:solidFill>
                  <a:srgbClr val="FF0000"/>
                </a:solidFill>
              </a:rPr>
              <a:t>1. </a:t>
            </a:r>
            <a:r>
              <a:rPr lang="zh-CN" altLang="en-US" sz="2100" dirty="0">
                <a:solidFill>
                  <a:srgbClr val="FF0000"/>
                </a:solidFill>
              </a:rPr>
              <a:t>保证调度算法：</a:t>
            </a:r>
          </a:p>
        </p:txBody>
      </p:sp>
      <p:sp>
        <p:nvSpPr>
          <p:cNvPr id="13" name="î$ļíḋè"/>
          <p:cNvSpPr/>
          <p:nvPr/>
        </p:nvSpPr>
        <p:spPr>
          <a:xfrm>
            <a:off x="1351858" y="3560879"/>
            <a:ext cx="7616807" cy="780303"/>
          </a:xfrm>
          <a:prstGeom prst="rect">
            <a:avLst/>
          </a:prstGeom>
          <a:noFill/>
          <a:ln>
            <a:noFill/>
          </a:ln>
        </p:spPr>
        <p:txBody>
          <a:bodyPr wrap="square" lIns="68580" tIns="34290" rIns="68580" bIns="34290" anchor="t" anchorCtr="0">
            <a:noAutofit/>
          </a:bodyPr>
          <a:lstStyle/>
          <a:p>
            <a:pPr marL="342900" indent="-342900">
              <a:lnSpc>
                <a:spcPct val="120000"/>
              </a:lnSpc>
              <a:buClr>
                <a:srgbClr val="FF0000"/>
              </a:buClr>
              <a:buFont typeface="Wingdings" panose="05000000000000000000" pitchFamily="2" charset="2"/>
              <a:buChar char="Ø"/>
            </a:pPr>
            <a:r>
              <a:rPr lang="zh-CN" altLang="en-US" sz="1800" dirty="0"/>
              <a:t>调度的公平性主要</a:t>
            </a:r>
            <a:r>
              <a:rPr lang="zh-CN" altLang="en-US" sz="1800" dirty="0">
                <a:solidFill>
                  <a:srgbClr val="0000FF"/>
                </a:solidFill>
              </a:rPr>
              <a:t>针对</a:t>
            </a:r>
            <a:r>
              <a:rPr lang="zh-CN" altLang="en-US" sz="1800" dirty="0">
                <a:solidFill>
                  <a:srgbClr val="FF0000"/>
                </a:solidFill>
              </a:rPr>
              <a:t>用户</a:t>
            </a:r>
            <a:r>
              <a:rPr lang="zh-CN" altLang="en-US" sz="1800" dirty="0">
                <a:solidFill>
                  <a:srgbClr val="0000FF"/>
                </a:solidFill>
              </a:rPr>
              <a:t>而言；</a:t>
            </a:r>
          </a:p>
          <a:p>
            <a:pPr marL="342900" indent="-342900">
              <a:lnSpc>
                <a:spcPct val="120000"/>
              </a:lnSpc>
              <a:buClr>
                <a:srgbClr val="FF0000"/>
              </a:buClr>
              <a:buFont typeface="Wingdings" panose="05000000000000000000" pitchFamily="2" charset="2"/>
              <a:buChar char="Ø"/>
            </a:pPr>
            <a:r>
              <a:rPr lang="zh-CN" altLang="en-US" sz="1800" dirty="0"/>
              <a:t>使所有</a:t>
            </a:r>
            <a:r>
              <a:rPr lang="zh-CN" altLang="en-US" sz="1800" dirty="0">
                <a:solidFill>
                  <a:srgbClr val="FF0000"/>
                </a:solidFill>
              </a:rPr>
              <a:t>用户</a:t>
            </a:r>
            <a:r>
              <a:rPr lang="zh-CN" altLang="en-US" sz="1800" dirty="0"/>
              <a:t>能获得</a:t>
            </a:r>
            <a:r>
              <a:rPr lang="zh-CN" altLang="en-US" sz="1800" dirty="0">
                <a:solidFill>
                  <a:srgbClr val="FF0000"/>
                </a:solidFill>
              </a:rPr>
              <a:t>相同</a:t>
            </a:r>
            <a:r>
              <a:rPr lang="zh-CN" altLang="en-US" sz="1800" dirty="0"/>
              <a:t>的处理机</a:t>
            </a:r>
            <a:r>
              <a:rPr lang="zh-CN" altLang="en-US" sz="1800" dirty="0">
                <a:solidFill>
                  <a:srgbClr val="FF0000"/>
                </a:solidFill>
              </a:rPr>
              <a:t>时间</a:t>
            </a:r>
            <a:r>
              <a:rPr lang="zh-CN" altLang="en-US" sz="1800" dirty="0"/>
              <a:t>或时间比例。</a:t>
            </a:r>
          </a:p>
        </p:txBody>
      </p:sp>
      <p:sp>
        <p:nvSpPr>
          <p:cNvPr id="14" name="ïṧḷïḋè"/>
          <p:cNvSpPr/>
          <p:nvPr/>
        </p:nvSpPr>
        <p:spPr>
          <a:xfrm>
            <a:off x="910195" y="3181350"/>
            <a:ext cx="3661805" cy="311327"/>
          </a:xfrm>
          <a:prstGeom prst="rect">
            <a:avLst/>
          </a:prstGeom>
          <a:noFill/>
          <a:ln>
            <a:noFill/>
          </a:ln>
        </p:spPr>
        <p:txBody>
          <a:bodyPr wrap="square" lIns="68580" tIns="34290" rIns="68580" bIns="34290" anchor="ctr" anchorCtr="0">
            <a:noAutofit/>
          </a:bodyPr>
          <a:lstStyle/>
          <a:p>
            <a:r>
              <a:rPr lang="en-US" altLang="zh-CN" sz="2100" dirty="0">
                <a:solidFill>
                  <a:srgbClr val="0000FF"/>
                </a:solidFill>
              </a:rPr>
              <a:t>2. </a:t>
            </a:r>
            <a:r>
              <a:rPr lang="zh-CN" altLang="en-US" sz="2100" dirty="0">
                <a:solidFill>
                  <a:srgbClr val="0000FF"/>
                </a:solidFill>
              </a:rPr>
              <a:t>公平分享</a:t>
            </a:r>
            <a:r>
              <a:rPr lang="zh-CN" altLang="en-US" sz="2100" dirty="0"/>
              <a:t>调度算法：</a:t>
            </a:r>
          </a:p>
        </p:txBody>
      </p:sp>
      <p:sp>
        <p:nvSpPr>
          <p:cNvPr id="16" name="íšḻíḑê"/>
          <p:cNvSpPr/>
          <p:nvPr/>
        </p:nvSpPr>
        <p:spPr>
          <a:xfrm>
            <a:off x="1351859" y="1102408"/>
            <a:ext cx="3661805" cy="304310"/>
          </a:xfrm>
          <a:prstGeom prst="rect">
            <a:avLst/>
          </a:prstGeom>
          <a:noFill/>
          <a:ln>
            <a:noFill/>
          </a:ln>
        </p:spPr>
        <p:txBody>
          <a:bodyPr wrap="square" lIns="68580" tIns="34290" rIns="68580" bIns="34290" anchor="ctr" anchorCtr="0">
            <a:noAutofit/>
          </a:bodyPr>
          <a:lstStyle/>
          <a:p>
            <a:r>
              <a:rPr lang="zh-CN" altLang="en-US" sz="2100" dirty="0"/>
              <a:t>主要考虑调度的公平性。</a:t>
            </a:r>
          </a:p>
        </p:txBody>
      </p:sp>
      <p:sp>
        <p:nvSpPr>
          <p:cNvPr id="17" name="îSļiḓè"/>
          <p:cNvSpPr/>
          <p:nvPr/>
        </p:nvSpPr>
        <p:spPr>
          <a:xfrm>
            <a:off x="839233" y="1010996"/>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21" name="îṡḷíďe"/>
          <p:cNvSpPr/>
          <p:nvPr/>
        </p:nvSpPr>
        <p:spPr>
          <a:xfrm>
            <a:off x="981924" y="1158099"/>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2" name="文本框 1">
            <a:extLst>
              <a:ext uri="{FF2B5EF4-FFF2-40B4-BE49-F238E27FC236}">
                <a16:creationId xmlns:a16="http://schemas.microsoft.com/office/drawing/2014/main" id="{44451C07-0C29-48FC-AA19-183556232063}"/>
              </a:ext>
            </a:extLst>
          </p:cNvPr>
          <p:cNvSpPr txBox="1"/>
          <p:nvPr/>
        </p:nvSpPr>
        <p:spPr>
          <a:xfrm>
            <a:off x="4724400" y="767811"/>
            <a:ext cx="3518912" cy="400110"/>
          </a:xfrm>
          <a:prstGeom prst="rect">
            <a:avLst/>
          </a:prstGeom>
          <a:noFill/>
          <a:ln w="12700">
            <a:solidFill>
              <a:srgbClr val="000000"/>
            </a:solidFill>
          </a:ln>
        </p:spPr>
        <p:txBody>
          <a:bodyPr wrap="none" rtlCol="0">
            <a:spAutoFit/>
          </a:bodyPr>
          <a:lstStyle/>
          <a:p>
            <a:r>
              <a:rPr lang="zh-CN" altLang="en-US" sz="2000" dirty="0"/>
              <a:t>前面的调度算法是保证优先级</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8" y="109801"/>
            <a:ext cx="5714841" cy="415498"/>
          </a:xfrm>
          <a:prstGeom prst="rect">
            <a:avLst/>
          </a:prstGeom>
        </p:spPr>
        <p:txBody>
          <a:bodyPr wrap="square">
            <a:spAutoFit/>
          </a:bodyPr>
          <a:lstStyle/>
          <a:p>
            <a:r>
              <a:rPr lang="zh-CN" altLang="en-US" sz="2000" b="1" noProof="0" dirty="0">
                <a:solidFill>
                  <a:schemeClr val="bg1">
                    <a:lumMod val="50000"/>
                  </a:schemeClr>
                </a:solidFill>
              </a:rPr>
              <a:t>基于公平原则的调度算</a:t>
            </a:r>
            <a:r>
              <a:rPr lang="en-US" altLang="zh-CN" sz="2000" b="1" noProof="0" dirty="0">
                <a:solidFill>
                  <a:schemeClr val="bg1">
                    <a:lumMod val="50000"/>
                  </a:schemeClr>
                </a:solidFill>
              </a:rPr>
              <a:t>——1.</a:t>
            </a:r>
            <a:r>
              <a:rPr lang="zh-CN" altLang="en-US" sz="2000" b="1" noProof="0" dirty="0">
                <a:solidFill>
                  <a:schemeClr val="bg1">
                    <a:lumMod val="50000"/>
                  </a:schemeClr>
                </a:solidFill>
              </a:rPr>
              <a:t>保证调度算法</a:t>
            </a:r>
            <a:r>
              <a:rPr lang="zh-CN" altLang="en-US" sz="2100" b="1" dirty="0">
                <a:solidFill>
                  <a:schemeClr val="bg1"/>
                </a:solidFill>
              </a:rPr>
              <a:t>法</a:t>
            </a:r>
          </a:p>
        </p:txBody>
      </p:sp>
      <p:sp>
        <p:nvSpPr>
          <p:cNvPr id="12" name="i$lîďê"/>
          <p:cNvSpPr/>
          <p:nvPr/>
        </p:nvSpPr>
        <p:spPr>
          <a:xfrm>
            <a:off x="594360" y="1809750"/>
            <a:ext cx="7792141" cy="2352058"/>
          </a:xfrm>
          <a:prstGeom prst="rect">
            <a:avLst/>
          </a:prstGeom>
          <a:noFill/>
          <a:ln>
            <a:noFill/>
          </a:ln>
        </p:spPr>
        <p:txBody>
          <a:bodyPr wrap="square" lIns="68580" tIns="34290" rIns="68580" bIns="34290" anchor="ctr" anchorCtr="0">
            <a:noAutofit/>
          </a:bodyPr>
          <a:lstStyle/>
          <a:p>
            <a:pPr marL="457200" indent="-457200">
              <a:lnSpc>
                <a:spcPts val="2600"/>
              </a:lnSpc>
              <a:buAutoNum type="arabicPeriod"/>
            </a:pPr>
            <a:r>
              <a:rPr lang="zh-CN" altLang="en-US" sz="2100" dirty="0"/>
              <a:t> 跟踪计算机每个进程 创建以来 已经运行的时间</a:t>
            </a:r>
            <a:endParaRPr lang="en-US" altLang="zh-CN" sz="2100" dirty="0"/>
          </a:p>
          <a:p>
            <a:pPr marL="457200" indent="-457200">
              <a:lnSpc>
                <a:spcPts val="2600"/>
              </a:lnSpc>
              <a:buAutoNum type="arabicPeriod"/>
            </a:pPr>
            <a:r>
              <a:rPr lang="en-US" altLang="zh-CN" sz="2100" dirty="0"/>
              <a:t> </a:t>
            </a:r>
            <a:r>
              <a:rPr lang="zh-CN" altLang="en-US" sz="2100" dirty="0"/>
              <a:t>计算每个进程应获得处理机时间，即创建以来时间除以</a:t>
            </a:r>
            <a:r>
              <a:rPr lang="en-US" altLang="zh-CN" sz="2100" dirty="0"/>
              <a:t>n</a:t>
            </a:r>
          </a:p>
          <a:p>
            <a:pPr marL="457200" indent="-457200">
              <a:lnSpc>
                <a:spcPts val="2600"/>
              </a:lnSpc>
              <a:buAutoNum type="arabicPeriod"/>
            </a:pPr>
            <a:r>
              <a:rPr lang="zh-CN" altLang="en-US" sz="2100" dirty="0"/>
              <a:t> 计算进程获得处理机的时间比率</a:t>
            </a:r>
            <a:endParaRPr lang="en-US" altLang="zh-CN" sz="2100" dirty="0"/>
          </a:p>
          <a:p>
            <a:pPr marL="457200" indent="-457200">
              <a:lnSpc>
                <a:spcPts val="2600"/>
              </a:lnSpc>
              <a:buAutoNum type="arabicPeriod"/>
            </a:pPr>
            <a:r>
              <a:rPr lang="en-US" altLang="zh-CN" sz="2100" dirty="0"/>
              <a:t> </a:t>
            </a:r>
            <a:r>
              <a:rPr lang="zh-CN" altLang="en-US" sz="2100" dirty="0"/>
              <a:t>比较所有进程的时间比率</a:t>
            </a:r>
            <a:endParaRPr lang="en-US" altLang="zh-CN" sz="2100" dirty="0"/>
          </a:p>
          <a:p>
            <a:pPr marL="457200" indent="-457200">
              <a:lnSpc>
                <a:spcPts val="2600"/>
              </a:lnSpc>
              <a:buAutoNum type="arabicPeriod"/>
            </a:pPr>
            <a:r>
              <a:rPr lang="zh-CN" altLang="en-US" sz="2100" dirty="0"/>
              <a:t> 调度程序优先调度时间比率最小的进程 分配处理机，直到超 过最接近它的进程比率为止</a:t>
            </a:r>
          </a:p>
        </p:txBody>
      </p:sp>
      <p:sp>
        <p:nvSpPr>
          <p:cNvPr id="16" name="íšḻíḑê"/>
          <p:cNvSpPr/>
          <p:nvPr/>
        </p:nvSpPr>
        <p:spPr>
          <a:xfrm>
            <a:off x="609600" y="819150"/>
            <a:ext cx="7792141" cy="785008"/>
          </a:xfrm>
          <a:prstGeom prst="rect">
            <a:avLst/>
          </a:prstGeom>
          <a:noFill/>
          <a:ln>
            <a:noFill/>
          </a:ln>
        </p:spPr>
        <p:txBody>
          <a:bodyPr wrap="square" lIns="68580" tIns="34290" rIns="68580" bIns="34290" anchor="ctr" anchorCtr="0">
            <a:noAutofit/>
          </a:bodyPr>
          <a:lstStyle/>
          <a:p>
            <a:pPr indent="432000">
              <a:lnSpc>
                <a:spcPts val="2600"/>
              </a:lnSpc>
            </a:pPr>
            <a:r>
              <a:rPr lang="zh-CN" altLang="en-US" sz="2100" dirty="0"/>
              <a:t>提供性能保证：对于</a:t>
            </a:r>
            <a:r>
              <a:rPr lang="en-US" altLang="zh-CN" sz="2100" dirty="0"/>
              <a:t>n</a:t>
            </a:r>
            <a:r>
              <a:rPr lang="zh-CN" altLang="en-US" sz="2100" dirty="0"/>
              <a:t>个同类进程，保证每个进程占用</a:t>
            </a:r>
            <a:r>
              <a:rPr lang="en-US" altLang="zh-CN" sz="2100" dirty="0"/>
              <a:t>1/n</a:t>
            </a:r>
            <a:r>
              <a:rPr lang="zh-CN" altLang="en-US" sz="2100" dirty="0"/>
              <a:t>处理机时间</a:t>
            </a:r>
          </a:p>
        </p:txBody>
      </p:sp>
    </p:spTree>
    <p:extLst>
      <p:ext uri="{BB962C8B-B14F-4D97-AF65-F5344CB8AC3E}">
        <p14:creationId xmlns:p14="http://schemas.microsoft.com/office/powerpoint/2010/main" val="66059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调度层次：高级调度</a:t>
            </a:r>
          </a:p>
        </p:txBody>
      </p:sp>
      <p:sp>
        <p:nvSpPr>
          <p:cNvPr id="2" name="文本框 1"/>
          <p:cNvSpPr txBox="1"/>
          <p:nvPr/>
        </p:nvSpPr>
        <p:spPr>
          <a:xfrm>
            <a:off x="3599631" y="3014372"/>
            <a:ext cx="5257800" cy="1993238"/>
          </a:xfrm>
          <a:prstGeom prst="rect">
            <a:avLst/>
          </a:prstGeom>
          <a:noFill/>
        </p:spPr>
        <p:txBody>
          <a:bodyPr wrap="square" rtlCol="0" anchor="t">
            <a:spAutoFit/>
          </a:bodyPr>
          <a:lstStyle/>
          <a:p>
            <a:pPr>
              <a:lnSpc>
                <a:spcPct val="150000"/>
              </a:lnSpc>
            </a:pPr>
            <a:r>
              <a:rPr lang="zh-CN" altLang="en-US" sz="1400" b="1" dirty="0"/>
              <a:t>高级调度的特点</a:t>
            </a:r>
            <a:r>
              <a:rPr lang="zh-CN" altLang="en-US" sz="1400" dirty="0"/>
              <a:t>：</a:t>
            </a:r>
          </a:p>
          <a:p>
            <a:pPr marL="342900" indent="-342900">
              <a:lnSpc>
                <a:spcPct val="150000"/>
              </a:lnSpc>
              <a:buAutoNum type="arabicPeriod"/>
            </a:pPr>
            <a:r>
              <a:rPr lang="zh-CN" altLang="en-US" sz="1400" dirty="0"/>
              <a:t>高级调度从磁盘后备作业队列中挑选若干作业进入内存，为其分配资源，创建进程；作业完成后还要做善后处理工作</a:t>
            </a:r>
          </a:p>
          <a:p>
            <a:pPr marL="342900" indent="-342900">
              <a:lnSpc>
                <a:spcPct val="150000"/>
              </a:lnSpc>
              <a:buAutoNum type="arabicPeriod"/>
            </a:pPr>
            <a:r>
              <a:rPr lang="zh-CN" altLang="en-US" sz="1400" dirty="0"/>
              <a:t>高级调度根据CPU空闲时间控制多道程序的道数，每当作业结束后，补充装入新的作业到内存</a:t>
            </a:r>
          </a:p>
          <a:p>
            <a:pPr marL="342900" indent="-342900">
              <a:lnSpc>
                <a:spcPct val="150000"/>
              </a:lnSpc>
              <a:buAutoNum type="arabicPeriod"/>
            </a:pPr>
            <a:r>
              <a:rPr lang="zh-CN" altLang="en-US" sz="1400" dirty="0"/>
              <a:t>高级调度配置在</a:t>
            </a:r>
            <a:r>
              <a:rPr lang="zh-CN" altLang="en-US" sz="1400" dirty="0">
                <a:solidFill>
                  <a:srgbClr val="FF0000"/>
                </a:solidFill>
              </a:rPr>
              <a:t>批处理系统</a:t>
            </a:r>
            <a:r>
              <a:rPr lang="zh-CN" altLang="en-US" sz="1400" dirty="0"/>
              <a:t>或者操作系统的</a:t>
            </a:r>
            <a:r>
              <a:rPr lang="zh-CN" altLang="en-US" sz="1400" dirty="0">
                <a:solidFill>
                  <a:srgbClr val="FF0000"/>
                </a:solidFill>
              </a:rPr>
              <a:t>批处理部分</a:t>
            </a:r>
            <a:r>
              <a:rPr lang="zh-CN" altLang="en-US" sz="1400" dirty="0"/>
              <a:t>中。</a:t>
            </a:r>
          </a:p>
        </p:txBody>
      </p:sp>
      <p:pic>
        <p:nvPicPr>
          <p:cNvPr id="106" name="图片 105"/>
          <p:cNvPicPr/>
          <p:nvPr/>
        </p:nvPicPr>
        <p:blipFill>
          <a:blip r:embed="rId3"/>
          <a:stretch>
            <a:fillRect/>
          </a:stretch>
        </p:blipFill>
        <p:spPr>
          <a:xfrm>
            <a:off x="5638800" y="1075690"/>
            <a:ext cx="3403600" cy="1877060"/>
          </a:xfrm>
          <a:prstGeom prst="rect">
            <a:avLst/>
          </a:prstGeom>
          <a:noFill/>
          <a:ln w="9525">
            <a:noFill/>
          </a:ln>
        </p:spPr>
      </p:pic>
      <p:pic>
        <p:nvPicPr>
          <p:cNvPr id="107" name="图片 106"/>
          <p:cNvPicPr/>
          <p:nvPr/>
        </p:nvPicPr>
        <p:blipFill>
          <a:blip r:embed="rId4"/>
          <a:stretch>
            <a:fillRect/>
          </a:stretch>
        </p:blipFill>
        <p:spPr>
          <a:xfrm>
            <a:off x="2139131" y="928383"/>
            <a:ext cx="3473450" cy="2054860"/>
          </a:xfrm>
          <a:prstGeom prst="rect">
            <a:avLst/>
          </a:prstGeom>
          <a:noFill/>
          <a:ln w="9525">
            <a:noFill/>
          </a:ln>
        </p:spPr>
      </p:pic>
      <p:sp>
        <p:nvSpPr>
          <p:cNvPr id="4" name="文本框 3"/>
          <p:cNvSpPr txBox="1"/>
          <p:nvPr/>
        </p:nvSpPr>
        <p:spPr>
          <a:xfrm>
            <a:off x="4953000" y="606113"/>
            <a:ext cx="2057400" cy="306705"/>
          </a:xfrm>
          <a:prstGeom prst="rect">
            <a:avLst/>
          </a:prstGeom>
          <a:noFill/>
        </p:spPr>
        <p:txBody>
          <a:bodyPr wrap="square" rtlCol="0" anchor="t">
            <a:spAutoFit/>
          </a:bodyPr>
          <a:lstStyle/>
          <a:p>
            <a:r>
              <a:rPr lang="zh-CN" altLang="en-US" sz="1400" b="1" dirty="0"/>
              <a:t>批处理作业的组成结构</a:t>
            </a:r>
          </a:p>
        </p:txBody>
      </p:sp>
      <p:sp>
        <p:nvSpPr>
          <p:cNvPr id="3" name="文本框 2">
            <a:extLst>
              <a:ext uri="{FF2B5EF4-FFF2-40B4-BE49-F238E27FC236}">
                <a16:creationId xmlns:a16="http://schemas.microsoft.com/office/drawing/2014/main" id="{20A4472A-6810-4D54-87DA-0DA75124EC55}"/>
              </a:ext>
            </a:extLst>
          </p:cNvPr>
          <p:cNvSpPr txBox="1"/>
          <p:nvPr/>
        </p:nvSpPr>
        <p:spPr>
          <a:xfrm>
            <a:off x="76200" y="3522619"/>
            <a:ext cx="3836307" cy="1384995"/>
          </a:xfrm>
          <a:prstGeom prst="rect">
            <a:avLst/>
          </a:prstGeom>
          <a:noFill/>
        </p:spPr>
        <p:txBody>
          <a:bodyPr wrap="none" rtlCol="0">
            <a:spAutoFit/>
          </a:bodyPr>
          <a:lstStyle/>
          <a:p>
            <a:r>
              <a:rPr lang="zh-CN" altLang="en-US" sz="1200" dirty="0"/>
              <a:t>作业调度任务：</a:t>
            </a:r>
            <a:endParaRPr lang="en-US" altLang="zh-CN" sz="1200" dirty="0"/>
          </a:p>
          <a:p>
            <a:r>
              <a:rPr lang="en-US" altLang="zh-CN" sz="1200" dirty="0"/>
              <a:t>       </a:t>
            </a:r>
            <a:r>
              <a:rPr lang="zh-CN" altLang="en-US" sz="1200" dirty="0"/>
              <a:t>根据</a:t>
            </a:r>
            <a:r>
              <a:rPr lang="en-US" altLang="zh-CN" sz="1200" dirty="0"/>
              <a:t>JCB</a:t>
            </a:r>
            <a:r>
              <a:rPr lang="zh-CN" altLang="en-US" sz="1200" dirty="0"/>
              <a:t>中信息，检查系统资源能否满足作业需求</a:t>
            </a:r>
            <a:endParaRPr lang="en-US" altLang="zh-CN" sz="1200" dirty="0"/>
          </a:p>
          <a:p>
            <a:r>
              <a:rPr lang="zh-CN" altLang="en-US" sz="1200" dirty="0"/>
              <a:t>按照调度算法从外存作业后备队列中选取某些作业</a:t>
            </a:r>
            <a:endParaRPr lang="en-US" altLang="zh-CN" sz="1200" dirty="0"/>
          </a:p>
          <a:p>
            <a:r>
              <a:rPr lang="zh-CN" altLang="en-US" sz="1200" dirty="0"/>
              <a:t>调入内存</a:t>
            </a:r>
            <a:endParaRPr lang="en-US" altLang="zh-CN" sz="1200" dirty="0"/>
          </a:p>
          <a:p>
            <a:r>
              <a:rPr lang="zh-CN" altLang="en-US" sz="1200" dirty="0"/>
              <a:t>创建新进程排在就绪队列上等待调度</a:t>
            </a:r>
            <a:endParaRPr lang="en-US" altLang="zh-CN" sz="1200" dirty="0"/>
          </a:p>
          <a:p>
            <a:r>
              <a:rPr lang="zh-CN" altLang="en-US" sz="1200" dirty="0"/>
              <a:t>接纳多少个作业</a:t>
            </a:r>
            <a:endParaRPr lang="en-US" altLang="zh-CN" sz="1200" dirty="0"/>
          </a:p>
          <a:p>
            <a:r>
              <a:rPr lang="zh-CN" altLang="en-US" sz="1200" dirty="0"/>
              <a:t>接纳哪些作业</a:t>
            </a:r>
            <a:endParaRPr lang="en-US" altLang="zh-CN" sz="1200" dirty="0"/>
          </a:p>
        </p:txBody>
      </p:sp>
      <p:sp>
        <p:nvSpPr>
          <p:cNvPr id="8" name="文本框 7">
            <a:extLst>
              <a:ext uri="{FF2B5EF4-FFF2-40B4-BE49-F238E27FC236}">
                <a16:creationId xmlns:a16="http://schemas.microsoft.com/office/drawing/2014/main" id="{68225AC5-BE9C-4067-A5F1-4D574F343D94}"/>
              </a:ext>
            </a:extLst>
          </p:cNvPr>
          <p:cNvSpPr txBox="1"/>
          <p:nvPr/>
        </p:nvSpPr>
        <p:spPr>
          <a:xfrm>
            <a:off x="609600" y="666750"/>
            <a:ext cx="2590800" cy="307777"/>
          </a:xfrm>
          <a:prstGeom prst="rect">
            <a:avLst/>
          </a:prstGeom>
          <a:noFill/>
        </p:spPr>
        <p:txBody>
          <a:bodyPr wrap="square" rtlCol="0" anchor="t">
            <a:spAutoFit/>
          </a:bodyPr>
          <a:lstStyle/>
          <a:p>
            <a:r>
              <a:rPr lang="zh-CN" altLang="en-US" sz="1400" b="1" dirty="0"/>
              <a:t>高级调度 长程调度 作业调度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8" y="109801"/>
            <a:ext cx="5714841" cy="723275"/>
          </a:xfrm>
          <a:prstGeom prst="rect">
            <a:avLst/>
          </a:prstGeom>
        </p:spPr>
        <p:txBody>
          <a:bodyPr wrap="square">
            <a:spAutoFit/>
          </a:bodyPr>
          <a:lstStyle/>
          <a:p>
            <a:r>
              <a:rPr lang="zh-CN" altLang="en-US" sz="2000" b="1" noProof="0" dirty="0">
                <a:solidFill>
                  <a:schemeClr val="bg1">
                    <a:lumMod val="50000"/>
                  </a:schemeClr>
                </a:solidFill>
              </a:rPr>
              <a:t>基于公平原则的调度算</a:t>
            </a:r>
            <a:r>
              <a:rPr lang="en-US" altLang="zh-CN" sz="2000" b="1" noProof="0" dirty="0">
                <a:solidFill>
                  <a:schemeClr val="bg1">
                    <a:lumMod val="50000"/>
                  </a:schemeClr>
                </a:solidFill>
              </a:rPr>
              <a:t>——2.</a:t>
            </a:r>
            <a:r>
              <a:rPr lang="zh-CN" altLang="en-US" sz="2000" b="1" noProof="0" dirty="0">
                <a:solidFill>
                  <a:schemeClr val="bg1">
                    <a:lumMod val="50000"/>
                  </a:schemeClr>
                </a:solidFill>
              </a:rPr>
              <a:t>公平分享调度算法</a:t>
            </a:r>
            <a:r>
              <a:rPr lang="zh-CN" altLang="en-US" sz="2100" b="1" dirty="0">
                <a:solidFill>
                  <a:schemeClr val="bg1"/>
                </a:solidFill>
              </a:rPr>
              <a:t>法</a:t>
            </a:r>
          </a:p>
        </p:txBody>
      </p:sp>
      <p:sp>
        <p:nvSpPr>
          <p:cNvPr id="12" name="i$lîďê"/>
          <p:cNvSpPr/>
          <p:nvPr/>
        </p:nvSpPr>
        <p:spPr>
          <a:xfrm>
            <a:off x="533400" y="1542425"/>
            <a:ext cx="7792141" cy="1361458"/>
          </a:xfrm>
          <a:prstGeom prst="rect">
            <a:avLst/>
          </a:prstGeom>
          <a:noFill/>
          <a:ln>
            <a:noFill/>
          </a:ln>
        </p:spPr>
        <p:txBody>
          <a:bodyPr wrap="square" lIns="68580" tIns="34290" rIns="68580" bIns="34290" anchor="ctr" anchorCtr="0">
            <a:noAutofit/>
          </a:bodyPr>
          <a:lstStyle/>
          <a:p>
            <a:pPr marL="457200" indent="-457200">
              <a:lnSpc>
                <a:spcPts val="3000"/>
              </a:lnSpc>
              <a:buAutoNum type="arabicPeriod"/>
            </a:pPr>
            <a:r>
              <a:rPr lang="zh-CN" altLang="en-US" sz="2100" dirty="0"/>
              <a:t> 保证调度算法分配给每个进程相同的处理机时间</a:t>
            </a:r>
            <a:endParaRPr lang="en-US" altLang="zh-CN" sz="2100" dirty="0"/>
          </a:p>
          <a:p>
            <a:pPr marL="457200" indent="-457200">
              <a:lnSpc>
                <a:spcPts val="3000"/>
              </a:lnSpc>
              <a:buAutoNum type="arabicPeriod"/>
            </a:pPr>
            <a:r>
              <a:rPr lang="en-US" altLang="zh-CN" sz="2100" dirty="0"/>
              <a:t> </a:t>
            </a:r>
            <a:r>
              <a:rPr lang="zh-CN" altLang="en-US" sz="2100" dirty="0"/>
              <a:t>用户拥有进程数量不尽相同，进程的平均对用户不公平</a:t>
            </a:r>
            <a:endParaRPr lang="en-US" altLang="zh-CN" sz="2100" dirty="0"/>
          </a:p>
          <a:p>
            <a:pPr marL="457200" indent="-457200">
              <a:lnSpc>
                <a:spcPts val="3000"/>
              </a:lnSpc>
              <a:buAutoNum type="arabicPeriod"/>
            </a:pPr>
            <a:r>
              <a:rPr lang="zh-CN" altLang="en-US" sz="2100" dirty="0"/>
              <a:t> 公平分享调度算法保证用户获得公平调度时间</a:t>
            </a:r>
            <a:endParaRPr lang="en-US" altLang="zh-CN" sz="2100" dirty="0"/>
          </a:p>
        </p:txBody>
      </p:sp>
      <p:sp>
        <p:nvSpPr>
          <p:cNvPr id="16" name="íšḻíḑê"/>
          <p:cNvSpPr/>
          <p:nvPr/>
        </p:nvSpPr>
        <p:spPr>
          <a:xfrm>
            <a:off x="609600" y="819150"/>
            <a:ext cx="7792141" cy="785008"/>
          </a:xfrm>
          <a:prstGeom prst="rect">
            <a:avLst/>
          </a:prstGeom>
          <a:noFill/>
          <a:ln>
            <a:noFill/>
          </a:ln>
        </p:spPr>
        <p:txBody>
          <a:bodyPr wrap="square" lIns="68580" tIns="34290" rIns="68580" bIns="34290" anchor="ctr" anchorCtr="0">
            <a:noAutofit/>
          </a:bodyPr>
          <a:lstStyle/>
          <a:p>
            <a:pPr indent="432000">
              <a:lnSpc>
                <a:spcPts val="2600"/>
              </a:lnSpc>
            </a:pPr>
            <a:r>
              <a:rPr lang="zh-CN" altLang="en-US" sz="2100" dirty="0"/>
              <a:t>保证用户公平</a:t>
            </a:r>
          </a:p>
        </p:txBody>
      </p:sp>
      <p:grpSp>
        <p:nvGrpSpPr>
          <p:cNvPr id="11" name="组合 10">
            <a:extLst>
              <a:ext uri="{FF2B5EF4-FFF2-40B4-BE49-F238E27FC236}">
                <a16:creationId xmlns:a16="http://schemas.microsoft.com/office/drawing/2014/main" id="{5C2EAAD2-F95D-4FCA-9B4F-E3288D4CC007}"/>
              </a:ext>
            </a:extLst>
          </p:cNvPr>
          <p:cNvGrpSpPr/>
          <p:nvPr/>
        </p:nvGrpSpPr>
        <p:grpSpPr>
          <a:xfrm>
            <a:off x="264293" y="3028950"/>
            <a:ext cx="8615413" cy="1752600"/>
            <a:chOff x="264293" y="3028950"/>
            <a:chExt cx="8615413" cy="1752600"/>
          </a:xfrm>
        </p:grpSpPr>
        <p:pic>
          <p:nvPicPr>
            <p:cNvPr id="3" name="图片 2">
              <a:extLst>
                <a:ext uri="{FF2B5EF4-FFF2-40B4-BE49-F238E27FC236}">
                  <a16:creationId xmlns:a16="http://schemas.microsoft.com/office/drawing/2014/main" id="{9AE93756-C070-4F37-9A97-B644847E4BE6}"/>
                </a:ext>
              </a:extLst>
            </p:cNvPr>
            <p:cNvPicPr>
              <a:picLocks noChangeAspect="1"/>
            </p:cNvPicPr>
            <p:nvPr/>
          </p:nvPicPr>
          <p:blipFill>
            <a:blip r:embed="rId2"/>
            <a:stretch>
              <a:fillRect/>
            </a:stretch>
          </p:blipFill>
          <p:spPr>
            <a:xfrm>
              <a:off x="264293" y="3028950"/>
              <a:ext cx="8615413" cy="1752600"/>
            </a:xfrm>
            <a:prstGeom prst="rect">
              <a:avLst/>
            </a:prstGeom>
          </p:spPr>
        </p:pic>
        <p:cxnSp>
          <p:nvCxnSpPr>
            <p:cNvPr id="5" name="直接连接符 4">
              <a:extLst>
                <a:ext uri="{FF2B5EF4-FFF2-40B4-BE49-F238E27FC236}">
                  <a16:creationId xmlns:a16="http://schemas.microsoft.com/office/drawing/2014/main" id="{3CEC8DDC-4F96-4791-AAD5-8E587B0DA489}"/>
                </a:ext>
              </a:extLst>
            </p:cNvPr>
            <p:cNvCxnSpPr>
              <a:cxnSpLocks/>
            </p:cNvCxnSpPr>
            <p:nvPr/>
          </p:nvCxnSpPr>
          <p:spPr>
            <a:xfrm>
              <a:off x="2632069" y="4019550"/>
              <a:ext cx="152400"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258E1FA-4994-4A0D-8DFF-1D76156C56C5}"/>
                </a:ext>
              </a:extLst>
            </p:cNvPr>
            <p:cNvCxnSpPr>
              <a:cxnSpLocks/>
            </p:cNvCxnSpPr>
            <p:nvPr/>
          </p:nvCxnSpPr>
          <p:spPr>
            <a:xfrm>
              <a:off x="2849567" y="4019550"/>
              <a:ext cx="152400"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AC8C3AA-D443-45B2-9CD7-C21C3DA19629}"/>
                </a:ext>
              </a:extLst>
            </p:cNvPr>
            <p:cNvCxnSpPr>
              <a:cxnSpLocks/>
            </p:cNvCxnSpPr>
            <p:nvPr/>
          </p:nvCxnSpPr>
          <p:spPr>
            <a:xfrm>
              <a:off x="3048000" y="4019550"/>
              <a:ext cx="152400"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5863221-38A4-4409-9075-47A7D53E26CB}"/>
                </a:ext>
              </a:extLst>
            </p:cNvPr>
            <p:cNvCxnSpPr>
              <a:cxnSpLocks/>
            </p:cNvCxnSpPr>
            <p:nvPr/>
          </p:nvCxnSpPr>
          <p:spPr>
            <a:xfrm>
              <a:off x="3265498" y="4019550"/>
              <a:ext cx="152400"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A34DE4E-C16A-4E17-B49A-3F9E184FD47E}"/>
                </a:ext>
              </a:extLst>
            </p:cNvPr>
            <p:cNvCxnSpPr>
              <a:cxnSpLocks/>
            </p:cNvCxnSpPr>
            <p:nvPr/>
          </p:nvCxnSpPr>
          <p:spPr>
            <a:xfrm>
              <a:off x="3467178" y="4022725"/>
              <a:ext cx="152400"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9158E1C-31F5-47A6-937F-4A6D411F721D}"/>
                </a:ext>
              </a:extLst>
            </p:cNvPr>
            <p:cNvCxnSpPr>
              <a:cxnSpLocks/>
            </p:cNvCxnSpPr>
            <p:nvPr/>
          </p:nvCxnSpPr>
          <p:spPr>
            <a:xfrm>
              <a:off x="3684676" y="4022725"/>
              <a:ext cx="152400"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4D4EA8A-9CB3-451A-9E90-281A71CE6940}"/>
                </a:ext>
              </a:extLst>
            </p:cNvPr>
            <p:cNvCxnSpPr>
              <a:cxnSpLocks/>
            </p:cNvCxnSpPr>
            <p:nvPr/>
          </p:nvCxnSpPr>
          <p:spPr>
            <a:xfrm>
              <a:off x="2601902" y="4476750"/>
              <a:ext cx="400065"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89D526E-ADCC-4596-9662-EBF3C580D9C5}"/>
                </a:ext>
              </a:extLst>
            </p:cNvPr>
            <p:cNvCxnSpPr>
              <a:cxnSpLocks/>
            </p:cNvCxnSpPr>
            <p:nvPr/>
          </p:nvCxnSpPr>
          <p:spPr>
            <a:xfrm>
              <a:off x="3048000" y="4476750"/>
              <a:ext cx="152400"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7B8C363-4F46-4491-AF23-1E292933AC1A}"/>
                </a:ext>
              </a:extLst>
            </p:cNvPr>
            <p:cNvCxnSpPr>
              <a:cxnSpLocks/>
            </p:cNvCxnSpPr>
            <p:nvPr/>
          </p:nvCxnSpPr>
          <p:spPr>
            <a:xfrm>
              <a:off x="3267145" y="4476750"/>
              <a:ext cx="400065"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D3C7806-853C-4170-B272-32C9A5776644}"/>
                </a:ext>
              </a:extLst>
            </p:cNvPr>
            <p:cNvCxnSpPr>
              <a:cxnSpLocks/>
            </p:cNvCxnSpPr>
            <p:nvPr/>
          </p:nvCxnSpPr>
          <p:spPr>
            <a:xfrm>
              <a:off x="3684676" y="4476750"/>
              <a:ext cx="152400"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CF6D544-02C1-42B8-92CC-34A05EB5DBEB}"/>
                </a:ext>
              </a:extLst>
            </p:cNvPr>
            <p:cNvCxnSpPr>
              <a:cxnSpLocks/>
            </p:cNvCxnSpPr>
            <p:nvPr/>
          </p:nvCxnSpPr>
          <p:spPr>
            <a:xfrm>
              <a:off x="3886200" y="4476750"/>
              <a:ext cx="400065"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EAB7541-AB97-46CC-B299-DBDC4722BE05}"/>
                </a:ext>
              </a:extLst>
            </p:cNvPr>
            <p:cNvCxnSpPr>
              <a:cxnSpLocks/>
            </p:cNvCxnSpPr>
            <p:nvPr/>
          </p:nvCxnSpPr>
          <p:spPr>
            <a:xfrm>
              <a:off x="4332298" y="4476750"/>
              <a:ext cx="152400"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8359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8" y="109801"/>
            <a:ext cx="5714841" cy="723275"/>
          </a:xfrm>
          <a:prstGeom prst="rect">
            <a:avLst/>
          </a:prstGeom>
        </p:spPr>
        <p:txBody>
          <a:bodyPr wrap="square">
            <a:spAutoFit/>
          </a:bodyPr>
          <a:lstStyle/>
          <a:p>
            <a:r>
              <a:rPr lang="zh-CN" altLang="en-US" sz="2000" b="1" noProof="0" dirty="0">
                <a:solidFill>
                  <a:schemeClr val="bg1">
                    <a:lumMod val="50000"/>
                  </a:schemeClr>
                </a:solidFill>
              </a:rPr>
              <a:t>基于公平原则的调度算</a:t>
            </a:r>
            <a:r>
              <a:rPr lang="en-US" altLang="zh-CN" sz="2000" b="1" noProof="0" dirty="0">
                <a:solidFill>
                  <a:schemeClr val="bg1">
                    <a:lumMod val="50000"/>
                  </a:schemeClr>
                </a:solidFill>
              </a:rPr>
              <a:t>——2.</a:t>
            </a:r>
            <a:r>
              <a:rPr lang="zh-CN" altLang="en-US" sz="2000" b="1" noProof="0" dirty="0">
                <a:solidFill>
                  <a:schemeClr val="bg1">
                    <a:lumMod val="50000"/>
                  </a:schemeClr>
                </a:solidFill>
              </a:rPr>
              <a:t>公平分享调度算法</a:t>
            </a:r>
            <a:r>
              <a:rPr lang="zh-CN" altLang="en-US" sz="2100" b="1" dirty="0">
                <a:solidFill>
                  <a:schemeClr val="bg1"/>
                </a:solidFill>
              </a:rPr>
              <a:t>法</a:t>
            </a:r>
          </a:p>
        </p:txBody>
      </p:sp>
      <p:sp>
        <p:nvSpPr>
          <p:cNvPr id="12" name="i$lîďê"/>
          <p:cNvSpPr/>
          <p:nvPr/>
        </p:nvSpPr>
        <p:spPr>
          <a:xfrm>
            <a:off x="533400" y="1542425"/>
            <a:ext cx="7792141" cy="1361458"/>
          </a:xfrm>
          <a:prstGeom prst="rect">
            <a:avLst/>
          </a:prstGeom>
          <a:noFill/>
          <a:ln>
            <a:noFill/>
          </a:ln>
        </p:spPr>
        <p:txBody>
          <a:bodyPr wrap="square" lIns="68580" tIns="34290" rIns="68580" bIns="34290" anchor="ctr" anchorCtr="0">
            <a:noAutofit/>
          </a:bodyPr>
          <a:lstStyle/>
          <a:p>
            <a:pPr>
              <a:lnSpc>
                <a:spcPts val="3000"/>
              </a:lnSpc>
            </a:pPr>
            <a:endParaRPr lang="en-US" altLang="zh-CN" sz="2100" dirty="0"/>
          </a:p>
        </p:txBody>
      </p:sp>
      <p:sp>
        <p:nvSpPr>
          <p:cNvPr id="16" name="íšḻíḑê"/>
          <p:cNvSpPr/>
          <p:nvPr/>
        </p:nvSpPr>
        <p:spPr>
          <a:xfrm>
            <a:off x="609600" y="819150"/>
            <a:ext cx="7792141" cy="785008"/>
          </a:xfrm>
          <a:prstGeom prst="rect">
            <a:avLst/>
          </a:prstGeom>
          <a:noFill/>
          <a:ln>
            <a:noFill/>
          </a:ln>
        </p:spPr>
        <p:txBody>
          <a:bodyPr wrap="square" lIns="68580" tIns="34290" rIns="68580" bIns="34290" anchor="ctr" anchorCtr="0">
            <a:noAutofit/>
          </a:bodyPr>
          <a:lstStyle/>
          <a:p>
            <a:pPr indent="432000">
              <a:lnSpc>
                <a:spcPts val="2600"/>
              </a:lnSpc>
            </a:pPr>
            <a:r>
              <a:rPr lang="zh-CN" altLang="en-US" sz="2100" dirty="0"/>
              <a:t>调度算法小结</a:t>
            </a:r>
          </a:p>
        </p:txBody>
      </p:sp>
      <p:sp>
        <p:nvSpPr>
          <p:cNvPr id="2" name="文本框 1">
            <a:extLst>
              <a:ext uri="{FF2B5EF4-FFF2-40B4-BE49-F238E27FC236}">
                <a16:creationId xmlns:a16="http://schemas.microsoft.com/office/drawing/2014/main" id="{ECE21D57-D2CB-40F5-993A-A79683B04E47}"/>
              </a:ext>
            </a:extLst>
          </p:cNvPr>
          <p:cNvSpPr txBox="1"/>
          <p:nvPr/>
        </p:nvSpPr>
        <p:spPr>
          <a:xfrm>
            <a:off x="558800" y="1962150"/>
            <a:ext cx="7958782" cy="1692258"/>
          </a:xfrm>
          <a:prstGeom prst="rect">
            <a:avLst/>
          </a:prstGeom>
          <a:noFill/>
        </p:spPr>
        <p:txBody>
          <a:bodyPr wrap="none" rtlCol="0">
            <a:spAutoFit/>
          </a:bodyPr>
          <a:lstStyle/>
          <a:p>
            <a:pPr>
              <a:lnSpc>
                <a:spcPts val="3200"/>
              </a:lnSpc>
            </a:pPr>
            <a:r>
              <a:rPr lang="zh-CN" altLang="en-US" sz="2000" dirty="0"/>
              <a:t>进程调度分为：非抢占式   抢占式</a:t>
            </a:r>
            <a:endParaRPr lang="en-US" altLang="zh-CN" sz="2000" dirty="0"/>
          </a:p>
          <a:p>
            <a:pPr>
              <a:lnSpc>
                <a:spcPts val="3200"/>
              </a:lnSpc>
            </a:pPr>
            <a:r>
              <a:rPr lang="zh-CN" altLang="en-US" sz="2000" dirty="0"/>
              <a:t>抢占式：优先级、短进程优先、时间片</a:t>
            </a:r>
            <a:endParaRPr lang="en-US" altLang="zh-CN" sz="2000" dirty="0"/>
          </a:p>
          <a:p>
            <a:pPr>
              <a:lnSpc>
                <a:spcPts val="3200"/>
              </a:lnSpc>
            </a:pPr>
            <a:r>
              <a:rPr lang="zh-CN" altLang="en-US" sz="2000" dirty="0"/>
              <a:t>优先级分：静态优先级 和 动态优先级</a:t>
            </a:r>
            <a:endParaRPr lang="en-US" altLang="zh-CN" sz="2000" dirty="0"/>
          </a:p>
          <a:p>
            <a:pPr>
              <a:lnSpc>
                <a:spcPts val="3200"/>
              </a:lnSpc>
            </a:pPr>
            <a:r>
              <a:rPr lang="zh-CN" altLang="en-US" sz="2000" dirty="0"/>
              <a:t>常用调度算法：</a:t>
            </a:r>
            <a:r>
              <a:rPr lang="en-US" altLang="zh-CN" sz="2000" dirty="0"/>
              <a:t>FCFS</a:t>
            </a:r>
            <a:r>
              <a:rPr lang="zh-CN" altLang="en-US" sz="2000" dirty="0"/>
              <a:t>、</a:t>
            </a:r>
            <a:r>
              <a:rPr lang="en-US" altLang="zh-CN" sz="2000" dirty="0"/>
              <a:t>SPF</a:t>
            </a:r>
            <a:r>
              <a:rPr lang="zh-CN" altLang="en-US" sz="2000" dirty="0"/>
              <a:t>、</a:t>
            </a:r>
            <a:r>
              <a:rPr lang="en-US" altLang="zh-CN" sz="2000" dirty="0"/>
              <a:t>RR</a:t>
            </a:r>
            <a:r>
              <a:rPr lang="zh-CN" altLang="en-US" sz="2000" dirty="0"/>
              <a:t>、多队列、多级反馈队列、公平原则</a:t>
            </a:r>
          </a:p>
        </p:txBody>
      </p:sp>
    </p:spTree>
    <p:extLst>
      <p:ext uri="{BB962C8B-B14F-4D97-AF65-F5344CB8AC3E}">
        <p14:creationId xmlns:p14="http://schemas.microsoft.com/office/powerpoint/2010/main" val="788006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22" name="矩形 21"/>
          <p:cNvSpPr/>
          <p:nvPr/>
        </p:nvSpPr>
        <p:spPr>
          <a:xfrm>
            <a:off x="1272352" y="1107179"/>
            <a:ext cx="3375110" cy="368300"/>
          </a:xfrm>
          <a:prstGeom prst="rect">
            <a:avLst/>
          </a:prstGeom>
        </p:spPr>
        <p:txBody>
          <a:bodyPr wrap="square">
            <a:spAutoFit/>
          </a:bodyPr>
          <a:lstStyle/>
          <a:p>
            <a:r>
              <a:rPr lang="en-US" altLang="zh-CN" sz="1800" dirty="0">
                <a:latin typeface="+mj-ea"/>
                <a:ea typeface="+mj-ea"/>
              </a:rPr>
              <a:t>3.1 </a:t>
            </a:r>
            <a:r>
              <a:rPr lang="zh-CN" altLang="en-US" sz="1800" dirty="0">
                <a:latin typeface="+mj-ea"/>
                <a:ea typeface="+mj-ea"/>
              </a:rPr>
              <a:t>处理机调度概述</a:t>
            </a:r>
          </a:p>
        </p:txBody>
      </p:sp>
      <p:sp>
        <p:nvSpPr>
          <p:cNvPr id="23" name="矩形 22"/>
          <p:cNvSpPr/>
          <p:nvPr/>
        </p:nvSpPr>
        <p:spPr>
          <a:xfrm>
            <a:off x="1272352" y="1585810"/>
            <a:ext cx="2761613" cy="368300"/>
          </a:xfrm>
          <a:prstGeom prst="rect">
            <a:avLst/>
          </a:prstGeom>
        </p:spPr>
        <p:txBody>
          <a:bodyPr wrap="square">
            <a:spAutoFit/>
          </a:bodyPr>
          <a:lstStyle/>
          <a:p>
            <a:r>
              <a:rPr lang="en-US" altLang="zh-CN" sz="1800" dirty="0">
                <a:latin typeface="+mj-ea"/>
              </a:rPr>
              <a:t>3.2 </a:t>
            </a:r>
            <a:r>
              <a:rPr lang="zh-CN" altLang="en-US" sz="1800" dirty="0">
                <a:latin typeface="+mj-ea"/>
              </a:rPr>
              <a:t>调度算法</a:t>
            </a:r>
            <a:endParaRPr lang="en-US" altLang="zh-CN" sz="1800" dirty="0">
              <a:latin typeface="+mj-ea"/>
            </a:endParaRPr>
          </a:p>
        </p:txBody>
      </p:sp>
      <p:sp>
        <p:nvSpPr>
          <p:cNvPr id="24" name="矩形 23"/>
          <p:cNvSpPr/>
          <p:nvPr/>
        </p:nvSpPr>
        <p:spPr>
          <a:xfrm>
            <a:off x="1272351" y="2050153"/>
            <a:ext cx="2616725" cy="368300"/>
          </a:xfrm>
          <a:prstGeom prst="rect">
            <a:avLst/>
          </a:prstGeom>
        </p:spPr>
        <p:txBody>
          <a:bodyPr wrap="square">
            <a:spAutoFit/>
          </a:bodyPr>
          <a:lstStyle/>
          <a:p>
            <a:r>
              <a:rPr lang="en-US" altLang="zh-CN" sz="1800" b="1" dirty="0">
                <a:solidFill>
                  <a:srgbClr val="0000FF"/>
                </a:solidFill>
                <a:latin typeface="+mj-ea"/>
              </a:rPr>
              <a:t>3.3 </a:t>
            </a:r>
            <a:r>
              <a:rPr lang="zh-CN" altLang="en-US" sz="1800" b="1" dirty="0">
                <a:solidFill>
                  <a:srgbClr val="0000FF"/>
                </a:solidFill>
                <a:latin typeface="+mj-ea"/>
              </a:rPr>
              <a:t>实时调度</a:t>
            </a:r>
            <a:endParaRPr lang="en-US" altLang="zh-CN" sz="1800" b="1" dirty="0">
              <a:solidFill>
                <a:srgbClr val="0000FF"/>
              </a:solidFill>
              <a:latin typeface="+mj-ea"/>
            </a:endParaRPr>
          </a:p>
        </p:txBody>
      </p:sp>
      <p:sp>
        <p:nvSpPr>
          <p:cNvPr id="25" name="矩形 24"/>
          <p:cNvSpPr/>
          <p:nvPr/>
        </p:nvSpPr>
        <p:spPr>
          <a:xfrm>
            <a:off x="1272351" y="2514497"/>
            <a:ext cx="2616725" cy="368300"/>
          </a:xfrm>
          <a:prstGeom prst="rect">
            <a:avLst/>
          </a:prstGeom>
        </p:spPr>
        <p:txBody>
          <a:bodyPr wrap="square">
            <a:spAutoFit/>
          </a:bodyPr>
          <a:lstStyle/>
          <a:p>
            <a:r>
              <a:rPr lang="en-US" altLang="zh-CN" sz="1800" dirty="0">
                <a:latin typeface="+mj-ea"/>
              </a:rPr>
              <a:t>3.4 Linux</a:t>
            </a:r>
            <a:r>
              <a:rPr lang="zh-CN" altLang="en-US" sz="1800" dirty="0">
                <a:latin typeface="+mj-ea"/>
              </a:rPr>
              <a:t>进程调度</a:t>
            </a:r>
            <a:endParaRPr lang="en-US" altLang="zh-CN" sz="1800" dirty="0">
              <a:latin typeface="+mj-ea"/>
            </a:endParaRPr>
          </a:p>
        </p:txBody>
      </p:sp>
      <p:sp>
        <p:nvSpPr>
          <p:cNvPr id="27" name="矩形 26"/>
          <p:cNvSpPr/>
          <p:nvPr/>
        </p:nvSpPr>
        <p:spPr>
          <a:xfrm>
            <a:off x="1272352" y="2978841"/>
            <a:ext cx="4109079" cy="368300"/>
          </a:xfrm>
          <a:prstGeom prst="rect">
            <a:avLst/>
          </a:prstGeom>
        </p:spPr>
        <p:txBody>
          <a:bodyPr wrap="square">
            <a:spAutoFit/>
          </a:bodyPr>
          <a:lstStyle/>
          <a:p>
            <a:r>
              <a:rPr lang="en-US" altLang="zh-CN" sz="1800" dirty="0">
                <a:latin typeface="+mj-ea"/>
              </a:rPr>
              <a:t>3.5 </a:t>
            </a:r>
            <a:r>
              <a:rPr lang="zh-CN" altLang="en-US" sz="1800" dirty="0">
                <a:latin typeface="+mj-ea"/>
              </a:rPr>
              <a:t>死锁概述</a:t>
            </a:r>
          </a:p>
        </p:txBody>
      </p:sp>
      <p:sp>
        <p:nvSpPr>
          <p:cNvPr id="28" name="矩形 27"/>
          <p:cNvSpPr/>
          <p:nvPr/>
        </p:nvSpPr>
        <p:spPr>
          <a:xfrm>
            <a:off x="1272351" y="3443185"/>
            <a:ext cx="2761613" cy="368300"/>
          </a:xfrm>
          <a:prstGeom prst="rect">
            <a:avLst/>
          </a:prstGeom>
        </p:spPr>
        <p:txBody>
          <a:bodyPr wrap="square">
            <a:spAutoFit/>
          </a:bodyPr>
          <a:lstStyle/>
          <a:p>
            <a:r>
              <a:rPr lang="en-US" altLang="zh-CN" sz="1800" dirty="0">
                <a:latin typeface="+mj-ea"/>
              </a:rPr>
              <a:t>3.6 </a:t>
            </a:r>
            <a:r>
              <a:rPr lang="zh-CN" altLang="en-US" sz="1800" dirty="0">
                <a:latin typeface="+mj-ea"/>
              </a:rPr>
              <a:t>预防死锁</a:t>
            </a:r>
          </a:p>
        </p:txBody>
      </p:sp>
      <p:sp>
        <p:nvSpPr>
          <p:cNvPr id="29" name="矩形 28"/>
          <p:cNvSpPr/>
          <p:nvPr/>
        </p:nvSpPr>
        <p:spPr>
          <a:xfrm>
            <a:off x="1272352" y="3907529"/>
            <a:ext cx="2149650" cy="368300"/>
          </a:xfrm>
          <a:prstGeom prst="rect">
            <a:avLst/>
          </a:prstGeom>
        </p:spPr>
        <p:txBody>
          <a:bodyPr wrap="square">
            <a:spAutoFit/>
          </a:bodyPr>
          <a:lstStyle/>
          <a:p>
            <a:r>
              <a:rPr lang="en-US" altLang="zh-CN" sz="1800" dirty="0">
                <a:latin typeface="+mj-ea"/>
              </a:rPr>
              <a:t>3.7 </a:t>
            </a:r>
            <a:r>
              <a:rPr lang="zh-CN" altLang="en-US" sz="1800" dirty="0">
                <a:latin typeface="+mj-ea"/>
              </a:rPr>
              <a:t>避免死锁</a:t>
            </a:r>
          </a:p>
        </p:txBody>
      </p: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07942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1827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00987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373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4329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21577"/>
            <a:ext cx="395288" cy="395288"/>
          </a:xfrm>
          <a:prstGeom prst="rect">
            <a:avLst/>
          </a:prstGeom>
          <a:ln>
            <a:noFill/>
          </a:ln>
          <a:effectLst>
            <a:softEdge rad="0"/>
          </a:effectLst>
        </p:spPr>
      </p:pic>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72115"/>
            <a:ext cx="395288" cy="395288"/>
          </a:xfrm>
          <a:prstGeom prst="rect">
            <a:avLst/>
          </a:prstGeom>
          <a:ln>
            <a:noFill/>
          </a:ln>
          <a:effectLst>
            <a:softEdge rad="0"/>
          </a:effectLst>
        </p:spPr>
      </p:pic>
      <p:sp>
        <p:nvSpPr>
          <p:cNvPr id="33" name="矩形 32"/>
          <p:cNvSpPr/>
          <p:nvPr/>
        </p:nvSpPr>
        <p:spPr>
          <a:xfrm>
            <a:off x="1272351" y="4397435"/>
            <a:ext cx="3164355" cy="368300"/>
          </a:xfrm>
          <a:prstGeom prst="rect">
            <a:avLst/>
          </a:prstGeom>
        </p:spPr>
        <p:txBody>
          <a:bodyPr wrap="square">
            <a:spAutoFit/>
          </a:bodyPr>
          <a:lstStyle/>
          <a:p>
            <a:r>
              <a:rPr lang="en-US" altLang="zh-CN" sz="1800" dirty="0">
                <a:latin typeface="+mj-ea"/>
              </a:rPr>
              <a:t>3.8 </a:t>
            </a:r>
            <a:r>
              <a:rPr lang="zh-CN" altLang="en-US" sz="1800" dirty="0">
                <a:latin typeface="+mj-ea"/>
              </a:rPr>
              <a:t>死锁的检测与解除</a:t>
            </a: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3" y="4362021"/>
            <a:ext cx="395288" cy="395288"/>
          </a:xfrm>
          <a:prstGeom prst="rect">
            <a:avLst/>
          </a:prstGeom>
          <a:ln>
            <a:noFill/>
          </a:ln>
          <a:effectLst>
            <a:softEdge rad="0"/>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2444" y="59001"/>
            <a:ext cx="5269706" cy="398780"/>
          </a:xfrm>
          <a:prstGeom prst="rect">
            <a:avLst/>
          </a:prstGeom>
        </p:spPr>
        <p:txBody>
          <a:bodyPr wrap="square">
            <a:spAutoFit/>
          </a:bodyPr>
          <a:lstStyle/>
          <a:p>
            <a:r>
              <a:rPr lang="zh-CN" altLang="en-US" sz="2000" b="1" noProof="0" dirty="0">
                <a:solidFill>
                  <a:schemeClr val="bg1">
                    <a:lumMod val="50000"/>
                  </a:schemeClr>
                </a:solidFill>
              </a:rPr>
              <a:t>基于公平原则的调度算法</a:t>
            </a:r>
          </a:p>
        </p:txBody>
      </p:sp>
      <p:grpSp>
        <p:nvGrpSpPr>
          <p:cNvPr id="16" name="išḷîḓé"/>
          <p:cNvGrpSpPr/>
          <p:nvPr/>
        </p:nvGrpSpPr>
        <p:grpSpPr>
          <a:xfrm>
            <a:off x="-76200" y="2114551"/>
            <a:ext cx="9055800" cy="905682"/>
            <a:chOff x="4136995" y="3450237"/>
            <a:chExt cx="7502399" cy="1207576"/>
          </a:xfrm>
        </p:grpSpPr>
        <p:sp>
          <p:nvSpPr>
            <p:cNvPr id="17" name="íśľïḋé"/>
            <p:cNvSpPr/>
            <p:nvPr/>
          </p:nvSpPr>
          <p:spPr>
            <a:xfrm>
              <a:off x="4136995" y="3450237"/>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b="1" dirty="0">
                <a:solidFill>
                  <a:schemeClr val="bg1"/>
                </a:solidFill>
              </a:endParaRPr>
            </a:p>
          </p:txBody>
        </p:sp>
        <p:sp>
          <p:nvSpPr>
            <p:cNvPr id="18" name="îŝľîḓè"/>
            <p:cNvSpPr txBox="1"/>
            <p:nvPr/>
          </p:nvSpPr>
          <p:spPr>
            <a:xfrm>
              <a:off x="4848195" y="3856637"/>
              <a:ext cx="6791199" cy="801176"/>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dirty="0"/>
                <a:t>实时任务，都联系着一个截止时间</a:t>
              </a:r>
              <a:endParaRPr lang="en-US" altLang="zh-CN" dirty="0"/>
            </a:p>
            <a:p>
              <a:pPr>
                <a:lnSpc>
                  <a:spcPct val="130000"/>
                </a:lnSpc>
              </a:pPr>
              <a:endParaRPr lang="zh-CN" altLang="en-US" dirty="0"/>
            </a:p>
            <a:p>
              <a:pPr marL="342900" indent="-342900">
                <a:lnSpc>
                  <a:spcPct val="130000"/>
                </a:lnSpc>
                <a:buClr>
                  <a:srgbClr val="0000FF"/>
                </a:buClr>
                <a:buFont typeface="Wingdings" panose="05000000000000000000" pitchFamily="2" charset="2"/>
                <a:buChar char="Ø"/>
              </a:pPr>
              <a:r>
                <a:rPr lang="zh-CN" altLang="en-US" dirty="0"/>
                <a:t>硬实时</a:t>
              </a:r>
              <a:r>
                <a:rPr lang="en-US" altLang="zh-CN" dirty="0">
                  <a:solidFill>
                    <a:srgbClr val="0000FF"/>
                  </a:solidFill>
                </a:rPr>
                <a:t>HRT</a:t>
              </a:r>
              <a:r>
                <a:rPr lang="zh-CN" altLang="en-US" dirty="0"/>
                <a:t>任务</a:t>
              </a:r>
              <a:endParaRPr lang="en-US" altLang="zh-CN" dirty="0"/>
            </a:p>
            <a:p>
              <a:pPr>
                <a:lnSpc>
                  <a:spcPct val="130000"/>
                </a:lnSpc>
                <a:buClr>
                  <a:srgbClr val="0000FF"/>
                </a:buClr>
              </a:pPr>
              <a:r>
                <a:rPr lang="en-US" altLang="zh-CN" dirty="0"/>
                <a:t>     </a:t>
              </a:r>
              <a:r>
                <a:rPr lang="zh-CN" altLang="en-US" dirty="0">
                  <a:solidFill>
                    <a:srgbClr val="FF0000"/>
                  </a:solidFill>
                </a:rPr>
                <a:t>必须满足</a:t>
              </a:r>
              <a:r>
                <a:rPr lang="zh-CN" altLang="en-US" dirty="0"/>
                <a:t>最后期限的限制，否则会给系统带来不可接受的破坏或致命错误</a:t>
              </a:r>
              <a:endParaRPr lang="en-US" altLang="zh-CN" dirty="0"/>
            </a:p>
            <a:p>
              <a:pPr>
                <a:lnSpc>
                  <a:spcPct val="130000"/>
                </a:lnSpc>
                <a:buClr>
                  <a:srgbClr val="0000FF"/>
                </a:buClr>
              </a:pPr>
              <a:r>
                <a:rPr lang="zh-CN" altLang="en-US" dirty="0"/>
                <a:t>例如：工业控制、武器控制</a:t>
              </a:r>
              <a:endParaRPr lang="en-US" altLang="zh-CN" dirty="0"/>
            </a:p>
            <a:p>
              <a:pPr>
                <a:lnSpc>
                  <a:spcPct val="130000"/>
                </a:lnSpc>
                <a:buClr>
                  <a:srgbClr val="0000FF"/>
                </a:buClr>
              </a:pPr>
              <a:endParaRPr lang="zh-CN" altLang="en-US" dirty="0"/>
            </a:p>
            <a:p>
              <a:pPr marL="342900" indent="-342900">
                <a:lnSpc>
                  <a:spcPct val="130000"/>
                </a:lnSpc>
                <a:buClr>
                  <a:srgbClr val="0000FF"/>
                </a:buClr>
                <a:buFont typeface="Wingdings" panose="05000000000000000000" pitchFamily="2" charset="2"/>
                <a:buChar char="Ø"/>
              </a:pPr>
              <a:r>
                <a:rPr lang="zh-CN" altLang="en-US" dirty="0"/>
                <a:t>软实时</a:t>
              </a:r>
              <a:r>
                <a:rPr lang="en-US" altLang="zh-CN" dirty="0">
                  <a:solidFill>
                    <a:srgbClr val="FF0000"/>
                  </a:solidFill>
                </a:rPr>
                <a:t>SRT</a:t>
              </a:r>
              <a:r>
                <a:rPr lang="zh-CN" altLang="en-US" dirty="0"/>
                <a:t>任务</a:t>
              </a:r>
              <a:endParaRPr lang="en-US" altLang="zh-CN" dirty="0"/>
            </a:p>
            <a:p>
              <a:pPr>
                <a:lnSpc>
                  <a:spcPct val="130000"/>
                </a:lnSpc>
                <a:buClr>
                  <a:srgbClr val="0000FF"/>
                </a:buClr>
              </a:pPr>
              <a:r>
                <a:rPr lang="en-US" altLang="zh-CN" dirty="0"/>
                <a:t>      </a:t>
              </a:r>
              <a:r>
                <a:rPr lang="zh-CN" altLang="en-US" dirty="0"/>
                <a:t>有最后期限，并</a:t>
              </a:r>
              <a:r>
                <a:rPr lang="zh-CN" altLang="en-US" dirty="0">
                  <a:solidFill>
                    <a:srgbClr val="FF0000"/>
                  </a:solidFill>
                </a:rPr>
                <a:t>希望满足</a:t>
              </a:r>
              <a:r>
                <a:rPr lang="zh-CN" altLang="en-US" dirty="0"/>
                <a:t>最后期限要求，但并不强制，即使超过期限，任务完成也有意义</a:t>
              </a:r>
              <a:endParaRPr lang="en-US" altLang="zh-CN" dirty="0"/>
            </a:p>
            <a:p>
              <a:pPr>
                <a:lnSpc>
                  <a:spcPct val="130000"/>
                </a:lnSpc>
                <a:buClr>
                  <a:srgbClr val="0000FF"/>
                </a:buClr>
              </a:pPr>
              <a:r>
                <a:rPr lang="zh-CN" altLang="en-US" dirty="0"/>
                <a:t>例如：多媒体系统、查询系统</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1194" y="59001"/>
            <a:ext cx="5269706" cy="398780"/>
          </a:xfrm>
          <a:prstGeom prst="rect">
            <a:avLst/>
          </a:prstGeom>
        </p:spPr>
        <p:txBody>
          <a:bodyPr wrap="square">
            <a:spAutoFit/>
          </a:bodyPr>
          <a:lstStyle/>
          <a:p>
            <a:r>
              <a:rPr lang="zh-CN" altLang="en-US" sz="2000" b="1" noProof="0" dirty="0">
                <a:solidFill>
                  <a:schemeClr val="bg1">
                    <a:lumMod val="50000"/>
                  </a:schemeClr>
                </a:solidFill>
              </a:rPr>
              <a:t>实现实时调度的基本条件</a:t>
            </a:r>
          </a:p>
        </p:txBody>
      </p:sp>
      <p:sp>
        <p:nvSpPr>
          <p:cNvPr id="5" name="矩形: 圆角 4"/>
          <p:cNvSpPr/>
          <p:nvPr/>
        </p:nvSpPr>
        <p:spPr>
          <a:xfrm>
            <a:off x="756950" y="906462"/>
            <a:ext cx="2228381" cy="4277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defRPr/>
            </a:pPr>
            <a:r>
              <a:rPr lang="en-US" altLang="zh-CN" sz="1800" dirty="0"/>
              <a:t>1. </a:t>
            </a:r>
            <a:r>
              <a:rPr lang="zh-CN" altLang="en-US" sz="1800" dirty="0"/>
              <a:t>提供必要的信息</a:t>
            </a:r>
            <a:endParaRPr lang="en-US" altLang="zh-CN" sz="1800" dirty="0"/>
          </a:p>
        </p:txBody>
      </p:sp>
      <p:sp>
        <p:nvSpPr>
          <p:cNvPr id="6" name="内容占位符 2"/>
          <p:cNvSpPr txBox="1"/>
          <p:nvPr/>
        </p:nvSpPr>
        <p:spPr>
          <a:xfrm>
            <a:off x="658870" y="1410954"/>
            <a:ext cx="3870950" cy="16936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ts val="2160"/>
              </a:lnSpc>
              <a:spcBef>
                <a:spcPts val="370"/>
              </a:spcBef>
              <a:buClr>
                <a:srgbClr val="E71101"/>
              </a:buClr>
              <a:buSzPct val="100000"/>
              <a:buFont typeface="Wingdings" panose="05000000000000000000" pitchFamily="2" charset="2"/>
              <a:buChar char="n"/>
              <a:defRPr/>
            </a:pPr>
            <a:r>
              <a:rPr lang="zh-CN" altLang="en-US" sz="1800" dirty="0"/>
              <a:t>就绪时间</a:t>
            </a:r>
            <a:endParaRPr lang="en-US" altLang="zh-CN" sz="1800" dirty="0"/>
          </a:p>
          <a:p>
            <a:pPr marL="342265" lvl="1" indent="-533400">
              <a:lnSpc>
                <a:spcPts val="2160"/>
              </a:lnSpc>
              <a:spcBef>
                <a:spcPts val="370"/>
              </a:spcBef>
              <a:buClr>
                <a:srgbClr val="E71101"/>
              </a:buClr>
              <a:buSzPct val="100000"/>
              <a:buFont typeface="Wingdings" panose="05000000000000000000" pitchFamily="2" charset="2"/>
              <a:buChar char="n"/>
              <a:defRPr/>
            </a:pPr>
            <a:r>
              <a:rPr lang="zh-CN" altLang="en-US" sz="1800" dirty="0"/>
              <a:t>开始截止时间 或 完成截止时间</a:t>
            </a:r>
            <a:endParaRPr lang="en-US" altLang="zh-CN" sz="1800" dirty="0"/>
          </a:p>
          <a:p>
            <a:pPr marL="342265" lvl="1" indent="-533400">
              <a:lnSpc>
                <a:spcPts val="2160"/>
              </a:lnSpc>
              <a:spcBef>
                <a:spcPts val="370"/>
              </a:spcBef>
              <a:buClr>
                <a:srgbClr val="E71101"/>
              </a:buClr>
              <a:buSzPct val="100000"/>
              <a:buFont typeface="Wingdings" panose="05000000000000000000" pitchFamily="2" charset="2"/>
              <a:buChar char="n"/>
              <a:defRPr/>
            </a:pPr>
            <a:r>
              <a:rPr lang="zh-CN" altLang="en-US" sz="1800" dirty="0"/>
              <a:t>处理时间</a:t>
            </a:r>
            <a:endParaRPr lang="en-US" altLang="zh-CN" sz="1800" dirty="0"/>
          </a:p>
          <a:p>
            <a:pPr marL="342265" lvl="1" indent="-533400">
              <a:lnSpc>
                <a:spcPts val="2160"/>
              </a:lnSpc>
              <a:spcBef>
                <a:spcPts val="370"/>
              </a:spcBef>
              <a:buClr>
                <a:srgbClr val="E71101"/>
              </a:buClr>
              <a:buSzPct val="100000"/>
              <a:buFont typeface="Wingdings" panose="05000000000000000000" pitchFamily="2" charset="2"/>
              <a:buChar char="n"/>
              <a:defRPr/>
            </a:pPr>
            <a:r>
              <a:rPr lang="zh-CN" altLang="en-US" sz="1800" dirty="0"/>
              <a:t>资源要求</a:t>
            </a:r>
            <a:endParaRPr lang="en-US" altLang="zh-CN" sz="1800" dirty="0"/>
          </a:p>
          <a:p>
            <a:pPr marL="342265" lvl="1" indent="-533400">
              <a:lnSpc>
                <a:spcPts val="2160"/>
              </a:lnSpc>
              <a:spcBef>
                <a:spcPts val="370"/>
              </a:spcBef>
              <a:buClr>
                <a:srgbClr val="E71101"/>
              </a:buClr>
              <a:buSzPct val="100000"/>
              <a:buFont typeface="Wingdings" panose="05000000000000000000" pitchFamily="2" charset="2"/>
              <a:buChar char="n"/>
              <a:defRPr/>
            </a:pPr>
            <a:r>
              <a:rPr lang="zh-CN" altLang="en-US" sz="1800" dirty="0"/>
              <a:t>优先级（优先数）</a:t>
            </a:r>
          </a:p>
        </p:txBody>
      </p:sp>
      <p:sp>
        <p:nvSpPr>
          <p:cNvPr id="7" name="矩形: 圆角 4"/>
          <p:cNvSpPr/>
          <p:nvPr/>
        </p:nvSpPr>
        <p:spPr>
          <a:xfrm>
            <a:off x="5062582" y="1487881"/>
            <a:ext cx="3183329" cy="4277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defRPr/>
            </a:pPr>
            <a:r>
              <a:rPr lang="en-US" altLang="zh-CN" sz="1800" dirty="0"/>
              <a:t>3. </a:t>
            </a:r>
            <a:r>
              <a:rPr lang="zh-CN" altLang="en-US" sz="1800" dirty="0"/>
              <a:t>采用</a:t>
            </a:r>
            <a:r>
              <a:rPr lang="zh-CN" altLang="en-US" sz="1800" b="1" dirty="0">
                <a:solidFill>
                  <a:srgbClr val="FF0000"/>
                </a:solidFill>
              </a:rPr>
              <a:t>抢占式</a:t>
            </a:r>
            <a:r>
              <a:rPr lang="zh-CN" altLang="en-US" sz="1800" dirty="0"/>
              <a:t>调度机制</a:t>
            </a:r>
            <a:endParaRPr lang="en-US" altLang="zh-CN" sz="1800" dirty="0"/>
          </a:p>
        </p:txBody>
      </p:sp>
      <p:sp>
        <p:nvSpPr>
          <p:cNvPr id="8" name="内容占位符 2"/>
          <p:cNvSpPr txBox="1"/>
          <p:nvPr/>
        </p:nvSpPr>
        <p:spPr>
          <a:xfrm>
            <a:off x="5042491" y="3001253"/>
            <a:ext cx="3733761" cy="9549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1800" dirty="0"/>
              <a:t>对中断具有快速响应能力</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1800" dirty="0"/>
              <a:t>快速的任务分派能力</a:t>
            </a:r>
          </a:p>
        </p:txBody>
      </p:sp>
      <p:cxnSp>
        <p:nvCxnSpPr>
          <p:cNvPr id="4" name="直接连接符 3"/>
          <p:cNvCxnSpPr/>
          <p:nvPr/>
        </p:nvCxnSpPr>
        <p:spPr>
          <a:xfrm>
            <a:off x="4671392" y="1103243"/>
            <a:ext cx="0" cy="3419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32243" y="4134678"/>
            <a:ext cx="42440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532243" y="4283765"/>
            <a:ext cx="424400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762000" y="3286984"/>
            <a:ext cx="2228381" cy="4277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defRPr/>
            </a:pPr>
            <a:r>
              <a:rPr lang="en-US" altLang="zh-CN" sz="1800" dirty="0"/>
              <a:t>2. </a:t>
            </a:r>
            <a:r>
              <a:rPr lang="zh-CN" altLang="en-US" sz="1800" dirty="0"/>
              <a:t>系统处理能力强</a:t>
            </a:r>
            <a:endParaRPr lang="en-US" altLang="zh-CN" sz="1800" dirty="0"/>
          </a:p>
        </p:txBody>
      </p:sp>
      <p:sp>
        <p:nvSpPr>
          <p:cNvPr id="12" name="内容占位符 2"/>
          <p:cNvSpPr txBox="1"/>
          <p:nvPr/>
        </p:nvSpPr>
        <p:spPr>
          <a:xfrm>
            <a:off x="661194" y="3714750"/>
            <a:ext cx="3007403" cy="11758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1800" dirty="0"/>
              <a:t>单处理机系统，满足</a:t>
            </a:r>
            <a:endParaRPr lang="en-US" altLang="zh-CN" sz="1800" dirty="0"/>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1800" dirty="0"/>
              <a:t>多处理机系统，满足</a:t>
            </a:r>
            <a:endParaRPr lang="en-US" altLang="zh-CN" sz="1800" dirty="0"/>
          </a:p>
          <a:p>
            <a:pPr marL="0" lvl="1" indent="0">
              <a:lnSpc>
                <a:spcPct val="132000"/>
              </a:lnSpc>
              <a:spcBef>
                <a:spcPts val="370"/>
              </a:spcBef>
              <a:buClr>
                <a:srgbClr val="E71101"/>
              </a:buClr>
              <a:buSzPct val="100000"/>
              <a:buNone/>
              <a:defRPr/>
            </a:pPr>
            <a:r>
              <a:rPr lang="zh-CN" altLang="en-US" sz="1800" dirty="0"/>
              <a:t>（处理机性能必须足够）</a:t>
            </a:r>
          </a:p>
        </p:txBody>
      </p:sp>
      <p:sp>
        <p:nvSpPr>
          <p:cNvPr id="15" name="矩形: 圆角 4"/>
          <p:cNvSpPr/>
          <p:nvPr/>
        </p:nvSpPr>
        <p:spPr>
          <a:xfrm>
            <a:off x="5042491" y="2415113"/>
            <a:ext cx="3183329" cy="4277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defRPr/>
            </a:pPr>
            <a:r>
              <a:rPr lang="en-US" altLang="zh-CN" sz="1800" dirty="0"/>
              <a:t>4. </a:t>
            </a:r>
            <a:r>
              <a:rPr lang="zh-CN" altLang="en-US" sz="1800" dirty="0"/>
              <a:t>采用</a:t>
            </a:r>
            <a:r>
              <a:rPr lang="zh-CN" altLang="en-US" sz="1800" b="1" dirty="0">
                <a:solidFill>
                  <a:srgbClr val="FF0000"/>
                </a:solidFill>
              </a:rPr>
              <a:t>快速切换</a:t>
            </a:r>
            <a:r>
              <a:rPr lang="zh-CN" altLang="en-US" sz="1800" dirty="0"/>
              <a:t>机制</a:t>
            </a:r>
            <a:endParaRPr lang="en-US" altLang="zh-CN" sz="1800" dirty="0"/>
          </a:p>
        </p:txBody>
      </p:sp>
      <p:sp>
        <p:nvSpPr>
          <p:cNvPr id="2" name="圆角矩形标注 1"/>
          <p:cNvSpPr/>
          <p:nvPr/>
        </p:nvSpPr>
        <p:spPr>
          <a:xfrm>
            <a:off x="3595045" y="229101"/>
            <a:ext cx="3039110" cy="1008380"/>
          </a:xfrm>
          <a:prstGeom prst="wedgeRoundRectCallout">
            <a:avLst>
              <a:gd name="adj1" fmla="val -44504"/>
              <a:gd name="adj2" fmla="val 102833"/>
              <a:gd name="adj3" fmla="val 1666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Arial" panose="020B0604020202020204" pitchFamily="34" charset="0"/>
              <a:buChar char="•"/>
            </a:pPr>
            <a:r>
              <a:rPr lang="zh-CN" altLang="en-US" sz="1600" dirty="0">
                <a:solidFill>
                  <a:schemeClr val="tx1">
                    <a:lumMod val="50000"/>
                  </a:schemeClr>
                </a:solidFill>
              </a:rPr>
              <a:t>开始截止时间：指任务必须开始执行的最迟时间</a:t>
            </a:r>
          </a:p>
          <a:p>
            <a:pPr marL="285750" indent="-285750" algn="l">
              <a:buFont typeface="Arial" panose="020B0604020202020204" pitchFamily="34" charset="0"/>
              <a:buChar char="•"/>
            </a:pPr>
            <a:r>
              <a:rPr lang="zh-CN" altLang="en-US" sz="1600" dirty="0">
                <a:solidFill>
                  <a:schemeClr val="tx1">
                    <a:lumMod val="50000"/>
                  </a:schemeClr>
                </a:solidFill>
              </a:rPr>
              <a:t>截止完成时间：指任务必须完成的最迟时间</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59810" name="标题 759809"/>
          <p:cNvSpPr>
            <a:spLocks noGrp="1"/>
          </p:cNvSpPr>
          <p:nvPr>
            <p:ph type="title" idx="4294967295"/>
            <p:custDataLst>
              <p:tags r:id="rId4"/>
            </p:custDataLst>
          </p:nvPr>
        </p:nvSpPr>
        <p:spPr>
          <a:xfrm>
            <a:off x="304800" y="519430"/>
            <a:ext cx="8035290" cy="4158615"/>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en-US" altLang="zh-CN" sz="2000" b="1" dirty="0" err="1">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系统处理能力强</a:t>
            </a:r>
            <a:br>
              <a:rPr lang="en-US" altLang="zh-CN" sz="20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在实时系统中，若处理机的处理能力不够强，则有可能因处理机忙不过，而致使某些实时任务不能得到及时处理，从而导致发生难以预料的后果。</a:t>
            </a:r>
            <a:b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假定系统中有</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m</a:t>
            </a: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个周期性的硬实时任务HRT，它们的处理时间可表示为Ci，周期时间表示为Pi，则在单处理机情况下，必须满足下面的限制条件系统才是可调度的：</a:t>
            </a:r>
          </a:p>
        </p:txBody>
      </p:sp>
      <p:sp>
        <p:nvSpPr>
          <p:cNvPr id="759813" name="矩形 759812"/>
          <p:cNvSpPr/>
          <p:nvPr>
            <p:custDataLst>
              <p:tags r:id="rId5"/>
            </p:custDataLst>
          </p:nvPr>
        </p:nvSpPr>
        <p:spPr>
          <a:xfrm>
            <a:off x="1143000" y="2411016"/>
            <a:ext cx="6858000" cy="0"/>
          </a:xfrm>
          <a:prstGeom prst="rect">
            <a:avLst/>
          </a:prstGeom>
          <a:noFill/>
          <a:ln w="9525">
            <a:noFill/>
          </a:ln>
        </p:spPr>
        <p:txBody>
          <a:bodyPr/>
          <a:lstStyle/>
          <a:p>
            <a:endParaRPr lang="zh-CN" altLang="en-US" sz="2700">
              <a:solidFill>
                <a:schemeClr val="dk1"/>
              </a:solidFill>
              <a:latin typeface="微软雅黑" panose="020B0503020204020204" pitchFamily="34" charset="-122"/>
              <a:ea typeface="微软雅黑" panose="020B0503020204020204" pitchFamily="34" charset="-122"/>
            </a:endParaRPr>
          </a:p>
        </p:txBody>
      </p:sp>
      <p:graphicFrame>
        <p:nvGraphicFramePr>
          <p:cNvPr id="759812" name="对象 759811"/>
          <p:cNvGraphicFramePr/>
          <p:nvPr/>
        </p:nvGraphicFramePr>
        <p:xfrm>
          <a:off x="1371521" y="3867150"/>
          <a:ext cx="1031081" cy="772716"/>
        </p:xfrm>
        <a:graphic>
          <a:graphicData uri="http://schemas.openxmlformats.org/presentationml/2006/ole">
            <mc:AlternateContent xmlns:mc="http://schemas.openxmlformats.org/markup-compatibility/2006">
              <mc:Choice xmlns:v="urn:schemas-microsoft-com:vml" Requires="v">
                <p:oleObj r:id="rId7" imgW="571500" imgH="431800" progId="Equation.3">
                  <p:embed/>
                </p:oleObj>
              </mc:Choice>
              <mc:Fallback>
                <p:oleObj r:id="rId7" imgW="571500" imgH="431800" progId="Equation.3">
                  <p:embed/>
                  <p:pic>
                    <p:nvPicPr>
                      <p:cNvPr id="0" name="图片 3078"/>
                      <p:cNvPicPr/>
                      <p:nvPr/>
                    </p:nvPicPr>
                    <p:blipFill>
                      <a:blip r:embed="rId8"/>
                      <a:stretch>
                        <a:fillRect/>
                      </a:stretch>
                    </p:blipFill>
                    <p:spPr>
                      <a:xfrm>
                        <a:off x="1371521" y="3867150"/>
                        <a:ext cx="1031081" cy="772716"/>
                      </a:xfrm>
                      <a:prstGeom prst="rect">
                        <a:avLst/>
                      </a:prstGeom>
                      <a:noFill/>
                      <a:ln w="38100">
                        <a:noFill/>
                        <a:miter/>
                      </a:ln>
                    </p:spPr>
                  </p:pic>
                </p:oleObj>
              </mc:Fallback>
            </mc:AlternateContent>
          </a:graphicData>
        </a:graphic>
      </p:graphicFrame>
      <p:graphicFrame>
        <p:nvGraphicFramePr>
          <p:cNvPr id="760836" name="对象 760835"/>
          <p:cNvGraphicFramePr/>
          <p:nvPr/>
        </p:nvGraphicFramePr>
        <p:xfrm>
          <a:off x="5181759" y="3881993"/>
          <a:ext cx="1128713" cy="758428"/>
        </p:xfrm>
        <a:graphic>
          <a:graphicData uri="http://schemas.openxmlformats.org/presentationml/2006/ole">
            <mc:AlternateContent xmlns:mc="http://schemas.openxmlformats.org/markup-compatibility/2006">
              <mc:Choice xmlns:v="urn:schemas-microsoft-com:vml" Requires="v">
                <p:oleObj r:id="rId9" imgW="635000" imgH="431800" progId="Equation.3">
                  <p:embed/>
                </p:oleObj>
              </mc:Choice>
              <mc:Fallback>
                <p:oleObj r:id="rId9" imgW="635000" imgH="431800" progId="Equation.3">
                  <p:embed/>
                  <p:pic>
                    <p:nvPicPr>
                      <p:cNvPr id="0" name="图片 3077"/>
                      <p:cNvPicPr/>
                      <p:nvPr/>
                    </p:nvPicPr>
                    <p:blipFill>
                      <a:blip r:embed="rId10"/>
                      <a:stretch>
                        <a:fillRect/>
                      </a:stretch>
                    </p:blipFill>
                    <p:spPr>
                      <a:xfrm>
                        <a:off x="5181759" y="3881993"/>
                        <a:ext cx="1128713" cy="758428"/>
                      </a:xfrm>
                      <a:prstGeom prst="rect">
                        <a:avLst/>
                      </a:prstGeom>
                      <a:noFill/>
                      <a:ln w="38100">
                        <a:noFill/>
                        <a:miter/>
                      </a:ln>
                    </p:spPr>
                  </p:pic>
                </p:oleObj>
              </mc:Fallback>
            </mc:AlternateContent>
          </a:graphicData>
        </a:graphic>
      </p:graphicFrame>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7472363" y="4626530"/>
            <a:ext cx="321469" cy="321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 name="椭圆 6"/>
          <p:cNvSpPr/>
          <p:nvPr userDrawn="1">
            <p:custDataLst>
              <p:tags r:id="rId3"/>
            </p:custDataLst>
          </p:nvPr>
        </p:nvSpPr>
        <p:spPr>
          <a:xfrm>
            <a:off x="7472363" y="4422236"/>
            <a:ext cx="101542" cy="1015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solidFill>
                <a:schemeClr val="lt1"/>
              </a:solidFill>
              <a:latin typeface="微软雅黑" panose="020B0503020204020204" pitchFamily="34" charset="-122"/>
              <a:ea typeface="微软雅黑" panose="020B0503020204020204" pitchFamily="34" charset="-122"/>
            </a:endParaRPr>
          </a:p>
        </p:txBody>
      </p:sp>
      <p:sp>
        <p:nvSpPr>
          <p:cNvPr id="759810" name="标题 759809"/>
          <p:cNvSpPr>
            <a:spLocks noGrp="1"/>
          </p:cNvSpPr>
          <p:nvPr>
            <p:ph type="title" idx="4294967295"/>
            <p:custDataLst>
              <p:tags r:id="rId4"/>
            </p:custDataLst>
          </p:nvPr>
        </p:nvSpPr>
        <p:spPr>
          <a:xfrm>
            <a:off x="304800" y="519430"/>
            <a:ext cx="8035290" cy="4158615"/>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en-US" altLang="zh-CN" sz="2000" b="1" dirty="0" err="1">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系统处理能力强</a:t>
            </a:r>
            <a:br>
              <a:rPr lang="en-US" altLang="zh-CN" sz="20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59813" name="矩形 759812"/>
          <p:cNvSpPr/>
          <p:nvPr>
            <p:custDataLst>
              <p:tags r:id="rId5"/>
            </p:custDataLst>
          </p:nvPr>
        </p:nvSpPr>
        <p:spPr>
          <a:xfrm>
            <a:off x="1143000" y="2411016"/>
            <a:ext cx="6858000" cy="0"/>
          </a:xfrm>
          <a:prstGeom prst="rect">
            <a:avLst/>
          </a:prstGeom>
          <a:noFill/>
          <a:ln w="9525">
            <a:noFill/>
          </a:ln>
        </p:spPr>
        <p:txBody>
          <a:bodyPr/>
          <a:lstStyle/>
          <a:p>
            <a:endParaRPr lang="zh-CN" altLang="en-US" sz="2700">
              <a:solidFill>
                <a:schemeClr val="dk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7D658475-B640-45B0-94A9-7AEF5581EFF0}"/>
              </a:ext>
            </a:extLst>
          </p:cNvPr>
          <p:cNvSpPr txBox="1"/>
          <p:nvPr/>
        </p:nvSpPr>
        <p:spPr>
          <a:xfrm>
            <a:off x="1465796" y="1904940"/>
            <a:ext cx="697627" cy="400110"/>
          </a:xfrm>
          <a:prstGeom prst="rect">
            <a:avLst/>
          </a:prstGeom>
          <a:noFill/>
          <a:ln w="12700">
            <a:solidFill>
              <a:schemeClr val="tx1"/>
            </a:solidFill>
          </a:ln>
        </p:spPr>
        <p:txBody>
          <a:bodyPr wrap="none" rtlCol="0">
            <a:spAutoFit/>
          </a:bodyPr>
          <a:lstStyle/>
          <a:p>
            <a:r>
              <a:rPr lang="zh-CN" altLang="en-US" sz="2000" dirty="0"/>
              <a:t>搬砖</a:t>
            </a:r>
          </a:p>
        </p:txBody>
      </p:sp>
      <p:sp>
        <p:nvSpPr>
          <p:cNvPr id="9" name="文本框 8">
            <a:extLst>
              <a:ext uri="{FF2B5EF4-FFF2-40B4-BE49-F238E27FC236}">
                <a16:creationId xmlns:a16="http://schemas.microsoft.com/office/drawing/2014/main" id="{C5EB6057-BE10-464E-94ED-F5B98C649C58}"/>
              </a:ext>
            </a:extLst>
          </p:cNvPr>
          <p:cNvSpPr txBox="1"/>
          <p:nvPr/>
        </p:nvSpPr>
        <p:spPr>
          <a:xfrm>
            <a:off x="2321141" y="1904940"/>
            <a:ext cx="697627" cy="400110"/>
          </a:xfrm>
          <a:prstGeom prst="rect">
            <a:avLst/>
          </a:prstGeom>
          <a:noFill/>
          <a:ln w="12700">
            <a:solidFill>
              <a:schemeClr val="tx1"/>
            </a:solidFill>
          </a:ln>
        </p:spPr>
        <p:txBody>
          <a:bodyPr wrap="none" rtlCol="0">
            <a:spAutoFit/>
          </a:bodyPr>
          <a:lstStyle/>
          <a:p>
            <a:r>
              <a:rPr lang="zh-CN" altLang="en-US" sz="2000" dirty="0"/>
              <a:t>砍柴</a:t>
            </a:r>
          </a:p>
        </p:txBody>
      </p:sp>
      <p:sp>
        <p:nvSpPr>
          <p:cNvPr id="10" name="文本框 9">
            <a:extLst>
              <a:ext uri="{FF2B5EF4-FFF2-40B4-BE49-F238E27FC236}">
                <a16:creationId xmlns:a16="http://schemas.microsoft.com/office/drawing/2014/main" id="{53229A75-4688-4554-9066-257368521F6A}"/>
              </a:ext>
            </a:extLst>
          </p:cNvPr>
          <p:cNvSpPr txBox="1"/>
          <p:nvPr/>
        </p:nvSpPr>
        <p:spPr>
          <a:xfrm>
            <a:off x="3176486" y="1904940"/>
            <a:ext cx="697627" cy="400110"/>
          </a:xfrm>
          <a:prstGeom prst="rect">
            <a:avLst/>
          </a:prstGeom>
          <a:noFill/>
          <a:ln w="12700">
            <a:solidFill>
              <a:schemeClr val="tx1"/>
            </a:solidFill>
          </a:ln>
        </p:spPr>
        <p:txBody>
          <a:bodyPr wrap="none" rtlCol="0">
            <a:spAutoFit/>
          </a:bodyPr>
          <a:lstStyle/>
          <a:p>
            <a:r>
              <a:rPr lang="zh-CN" altLang="en-US" sz="2000" dirty="0"/>
              <a:t>看书</a:t>
            </a:r>
          </a:p>
        </p:txBody>
      </p:sp>
      <p:sp>
        <p:nvSpPr>
          <p:cNvPr id="11" name="文本框 10">
            <a:extLst>
              <a:ext uri="{FF2B5EF4-FFF2-40B4-BE49-F238E27FC236}">
                <a16:creationId xmlns:a16="http://schemas.microsoft.com/office/drawing/2014/main" id="{93FDD672-19AB-41E8-9CB1-7EAA12B24F75}"/>
              </a:ext>
            </a:extLst>
          </p:cNvPr>
          <p:cNvSpPr txBox="1"/>
          <p:nvPr/>
        </p:nvSpPr>
        <p:spPr>
          <a:xfrm>
            <a:off x="4921722" y="3497423"/>
            <a:ext cx="697627" cy="400110"/>
          </a:xfrm>
          <a:prstGeom prst="rect">
            <a:avLst/>
          </a:prstGeom>
          <a:noFill/>
          <a:ln w="12700">
            <a:solidFill>
              <a:schemeClr val="tx1"/>
            </a:solidFill>
          </a:ln>
        </p:spPr>
        <p:txBody>
          <a:bodyPr wrap="none" rtlCol="0">
            <a:spAutoFit/>
          </a:bodyPr>
          <a:lstStyle/>
          <a:p>
            <a:r>
              <a:rPr lang="zh-CN" altLang="en-US" sz="2000" dirty="0"/>
              <a:t>喂鸡</a:t>
            </a:r>
          </a:p>
        </p:txBody>
      </p:sp>
      <p:sp>
        <p:nvSpPr>
          <p:cNvPr id="3" name="文本框 2">
            <a:extLst>
              <a:ext uri="{FF2B5EF4-FFF2-40B4-BE49-F238E27FC236}">
                <a16:creationId xmlns:a16="http://schemas.microsoft.com/office/drawing/2014/main" id="{C6945ED0-1E01-4B43-9F4B-7D8AED87E973}"/>
              </a:ext>
            </a:extLst>
          </p:cNvPr>
          <p:cNvSpPr txBox="1"/>
          <p:nvPr/>
        </p:nvSpPr>
        <p:spPr>
          <a:xfrm>
            <a:off x="1418573" y="1205727"/>
            <a:ext cx="5922519" cy="400110"/>
          </a:xfrm>
          <a:prstGeom prst="rect">
            <a:avLst/>
          </a:prstGeom>
          <a:noFill/>
        </p:spPr>
        <p:txBody>
          <a:bodyPr wrap="none" rtlCol="0">
            <a:spAutoFit/>
          </a:bodyPr>
          <a:lstStyle/>
          <a:p>
            <a:r>
              <a:rPr lang="zh-CN" altLang="en-US" sz="2000" dirty="0"/>
              <a:t>所有任务处理时间为</a:t>
            </a:r>
            <a:r>
              <a:rPr lang="en-US" altLang="zh-CN" sz="2000" dirty="0"/>
              <a:t>10ms</a:t>
            </a:r>
            <a:r>
              <a:rPr lang="zh-CN" altLang="en-US" sz="2000" dirty="0"/>
              <a:t>，事件发生周期为</a:t>
            </a:r>
            <a:r>
              <a:rPr lang="en-US" altLang="zh-CN" sz="2000" dirty="0"/>
              <a:t>30ms</a:t>
            </a:r>
            <a:endParaRPr lang="zh-CN" altLang="en-US" sz="2000" dirty="0"/>
          </a:p>
        </p:txBody>
      </p:sp>
      <p:cxnSp>
        <p:nvCxnSpPr>
          <p:cNvPr id="5" name="直接连接符 4">
            <a:extLst>
              <a:ext uri="{FF2B5EF4-FFF2-40B4-BE49-F238E27FC236}">
                <a16:creationId xmlns:a16="http://schemas.microsoft.com/office/drawing/2014/main" id="{C192D867-A1A4-4CA6-A415-237391F1C0CD}"/>
              </a:ext>
            </a:extLst>
          </p:cNvPr>
          <p:cNvCxnSpPr/>
          <p:nvPr/>
        </p:nvCxnSpPr>
        <p:spPr>
          <a:xfrm>
            <a:off x="1447800" y="2710120"/>
            <a:ext cx="2409168" cy="0"/>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EBCCE08-53CF-4114-8E26-D0F36B3D3C90}"/>
              </a:ext>
            </a:extLst>
          </p:cNvPr>
          <p:cNvSpPr txBox="1"/>
          <p:nvPr/>
        </p:nvSpPr>
        <p:spPr>
          <a:xfrm>
            <a:off x="2209288" y="2726255"/>
            <a:ext cx="856453" cy="369332"/>
          </a:xfrm>
          <a:prstGeom prst="rect">
            <a:avLst/>
          </a:prstGeom>
          <a:noFill/>
        </p:spPr>
        <p:txBody>
          <a:bodyPr wrap="square">
            <a:spAutoFit/>
          </a:bodyPr>
          <a:lstStyle/>
          <a:p>
            <a:r>
              <a:rPr lang="en-US" altLang="zh-CN" sz="1800" dirty="0"/>
              <a:t>30ms</a:t>
            </a:r>
            <a:endParaRPr lang="zh-CN" altLang="en-US" dirty="0"/>
          </a:p>
        </p:txBody>
      </p:sp>
      <p:sp>
        <p:nvSpPr>
          <p:cNvPr id="17" name="文本框 16">
            <a:extLst>
              <a:ext uri="{FF2B5EF4-FFF2-40B4-BE49-F238E27FC236}">
                <a16:creationId xmlns:a16="http://schemas.microsoft.com/office/drawing/2014/main" id="{787E7A6D-B87E-4D31-9586-5A1CF588ED2E}"/>
              </a:ext>
            </a:extLst>
          </p:cNvPr>
          <p:cNvSpPr txBox="1"/>
          <p:nvPr/>
        </p:nvSpPr>
        <p:spPr>
          <a:xfrm>
            <a:off x="1497835" y="3487744"/>
            <a:ext cx="697627" cy="400110"/>
          </a:xfrm>
          <a:prstGeom prst="rect">
            <a:avLst/>
          </a:prstGeom>
          <a:noFill/>
          <a:ln w="12700">
            <a:solidFill>
              <a:schemeClr val="tx1"/>
            </a:solidFill>
          </a:ln>
        </p:spPr>
        <p:txBody>
          <a:bodyPr wrap="none" rtlCol="0">
            <a:spAutoFit/>
          </a:bodyPr>
          <a:lstStyle/>
          <a:p>
            <a:r>
              <a:rPr lang="zh-CN" altLang="en-US" sz="2000" dirty="0"/>
              <a:t>搬砖</a:t>
            </a:r>
          </a:p>
        </p:txBody>
      </p:sp>
      <p:sp>
        <p:nvSpPr>
          <p:cNvPr id="18" name="文本框 17">
            <a:extLst>
              <a:ext uri="{FF2B5EF4-FFF2-40B4-BE49-F238E27FC236}">
                <a16:creationId xmlns:a16="http://schemas.microsoft.com/office/drawing/2014/main" id="{6894B487-4442-4CB0-894B-028C490B6BAF}"/>
              </a:ext>
            </a:extLst>
          </p:cNvPr>
          <p:cNvSpPr txBox="1"/>
          <p:nvPr/>
        </p:nvSpPr>
        <p:spPr>
          <a:xfrm>
            <a:off x="2353180" y="3487744"/>
            <a:ext cx="697627" cy="400110"/>
          </a:xfrm>
          <a:prstGeom prst="rect">
            <a:avLst/>
          </a:prstGeom>
          <a:noFill/>
          <a:ln w="12700">
            <a:solidFill>
              <a:schemeClr val="tx1"/>
            </a:solidFill>
          </a:ln>
        </p:spPr>
        <p:txBody>
          <a:bodyPr wrap="none" rtlCol="0">
            <a:spAutoFit/>
          </a:bodyPr>
          <a:lstStyle/>
          <a:p>
            <a:r>
              <a:rPr lang="zh-CN" altLang="en-US" sz="2000" dirty="0"/>
              <a:t>砍柴</a:t>
            </a:r>
          </a:p>
        </p:txBody>
      </p:sp>
      <p:sp>
        <p:nvSpPr>
          <p:cNvPr id="19" name="文本框 18">
            <a:extLst>
              <a:ext uri="{FF2B5EF4-FFF2-40B4-BE49-F238E27FC236}">
                <a16:creationId xmlns:a16="http://schemas.microsoft.com/office/drawing/2014/main" id="{8DBAFD26-347C-43C0-8C44-ACC430886269}"/>
              </a:ext>
            </a:extLst>
          </p:cNvPr>
          <p:cNvSpPr txBox="1"/>
          <p:nvPr/>
        </p:nvSpPr>
        <p:spPr>
          <a:xfrm>
            <a:off x="3208525" y="3487744"/>
            <a:ext cx="697627" cy="400110"/>
          </a:xfrm>
          <a:prstGeom prst="rect">
            <a:avLst/>
          </a:prstGeom>
          <a:noFill/>
          <a:ln w="12700">
            <a:solidFill>
              <a:schemeClr val="tx1"/>
            </a:solidFill>
          </a:ln>
        </p:spPr>
        <p:txBody>
          <a:bodyPr wrap="none" rtlCol="0">
            <a:spAutoFit/>
          </a:bodyPr>
          <a:lstStyle/>
          <a:p>
            <a:r>
              <a:rPr lang="zh-CN" altLang="en-US" sz="2000" dirty="0"/>
              <a:t>看书</a:t>
            </a:r>
          </a:p>
        </p:txBody>
      </p:sp>
      <p:cxnSp>
        <p:nvCxnSpPr>
          <p:cNvPr id="20" name="直接连接符 19">
            <a:extLst>
              <a:ext uri="{FF2B5EF4-FFF2-40B4-BE49-F238E27FC236}">
                <a16:creationId xmlns:a16="http://schemas.microsoft.com/office/drawing/2014/main" id="{EA0BEBB7-4B05-45BB-B763-C753C36EF86B}"/>
              </a:ext>
            </a:extLst>
          </p:cNvPr>
          <p:cNvCxnSpPr/>
          <p:nvPr/>
        </p:nvCxnSpPr>
        <p:spPr>
          <a:xfrm>
            <a:off x="1479839" y="4292924"/>
            <a:ext cx="2409168" cy="0"/>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5EC97CA-7856-4D76-AC80-8B1EC36F7DEE}"/>
              </a:ext>
            </a:extLst>
          </p:cNvPr>
          <p:cNvSpPr txBox="1"/>
          <p:nvPr/>
        </p:nvSpPr>
        <p:spPr>
          <a:xfrm>
            <a:off x="2241327" y="4309059"/>
            <a:ext cx="856453" cy="369332"/>
          </a:xfrm>
          <a:prstGeom prst="rect">
            <a:avLst/>
          </a:prstGeom>
          <a:noFill/>
        </p:spPr>
        <p:txBody>
          <a:bodyPr wrap="square">
            <a:spAutoFit/>
          </a:bodyPr>
          <a:lstStyle/>
          <a:p>
            <a:r>
              <a:rPr lang="en-US" altLang="zh-CN" sz="1800" dirty="0"/>
              <a:t>30ms</a:t>
            </a:r>
            <a:endParaRPr lang="zh-CN" altLang="en-US" dirty="0"/>
          </a:p>
        </p:txBody>
      </p:sp>
      <p:cxnSp>
        <p:nvCxnSpPr>
          <p:cNvPr id="22" name="直接连接符 21">
            <a:extLst>
              <a:ext uri="{FF2B5EF4-FFF2-40B4-BE49-F238E27FC236}">
                <a16:creationId xmlns:a16="http://schemas.microsoft.com/office/drawing/2014/main" id="{9975C327-2100-44FE-B9E9-2156F1A47659}"/>
              </a:ext>
            </a:extLst>
          </p:cNvPr>
          <p:cNvCxnSpPr/>
          <p:nvPr/>
        </p:nvCxnSpPr>
        <p:spPr>
          <a:xfrm>
            <a:off x="4931924" y="4292924"/>
            <a:ext cx="2409168" cy="0"/>
          </a:xfrm>
          <a:prstGeom prst="line">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6F42CE0-8235-4F7E-A697-0B50F4752051}"/>
              </a:ext>
            </a:extLst>
          </p:cNvPr>
          <p:cNvSpPr txBox="1"/>
          <p:nvPr/>
        </p:nvSpPr>
        <p:spPr>
          <a:xfrm>
            <a:off x="5693412" y="4309059"/>
            <a:ext cx="856453" cy="369332"/>
          </a:xfrm>
          <a:prstGeom prst="rect">
            <a:avLst/>
          </a:prstGeom>
          <a:noFill/>
        </p:spPr>
        <p:txBody>
          <a:bodyPr wrap="square">
            <a:spAutoFit/>
          </a:bodyPr>
          <a:lstStyle/>
          <a:p>
            <a:r>
              <a:rPr lang="en-US" altLang="zh-CN" sz="1800" dirty="0"/>
              <a:t>30ms</a:t>
            </a:r>
            <a:endParaRPr lang="zh-CN" altLang="en-US" dirty="0"/>
          </a:p>
        </p:txBody>
      </p:sp>
      <p:sp>
        <p:nvSpPr>
          <p:cNvPr id="24" name="文本框 23">
            <a:extLst>
              <a:ext uri="{FF2B5EF4-FFF2-40B4-BE49-F238E27FC236}">
                <a16:creationId xmlns:a16="http://schemas.microsoft.com/office/drawing/2014/main" id="{6841A5BD-5EC9-41DB-A779-CCBB119CFAE2}"/>
              </a:ext>
            </a:extLst>
          </p:cNvPr>
          <p:cNvSpPr txBox="1"/>
          <p:nvPr/>
        </p:nvSpPr>
        <p:spPr>
          <a:xfrm>
            <a:off x="4191000" y="1892024"/>
            <a:ext cx="697627" cy="400110"/>
          </a:xfrm>
          <a:prstGeom prst="rect">
            <a:avLst/>
          </a:prstGeom>
          <a:noFill/>
          <a:ln w="12700">
            <a:solidFill>
              <a:schemeClr val="tx1"/>
            </a:solidFill>
          </a:ln>
        </p:spPr>
        <p:txBody>
          <a:bodyPr wrap="none" rtlCol="0">
            <a:spAutoFit/>
          </a:bodyPr>
          <a:lstStyle/>
          <a:p>
            <a:r>
              <a:rPr lang="zh-CN" altLang="en-US" sz="2000" dirty="0"/>
              <a:t>喂鸡</a:t>
            </a:r>
          </a:p>
        </p:txBody>
      </p:sp>
      <p:sp>
        <p:nvSpPr>
          <p:cNvPr id="25" name="文本框 24">
            <a:extLst>
              <a:ext uri="{FF2B5EF4-FFF2-40B4-BE49-F238E27FC236}">
                <a16:creationId xmlns:a16="http://schemas.microsoft.com/office/drawing/2014/main" id="{6A86385D-D83B-48EF-9FAD-96E1085B5C93}"/>
              </a:ext>
            </a:extLst>
          </p:cNvPr>
          <p:cNvSpPr txBox="1"/>
          <p:nvPr/>
        </p:nvSpPr>
        <p:spPr>
          <a:xfrm>
            <a:off x="4063172" y="2364359"/>
            <a:ext cx="1347028" cy="523220"/>
          </a:xfrm>
          <a:prstGeom prst="rect">
            <a:avLst/>
          </a:prstGeom>
          <a:noFill/>
        </p:spPr>
        <p:txBody>
          <a:bodyPr wrap="square">
            <a:spAutoFit/>
          </a:bodyPr>
          <a:lstStyle/>
          <a:p>
            <a:r>
              <a:rPr lang="en-US" altLang="zh-CN" sz="1400" dirty="0">
                <a:solidFill>
                  <a:srgbClr val="FF0000"/>
                </a:solidFill>
              </a:rPr>
              <a:t>30ms</a:t>
            </a:r>
            <a:r>
              <a:rPr lang="zh-CN" altLang="en-US" sz="1400" dirty="0">
                <a:solidFill>
                  <a:srgbClr val="FF0000"/>
                </a:solidFill>
              </a:rPr>
              <a:t>内干</a:t>
            </a:r>
            <a:endParaRPr lang="en-US" altLang="zh-CN" sz="1400" dirty="0">
              <a:solidFill>
                <a:srgbClr val="FF0000"/>
              </a:solidFill>
            </a:endParaRPr>
          </a:p>
          <a:p>
            <a:r>
              <a:rPr lang="zh-CN" altLang="en-US" sz="1400" dirty="0">
                <a:solidFill>
                  <a:srgbClr val="FF0000"/>
                </a:solidFill>
              </a:rPr>
              <a:t>不完四件事情</a:t>
            </a:r>
          </a:p>
        </p:txBody>
      </p:sp>
      <p:graphicFrame>
        <p:nvGraphicFramePr>
          <p:cNvPr id="26" name="对象 25">
            <a:extLst>
              <a:ext uri="{FF2B5EF4-FFF2-40B4-BE49-F238E27FC236}">
                <a16:creationId xmlns:a16="http://schemas.microsoft.com/office/drawing/2014/main" id="{23358400-D16D-4339-A43C-E4CC16D67D1C}"/>
              </a:ext>
            </a:extLst>
          </p:cNvPr>
          <p:cNvGraphicFramePr/>
          <p:nvPr>
            <p:extLst>
              <p:ext uri="{D42A27DB-BD31-4B8C-83A1-F6EECF244321}">
                <p14:modId xmlns:p14="http://schemas.microsoft.com/office/powerpoint/2010/main" val="1498381649"/>
              </p:ext>
            </p:extLst>
          </p:nvPr>
        </p:nvGraphicFramePr>
        <p:xfrm>
          <a:off x="6034324" y="1937404"/>
          <a:ext cx="1031081" cy="772716"/>
        </p:xfrm>
        <a:graphic>
          <a:graphicData uri="http://schemas.openxmlformats.org/presentationml/2006/ole">
            <mc:AlternateContent xmlns:mc="http://schemas.openxmlformats.org/markup-compatibility/2006">
              <mc:Choice xmlns:v="urn:schemas-microsoft-com:vml" Requires="v">
                <p:oleObj r:id="rId7" imgW="571500" imgH="431800" progId="Equation.3">
                  <p:embed/>
                </p:oleObj>
              </mc:Choice>
              <mc:Fallback>
                <p:oleObj r:id="rId7" imgW="571500" imgH="431800" progId="Equation.3">
                  <p:embed/>
                  <p:pic>
                    <p:nvPicPr>
                      <p:cNvPr id="759812" name="对象 759811"/>
                      <p:cNvPicPr/>
                      <p:nvPr/>
                    </p:nvPicPr>
                    <p:blipFill>
                      <a:blip r:embed="rId8"/>
                      <a:stretch>
                        <a:fillRect/>
                      </a:stretch>
                    </p:blipFill>
                    <p:spPr>
                      <a:xfrm>
                        <a:off x="6034324" y="1937404"/>
                        <a:ext cx="1031081" cy="772716"/>
                      </a:xfrm>
                      <a:prstGeom prst="rect">
                        <a:avLst/>
                      </a:prstGeom>
                      <a:noFill/>
                      <a:ln w="38100">
                        <a:noFill/>
                        <a:miter/>
                      </a:ln>
                    </p:spPr>
                  </p:pic>
                </p:oleObj>
              </mc:Fallback>
            </mc:AlternateContent>
          </a:graphicData>
        </a:graphic>
      </p:graphicFrame>
      <p:graphicFrame>
        <p:nvGraphicFramePr>
          <p:cNvPr id="27" name="对象 26">
            <a:extLst>
              <a:ext uri="{FF2B5EF4-FFF2-40B4-BE49-F238E27FC236}">
                <a16:creationId xmlns:a16="http://schemas.microsoft.com/office/drawing/2014/main" id="{E95F03F8-54BF-49EC-9AE5-673A01015E59}"/>
              </a:ext>
            </a:extLst>
          </p:cNvPr>
          <p:cNvGraphicFramePr/>
          <p:nvPr>
            <p:extLst>
              <p:ext uri="{D42A27DB-BD31-4B8C-83A1-F6EECF244321}">
                <p14:modId xmlns:p14="http://schemas.microsoft.com/office/powerpoint/2010/main" val="2545935884"/>
              </p:ext>
            </p:extLst>
          </p:nvPr>
        </p:nvGraphicFramePr>
        <p:xfrm>
          <a:off x="7490264" y="3437512"/>
          <a:ext cx="1128713" cy="758428"/>
        </p:xfrm>
        <a:graphic>
          <a:graphicData uri="http://schemas.openxmlformats.org/presentationml/2006/ole">
            <mc:AlternateContent xmlns:mc="http://schemas.openxmlformats.org/markup-compatibility/2006">
              <mc:Choice xmlns:v="urn:schemas-microsoft-com:vml" Requires="v">
                <p:oleObj r:id="rId9" imgW="635000" imgH="431800" progId="Equation.3">
                  <p:embed/>
                </p:oleObj>
              </mc:Choice>
              <mc:Fallback>
                <p:oleObj r:id="rId9" imgW="635000" imgH="431800" progId="Equation.3">
                  <p:embed/>
                  <p:pic>
                    <p:nvPicPr>
                      <p:cNvPr id="760836" name="对象 760835"/>
                      <p:cNvPicPr/>
                      <p:nvPr/>
                    </p:nvPicPr>
                    <p:blipFill>
                      <a:blip r:embed="rId10"/>
                      <a:stretch>
                        <a:fillRect/>
                      </a:stretch>
                    </p:blipFill>
                    <p:spPr>
                      <a:xfrm>
                        <a:off x="7490264" y="3437512"/>
                        <a:ext cx="1128713" cy="758428"/>
                      </a:xfrm>
                      <a:prstGeom prst="rect">
                        <a:avLst/>
                      </a:prstGeom>
                      <a:noFill/>
                      <a:ln w="38100">
                        <a:noFill/>
                        <a:miter/>
                      </a:ln>
                    </p:spPr>
                  </p:pic>
                </p:oleObj>
              </mc:Fallback>
            </mc:AlternateContent>
          </a:graphicData>
        </a:graphic>
      </p:graphicFrame>
      <p:sp>
        <p:nvSpPr>
          <p:cNvPr id="28" name="文本框 27">
            <a:extLst>
              <a:ext uri="{FF2B5EF4-FFF2-40B4-BE49-F238E27FC236}">
                <a16:creationId xmlns:a16="http://schemas.microsoft.com/office/drawing/2014/main" id="{1D643C51-0C0C-4000-81E1-F6074333EFB0}"/>
              </a:ext>
            </a:extLst>
          </p:cNvPr>
          <p:cNvSpPr txBox="1"/>
          <p:nvPr/>
        </p:nvSpPr>
        <p:spPr>
          <a:xfrm>
            <a:off x="4346661" y="4347385"/>
            <a:ext cx="1347028" cy="307777"/>
          </a:xfrm>
          <a:prstGeom prst="rect">
            <a:avLst/>
          </a:prstGeom>
          <a:noFill/>
        </p:spPr>
        <p:txBody>
          <a:bodyPr wrap="square">
            <a:spAutoFit/>
          </a:bodyPr>
          <a:lstStyle/>
          <a:p>
            <a:r>
              <a:rPr lang="zh-CN" altLang="en-US" sz="1400" dirty="0">
                <a:solidFill>
                  <a:srgbClr val="FF0000"/>
                </a:solidFill>
              </a:rPr>
              <a:t>增加一个</a:t>
            </a:r>
            <a:r>
              <a:rPr lang="en-US" altLang="zh-CN" sz="1400" dirty="0">
                <a:solidFill>
                  <a:srgbClr val="FF0000"/>
                </a:solidFill>
              </a:rPr>
              <a:t>CPU</a:t>
            </a:r>
            <a:endParaRPr lang="zh-CN" altLang="en-US" sz="1400" dirty="0">
              <a:solidFill>
                <a:srgbClr val="FF0000"/>
              </a:solidFill>
            </a:endParaRPr>
          </a:p>
        </p:txBody>
      </p:sp>
    </p:spTree>
    <p:custDataLst>
      <p:tags r:id="rId1"/>
    </p:custDataLst>
    <p:extLst>
      <p:ext uri="{BB962C8B-B14F-4D97-AF65-F5344CB8AC3E}">
        <p14:creationId xmlns:p14="http://schemas.microsoft.com/office/powerpoint/2010/main" val="407701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标题 761857"/>
          <p:cNvSpPr>
            <a:spLocks noGrp="1"/>
          </p:cNvSpPr>
          <p:nvPr>
            <p:ph type="title" idx="4294967295"/>
            <p:custDataLst>
              <p:tags r:id="rId2"/>
            </p:custDataLst>
          </p:nvPr>
        </p:nvSpPr>
        <p:spPr>
          <a:xfrm>
            <a:off x="220344" y="519430"/>
            <a:ext cx="8771255" cy="4158615"/>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50000"/>
              </a:lnSpc>
              <a:buClrTx/>
              <a:buSzTx/>
              <a:buFontTx/>
            </a:pPr>
            <a:r>
              <a:rPr lang="zh-CN" altLang="en-US" dirty="0">
                <a:solidFill>
                  <a:schemeClr val="dk2">
                    <a:lumMod val="25000"/>
                  </a:schemeClr>
                </a:solidFill>
                <a:latin typeface="汉仪旗黑-85S" charset="0"/>
                <a:cs typeface="汉仪旗黑-85S" charset="0"/>
                <a:sym typeface="+mn-ea"/>
              </a:rPr>
              <a:t>　</a:t>
            </a:r>
            <a:r>
              <a:rPr lang="en-US" altLang="zh-CN" sz="20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en-US" altLang="zh-CN" sz="2000" b="1" dirty="0" err="1">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采用</a:t>
            </a:r>
            <a:r>
              <a:rPr lang="en-US" altLang="zh-CN" sz="20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抢占式调度</a:t>
            </a:r>
            <a:r>
              <a:rPr lang="en-US" altLang="zh-CN" sz="2000" b="1" dirty="0" err="1">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机制</a:t>
            </a:r>
            <a:br>
              <a:rPr lang="en-US" altLang="zh-CN" sz="20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dirty="0" err="1">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在含有HRT任务的实时系统中，广泛采用</a:t>
            </a:r>
            <a:r>
              <a:rPr lang="en-US" altLang="zh-CN" sz="20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抢占机制</a:t>
            </a:r>
            <a:r>
              <a:rPr lang="en-US" altLang="zh-CN" sz="2000" dirty="0" err="1">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。这样便可满足HRT任务对截止时间的要求</a:t>
            </a:r>
            <a:b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抢占式调度机制比较复杂</a:t>
            </a:r>
            <a:b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小型实时系统也可以采用非抢占式调度算法，条件：</a:t>
            </a:r>
            <a:b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1. </a:t>
            </a: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任务尽量小</a:t>
            </a:r>
            <a:b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2. </a:t>
            </a: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及时阻塞自己，释放</a:t>
            </a: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b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b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标题 761857"/>
          <p:cNvSpPr>
            <a:spLocks noGrp="1"/>
          </p:cNvSpPr>
          <p:nvPr>
            <p:ph type="title" idx="4294967295"/>
            <p:custDataLst>
              <p:tags r:id="rId2"/>
            </p:custDataLst>
          </p:nvPr>
        </p:nvSpPr>
        <p:spPr>
          <a:xfrm>
            <a:off x="220344" y="519430"/>
            <a:ext cx="8771255" cy="4158615"/>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50000"/>
              </a:lnSpc>
              <a:buClrTx/>
              <a:buSzTx/>
              <a:buFontTx/>
            </a:pP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 </a:t>
            </a:r>
            <a:r>
              <a:rPr lang="en-US" altLang="zh-CN" sz="2000" b="1" dirty="0" err="1">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具有快速切换机制</a:t>
            </a:r>
            <a:br>
              <a:rPr lang="en-US" altLang="zh-CN" sz="20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实时操作系统</a:t>
            </a: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RTOS</a:t>
            </a: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a:t>
            </a:r>
            <a:r>
              <a:rPr lang="en-US" altLang="zh-CN" sz="2000" dirty="0" err="1">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为保证硬实时任务能及时运行</a:t>
            </a: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需要</a:t>
            </a:r>
            <a:r>
              <a:rPr lang="en-US" altLang="zh-CN" sz="2000" dirty="0" err="1">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能进行</a:t>
            </a:r>
            <a:r>
              <a:rPr lang="en-US" altLang="zh-CN" sz="20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任务的快速切换</a:t>
            </a:r>
            <a:r>
              <a:rPr lang="en-US" altLang="zh-CN" sz="2000" dirty="0" err="1">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。该机制应具有如下两方面的能力</a:t>
            </a: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b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(1) 对</a:t>
            </a: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紧迫外部事件</a:t>
            </a:r>
            <a:r>
              <a:rPr lang="en-US" altLang="zh-CN" sz="20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中断的快速响应</a:t>
            </a:r>
            <a:r>
              <a:rPr lang="en-US" altLang="zh-CN" sz="2000" dirty="0" err="1">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能力</a:t>
            </a: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：中断及时响应，处理时间短</a:t>
            </a:r>
            <a:b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(2) </a:t>
            </a:r>
            <a:r>
              <a:rPr lang="en-US" altLang="zh-CN" sz="20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快速的任务分派</a:t>
            </a:r>
            <a:r>
              <a:rPr lang="en-US" altLang="zh-CN" sz="2000" dirty="0" err="1">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能力</a:t>
            </a:r>
            <a: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：每个运行单位尽量小，减少任务切换时间</a:t>
            </a: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p:txBody>
      </p:sp>
    </p:spTree>
    <p:custDataLst>
      <p:tags r:id="rId1"/>
    </p:custDataLst>
    <p:extLst>
      <p:ext uri="{BB962C8B-B14F-4D97-AF65-F5344CB8AC3E}">
        <p14:creationId xmlns:p14="http://schemas.microsoft.com/office/powerpoint/2010/main" val="42104206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90734" y="133296"/>
            <a:ext cx="5269706" cy="398780"/>
          </a:xfrm>
          <a:prstGeom prst="rect">
            <a:avLst/>
          </a:prstGeom>
        </p:spPr>
        <p:txBody>
          <a:bodyPr wrap="square">
            <a:spAutoFit/>
          </a:bodyPr>
          <a:lstStyle/>
          <a:p>
            <a:r>
              <a:rPr lang="zh-CN" altLang="en-US" sz="2000" b="1" noProof="0" dirty="0">
                <a:solidFill>
                  <a:schemeClr val="bg1">
                    <a:lumMod val="50000"/>
                  </a:schemeClr>
                </a:solidFill>
              </a:rPr>
              <a:t>实时调度算法分类</a:t>
            </a:r>
          </a:p>
        </p:txBody>
      </p:sp>
      <p:sp>
        <p:nvSpPr>
          <p:cNvPr id="16" name="内容占位符 2"/>
          <p:cNvSpPr txBox="1"/>
          <p:nvPr/>
        </p:nvSpPr>
        <p:spPr>
          <a:xfrm>
            <a:off x="1752600" y="1352550"/>
            <a:ext cx="3231272" cy="1371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00"/>
              </a:spcBef>
              <a:buNone/>
              <a:defRPr/>
            </a:pPr>
            <a:r>
              <a:rPr lang="en-US" altLang="zh-CN" sz="1875" dirty="0"/>
              <a:t>1. </a:t>
            </a:r>
            <a:r>
              <a:rPr lang="zh-CN" altLang="en-US" sz="1875" dirty="0"/>
              <a:t>根据实时任务性质</a:t>
            </a:r>
          </a:p>
          <a:p>
            <a:pPr marL="342900" lvl="1" indent="-342900">
              <a:lnSpc>
                <a:spcPct val="150000"/>
              </a:lnSpc>
              <a:spcBef>
                <a:spcPts val="300"/>
              </a:spcBef>
              <a:buClr>
                <a:srgbClr val="E71101"/>
              </a:buClr>
              <a:buSzPct val="60000"/>
              <a:buFont typeface="Wingdings" panose="05000000000000000000" pitchFamily="2" charset="2"/>
              <a:buChar char="n"/>
              <a:defRPr/>
            </a:pPr>
            <a:r>
              <a:rPr lang="en-US" altLang="zh-CN" sz="1800" dirty="0">
                <a:solidFill>
                  <a:srgbClr val="FF0000"/>
                </a:solidFill>
              </a:rPr>
              <a:t>HRT</a:t>
            </a:r>
            <a:r>
              <a:rPr lang="zh-CN" altLang="en-US" sz="1800" dirty="0">
                <a:solidFill>
                  <a:schemeClr val="tx1">
                    <a:lumMod val="65000"/>
                    <a:lumOff val="35000"/>
                  </a:schemeClr>
                </a:solidFill>
              </a:rPr>
              <a:t>调度算法</a:t>
            </a:r>
          </a:p>
          <a:p>
            <a:pPr marL="342900" lvl="1" indent="-342900">
              <a:lnSpc>
                <a:spcPct val="150000"/>
              </a:lnSpc>
              <a:spcBef>
                <a:spcPts val="300"/>
              </a:spcBef>
              <a:buClr>
                <a:srgbClr val="E71101"/>
              </a:buClr>
              <a:buSzPct val="60000"/>
              <a:buFont typeface="Wingdings" panose="05000000000000000000" pitchFamily="2" charset="2"/>
              <a:buChar char="n"/>
              <a:defRPr/>
            </a:pPr>
            <a:r>
              <a:rPr lang="en-US" altLang="zh-CN" sz="1800" dirty="0">
                <a:solidFill>
                  <a:srgbClr val="0000FF"/>
                </a:solidFill>
              </a:rPr>
              <a:t>SRT</a:t>
            </a:r>
            <a:r>
              <a:rPr lang="zh-CN" altLang="en-US" sz="1800" dirty="0">
                <a:solidFill>
                  <a:schemeClr val="tx1">
                    <a:lumMod val="65000"/>
                    <a:lumOff val="35000"/>
                  </a:schemeClr>
                </a:solidFill>
              </a:rPr>
              <a:t>调度算法</a:t>
            </a:r>
          </a:p>
        </p:txBody>
      </p:sp>
      <p:sp>
        <p:nvSpPr>
          <p:cNvPr id="17" name="内容占位符 2"/>
          <p:cNvSpPr txBox="1"/>
          <p:nvPr/>
        </p:nvSpPr>
        <p:spPr>
          <a:xfrm>
            <a:off x="1676400" y="3065981"/>
            <a:ext cx="2412277" cy="1371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en-US" altLang="zh-CN" sz="1875" dirty="0"/>
              <a:t>2. </a:t>
            </a:r>
            <a:r>
              <a:rPr lang="zh-CN" altLang="en-US" sz="1875" dirty="0"/>
              <a:t>根据调度方式</a:t>
            </a:r>
          </a:p>
          <a:p>
            <a:pPr marL="0" lvl="1" indent="-342900">
              <a:lnSpc>
                <a:spcPct val="132000"/>
              </a:lnSpc>
              <a:spcBef>
                <a:spcPts val="370"/>
              </a:spcBef>
              <a:buClr>
                <a:srgbClr val="E71101"/>
              </a:buClr>
              <a:buSzPct val="60000"/>
              <a:buFont typeface="Wingdings" panose="05000000000000000000" pitchFamily="2" charset="2"/>
              <a:buChar char="n"/>
              <a:defRPr/>
            </a:pPr>
            <a:r>
              <a:rPr lang="zh-CN" altLang="en-US" sz="1800" dirty="0">
                <a:solidFill>
                  <a:schemeClr val="tx1">
                    <a:lumMod val="65000"/>
                    <a:lumOff val="35000"/>
                  </a:schemeClr>
                </a:solidFill>
              </a:rPr>
              <a:t>非抢占式调度算法</a:t>
            </a:r>
          </a:p>
          <a:p>
            <a:pPr marL="0" lvl="1" indent="-342900">
              <a:lnSpc>
                <a:spcPct val="132000"/>
              </a:lnSpc>
              <a:spcBef>
                <a:spcPts val="370"/>
              </a:spcBef>
              <a:buClr>
                <a:srgbClr val="E71101"/>
              </a:buClr>
              <a:buSzPct val="60000"/>
              <a:buFont typeface="Wingdings" panose="05000000000000000000" pitchFamily="2" charset="2"/>
              <a:buChar char="n"/>
              <a:defRPr/>
            </a:pPr>
            <a:r>
              <a:rPr lang="zh-CN" altLang="en-US" sz="1800" dirty="0">
                <a:solidFill>
                  <a:schemeClr val="tx1">
                    <a:lumMod val="65000"/>
                    <a:lumOff val="35000"/>
                  </a:schemeClr>
                </a:solidFill>
              </a:rPr>
              <a:t>抢占式调度算法</a:t>
            </a:r>
          </a:p>
        </p:txBody>
      </p:sp>
      <p:sp>
        <p:nvSpPr>
          <p:cNvPr id="2" name="文本框 1">
            <a:extLst>
              <a:ext uri="{FF2B5EF4-FFF2-40B4-BE49-F238E27FC236}">
                <a16:creationId xmlns:a16="http://schemas.microsoft.com/office/drawing/2014/main" id="{795EA6BC-179E-4D13-B8B5-807C221F0190}"/>
              </a:ext>
            </a:extLst>
          </p:cNvPr>
          <p:cNvSpPr txBox="1"/>
          <p:nvPr/>
        </p:nvSpPr>
        <p:spPr>
          <a:xfrm>
            <a:off x="1143000" y="819150"/>
            <a:ext cx="2492990" cy="400110"/>
          </a:xfrm>
          <a:prstGeom prst="rect">
            <a:avLst/>
          </a:prstGeom>
          <a:noFill/>
        </p:spPr>
        <p:txBody>
          <a:bodyPr wrap="none" rtlCol="0">
            <a:spAutoFit/>
          </a:bodyPr>
          <a:lstStyle/>
          <a:p>
            <a:r>
              <a:rPr lang="zh-CN" altLang="en-US" sz="2000" dirty="0"/>
              <a:t>实时调度算法分类：</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1047750"/>
            <a:ext cx="8305800" cy="3810000"/>
            <a:chOff x="5377507" y="2387517"/>
            <a:chExt cx="5898811" cy="3636192"/>
          </a:xfrm>
        </p:grpSpPr>
        <p:grpSp>
          <p:nvGrpSpPr>
            <p:cNvPr id="46086" name="组合 19"/>
            <p:cNvGrpSpPr/>
            <p:nvPr/>
          </p:nvGrpSpPr>
          <p:grpSpPr>
            <a:xfrm>
              <a:off x="5391037" y="2387517"/>
              <a:ext cx="5885281" cy="3636192"/>
              <a:chOff x="5449234" y="1883461"/>
              <a:chExt cx="5885281" cy="3636192"/>
            </a:xfrm>
          </p:grpSpPr>
          <p:sp>
            <p:nvSpPr>
              <p:cNvPr id="46091" name="矩形 3"/>
              <p:cNvSpPr/>
              <p:nvPr/>
            </p:nvSpPr>
            <p:spPr>
              <a:xfrm>
                <a:off x="5664576" y="2124359"/>
                <a:ext cx="5525625" cy="889049"/>
              </a:xfrm>
              <a:prstGeom prst="rect">
                <a:avLst/>
              </a:prstGeom>
              <a:noFill/>
              <a:ln w="9525">
                <a:noFill/>
              </a:ln>
            </p:spPr>
            <p:txBody>
              <a:bodyPr>
                <a:spAutoFit/>
              </a:bodyPr>
              <a:lstStyle/>
              <a:p>
                <a:pPr algn="just" eaLnBrk="1" hangingPunct="1">
                  <a:lnSpc>
                    <a:spcPct val="114000"/>
                  </a:lnSpc>
                </a:pPr>
                <a:r>
                  <a:rPr lang="zh-CN" altLang="en-US" sz="1600" b="1" dirty="0">
                    <a:solidFill>
                      <a:srgbClr val="FF0000"/>
                    </a:solidFill>
                    <a:latin typeface="微软雅黑" panose="020B0503020204020204" pitchFamily="34" charset="-122"/>
                  </a:rPr>
                  <a:t>调度的层次：（三）低级调度</a:t>
                </a:r>
                <a:endParaRPr lang="en-US" altLang="zh-CN" sz="1600" b="1" dirty="0">
                  <a:solidFill>
                    <a:srgbClr val="FF0000"/>
                  </a:solidFill>
                  <a:latin typeface="微软雅黑" panose="020B0503020204020204" pitchFamily="34" charset="-122"/>
                </a:endParaRPr>
              </a:p>
              <a:p>
                <a:pPr algn="just" eaLnBrk="1" hangingPunct="1">
                  <a:lnSpc>
                    <a:spcPct val="114000"/>
                  </a:lnSpc>
                </a:pPr>
                <a:r>
                  <a:rPr lang="zh-CN" altLang="en-US" sz="1600" dirty="0">
                    <a:latin typeface="微软雅黑" panose="020B0503020204020204" pitchFamily="34" charset="-122"/>
                  </a:rPr>
                  <a:t>低级调度（进程调度）：主要功能是按照某种原则决定就绪队列中的哪个进程或内核级线程获得处理器，并将处理器出让给它进行工作。</a:t>
                </a:r>
                <a:endParaRPr lang="en-US" altLang="zh-CN" sz="1600" dirty="0">
                  <a:latin typeface="微软雅黑" panose="020B0503020204020204" pitchFamily="34" charset="-122"/>
                </a:endParaRPr>
              </a:p>
            </p:txBody>
          </p:sp>
          <p:sp>
            <p:nvSpPr>
              <p:cNvPr id="34" name="矩形 4"/>
              <p:cNvSpPr/>
              <p:nvPr/>
            </p:nvSpPr>
            <p:spPr>
              <a:xfrm>
                <a:off x="5449234" y="1883461"/>
                <a:ext cx="5885281"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46087"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88"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89"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90"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调度层次：低级调度</a:t>
            </a:r>
          </a:p>
        </p:txBody>
      </p:sp>
      <p:sp>
        <p:nvSpPr>
          <p:cNvPr id="46084"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85"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2" name="文本框 1"/>
          <p:cNvSpPr txBox="1"/>
          <p:nvPr/>
        </p:nvSpPr>
        <p:spPr>
          <a:xfrm>
            <a:off x="4343400" y="2647950"/>
            <a:ext cx="4572000" cy="1108075"/>
          </a:xfrm>
          <a:prstGeom prst="rect">
            <a:avLst/>
          </a:prstGeom>
          <a:noFill/>
        </p:spPr>
        <p:txBody>
          <a:bodyPr wrap="square" rtlCol="0" anchor="t">
            <a:spAutoFit/>
          </a:bodyPr>
          <a:lstStyle/>
          <a:p>
            <a:pPr algn="just" eaLnBrk="1" hangingPunct="1">
              <a:lnSpc>
                <a:spcPct val="114000"/>
              </a:lnSpc>
            </a:pPr>
            <a:r>
              <a:rPr lang="zh-CN" altLang="en-US" sz="1600" b="1" dirty="0">
                <a:sym typeface="+mn-ea"/>
              </a:rPr>
              <a:t>特点：</a:t>
            </a:r>
          </a:p>
          <a:p>
            <a:pPr marL="285750" indent="-285750" algn="just" eaLnBrk="1" hangingPunct="1">
              <a:lnSpc>
                <a:spcPct val="114000"/>
              </a:lnSpc>
              <a:buFont typeface="Arial" panose="020B0604020202020204" pitchFamily="34" charset="0"/>
              <a:buChar char="•"/>
            </a:pPr>
            <a:r>
              <a:rPr lang="zh-CN" altLang="en-US" sz="1400">
                <a:sym typeface="+mn-ea"/>
              </a:rPr>
              <a:t>进程调度是操作系统中最基本的一种调度， 在</a:t>
            </a:r>
          </a:p>
          <a:p>
            <a:pPr algn="just" eaLnBrk="1" hangingPunct="1">
              <a:lnSpc>
                <a:spcPct val="114000"/>
              </a:lnSpc>
              <a:buFont typeface="Arial" panose="020B0604020202020204" pitchFamily="34" charset="0"/>
            </a:pPr>
            <a:r>
              <a:rPr lang="en-US" altLang="zh-CN" sz="1400">
                <a:sym typeface="+mn-ea"/>
              </a:rPr>
              <a:t>     </a:t>
            </a:r>
            <a:r>
              <a:rPr lang="zh-CN" altLang="en-US" sz="1400">
                <a:sym typeface="+mn-ea"/>
              </a:rPr>
              <a:t>一般的操作系统中都必须配置进程调度。</a:t>
            </a:r>
            <a:endParaRPr lang="zh-CN" altLang="en-US" sz="1400">
              <a:latin typeface="微软雅黑" panose="020B0503020204020204" pitchFamily="34" charset="-122"/>
            </a:endParaRPr>
          </a:p>
          <a:p>
            <a:pPr marL="285750" indent="-285750" algn="just" eaLnBrk="1" hangingPunct="1">
              <a:lnSpc>
                <a:spcPct val="114000"/>
              </a:lnSpc>
              <a:buFont typeface="Arial" panose="020B0604020202020204" pitchFamily="34" charset="0"/>
              <a:buChar char="•"/>
            </a:pPr>
            <a:r>
              <a:rPr lang="zh-CN" altLang="en-US" sz="1400">
                <a:sym typeface="+mn-ea"/>
              </a:rPr>
              <a:t>进程调度的频率很高， 一般几十毫秒一次。</a:t>
            </a:r>
          </a:p>
        </p:txBody>
      </p:sp>
      <p:pic>
        <p:nvPicPr>
          <p:cNvPr id="102" name="图片 101"/>
          <p:cNvPicPr/>
          <p:nvPr/>
        </p:nvPicPr>
        <p:blipFill>
          <a:blip r:embed="rId3"/>
          <a:stretch>
            <a:fillRect/>
          </a:stretch>
        </p:blipFill>
        <p:spPr>
          <a:xfrm>
            <a:off x="741045" y="2747645"/>
            <a:ext cx="3449320" cy="1008380"/>
          </a:xfrm>
          <a:prstGeom prst="rect">
            <a:avLst/>
          </a:prstGeom>
          <a:noFill/>
          <a:ln w="9525">
            <a:noFill/>
          </a:ln>
        </p:spPr>
      </p:pic>
    </p:spTree>
    <p:extLst>
      <p:ext uri="{BB962C8B-B14F-4D97-AF65-F5344CB8AC3E}">
        <p14:creationId xmlns:p14="http://schemas.microsoft.com/office/powerpoint/2010/main" val="206855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74554" y="133296"/>
            <a:ext cx="5269706" cy="398780"/>
          </a:xfrm>
          <a:prstGeom prst="rect">
            <a:avLst/>
          </a:prstGeom>
        </p:spPr>
        <p:txBody>
          <a:bodyPr wrap="square">
            <a:spAutoFit/>
          </a:bodyPr>
          <a:lstStyle/>
          <a:p>
            <a:r>
              <a:rPr lang="zh-CN" altLang="en-US" sz="2000" b="1" noProof="0" dirty="0">
                <a:solidFill>
                  <a:schemeClr val="bg1">
                    <a:lumMod val="50000"/>
                  </a:schemeClr>
                </a:solidFill>
              </a:rPr>
              <a:t>实时调度算法中  非抢占式调度算法</a:t>
            </a:r>
          </a:p>
        </p:txBody>
      </p:sp>
      <p:sp>
        <p:nvSpPr>
          <p:cNvPr id="16" name="内容占位符 2"/>
          <p:cNvSpPr txBox="1"/>
          <p:nvPr/>
        </p:nvSpPr>
        <p:spPr>
          <a:xfrm>
            <a:off x="1143000" y="1352550"/>
            <a:ext cx="6583680" cy="23132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00"/>
              </a:spcBef>
              <a:buNone/>
              <a:defRPr/>
            </a:pPr>
            <a:r>
              <a:rPr lang="zh-CN" altLang="en-US" sz="1875" dirty="0">
                <a:solidFill>
                  <a:srgbClr val="FF0000"/>
                </a:solidFill>
              </a:rPr>
              <a:t>非抢占</a:t>
            </a:r>
            <a:r>
              <a:rPr lang="zh-CN" altLang="en-US" sz="1875" dirty="0"/>
              <a:t>式</a:t>
            </a:r>
            <a:r>
              <a:rPr lang="zh-CN" altLang="en-US" sz="1875" b="1" dirty="0">
                <a:solidFill>
                  <a:srgbClr val="FF0000"/>
                </a:solidFill>
              </a:rPr>
              <a:t>轮转</a:t>
            </a:r>
            <a:r>
              <a:rPr lang="zh-CN" altLang="en-US" sz="1875" dirty="0"/>
              <a:t>调度算法（适用不太严格的实时操作系统）</a:t>
            </a:r>
          </a:p>
          <a:p>
            <a:pPr marL="342900" lvl="1" indent="-342900">
              <a:lnSpc>
                <a:spcPct val="150000"/>
              </a:lnSpc>
              <a:spcBef>
                <a:spcPts val="300"/>
              </a:spcBef>
              <a:buClr>
                <a:srgbClr val="E71101"/>
              </a:buClr>
              <a:buSzPct val="60000"/>
              <a:buFont typeface="Wingdings" panose="05000000000000000000" pitchFamily="2" charset="2"/>
              <a:buChar char="n"/>
              <a:defRPr/>
            </a:pPr>
            <a:r>
              <a:rPr lang="zh-CN" altLang="en-US" sz="1800" dirty="0">
                <a:solidFill>
                  <a:schemeClr val="tx1">
                    <a:lumMod val="65000"/>
                    <a:lumOff val="35000"/>
                  </a:schemeClr>
                </a:solidFill>
              </a:rPr>
              <a:t>响应时间：数秒至数十秒</a:t>
            </a:r>
          </a:p>
          <a:p>
            <a:pPr marL="342900" lvl="1" indent="-342900">
              <a:lnSpc>
                <a:spcPct val="150000"/>
              </a:lnSpc>
              <a:spcBef>
                <a:spcPts val="300"/>
              </a:spcBef>
              <a:buClr>
                <a:srgbClr val="E71101"/>
              </a:buClr>
              <a:buSzPct val="60000"/>
              <a:buFont typeface="Wingdings" panose="05000000000000000000" pitchFamily="2" charset="2"/>
              <a:buChar char="n"/>
              <a:defRPr/>
            </a:pPr>
            <a:r>
              <a:rPr lang="zh-CN" altLang="en-US" sz="1800" dirty="0">
                <a:solidFill>
                  <a:schemeClr val="tx1">
                    <a:lumMod val="65000"/>
                    <a:lumOff val="35000"/>
                  </a:schemeClr>
                </a:solidFill>
              </a:rPr>
              <a:t>可用于要求不太严格的实时控制系统</a:t>
            </a:r>
          </a:p>
        </p:txBody>
      </p:sp>
      <p:sp>
        <p:nvSpPr>
          <p:cNvPr id="17" name="内容占位符 2"/>
          <p:cNvSpPr txBox="1"/>
          <p:nvPr/>
        </p:nvSpPr>
        <p:spPr>
          <a:xfrm>
            <a:off x="1097280" y="2836016"/>
            <a:ext cx="6629400" cy="19761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1875" dirty="0">
                <a:solidFill>
                  <a:srgbClr val="FF0000"/>
                </a:solidFill>
              </a:rPr>
              <a:t>非抢占</a:t>
            </a:r>
            <a:r>
              <a:rPr lang="zh-CN" altLang="en-US" sz="1875" dirty="0"/>
              <a:t>式</a:t>
            </a:r>
            <a:r>
              <a:rPr lang="zh-CN" altLang="en-US" sz="1875" b="1" dirty="0">
                <a:solidFill>
                  <a:srgbClr val="FF0000"/>
                </a:solidFill>
              </a:rPr>
              <a:t>优先级</a:t>
            </a:r>
            <a:r>
              <a:rPr lang="zh-CN" altLang="en-US" sz="1875" dirty="0"/>
              <a:t>调度算法（有一定要求的实时操作系统）</a:t>
            </a:r>
          </a:p>
          <a:p>
            <a:pPr marL="0" lvl="1" indent="-342900">
              <a:lnSpc>
                <a:spcPct val="132000"/>
              </a:lnSpc>
              <a:spcBef>
                <a:spcPts val="370"/>
              </a:spcBef>
              <a:buClr>
                <a:srgbClr val="E71101"/>
              </a:buClr>
              <a:buSzPct val="60000"/>
              <a:buFont typeface="Wingdings" panose="05000000000000000000" pitchFamily="2" charset="2"/>
              <a:buChar char="n"/>
              <a:defRPr/>
            </a:pPr>
            <a:r>
              <a:rPr lang="zh-CN" altLang="en-US" sz="1800" dirty="0">
                <a:solidFill>
                  <a:schemeClr val="tx1">
                    <a:lumMod val="65000"/>
                    <a:lumOff val="35000"/>
                  </a:schemeClr>
                </a:solidFill>
              </a:rPr>
              <a:t>响应时间：数秒至数百毫秒</a:t>
            </a:r>
          </a:p>
          <a:p>
            <a:pPr marL="0" lvl="1" indent="-342900">
              <a:lnSpc>
                <a:spcPct val="132000"/>
              </a:lnSpc>
              <a:spcBef>
                <a:spcPts val="370"/>
              </a:spcBef>
              <a:buClr>
                <a:srgbClr val="E71101"/>
              </a:buClr>
              <a:buSzPct val="60000"/>
              <a:buFont typeface="Wingdings" panose="05000000000000000000" pitchFamily="2" charset="2"/>
              <a:buChar char="n"/>
              <a:defRPr/>
            </a:pPr>
            <a:r>
              <a:rPr lang="zh-CN" altLang="en-US" sz="1800" dirty="0">
                <a:solidFill>
                  <a:schemeClr val="tx1">
                    <a:lumMod val="65000"/>
                    <a:lumOff val="35000"/>
                  </a:schemeClr>
                </a:solidFill>
              </a:rPr>
              <a:t>可用于有一定要求的实时控制系统</a:t>
            </a:r>
            <a:endParaRPr lang="en-US" altLang="zh-CN" sz="1800" dirty="0">
              <a:solidFill>
                <a:schemeClr val="tx1">
                  <a:lumMod val="65000"/>
                  <a:lumOff val="35000"/>
                </a:schemeClr>
              </a:solidFill>
            </a:endParaRPr>
          </a:p>
          <a:p>
            <a:pPr marL="0" lvl="1" indent="-342900">
              <a:lnSpc>
                <a:spcPct val="132000"/>
              </a:lnSpc>
              <a:spcBef>
                <a:spcPts val="370"/>
              </a:spcBef>
              <a:buClr>
                <a:srgbClr val="E71101"/>
              </a:buClr>
              <a:buSzPct val="60000"/>
              <a:buFont typeface="Wingdings" panose="05000000000000000000" pitchFamily="2" charset="2"/>
              <a:buChar char="n"/>
              <a:defRPr/>
            </a:pPr>
            <a:r>
              <a:rPr lang="zh-CN" altLang="en-US" sz="1800" dirty="0">
                <a:solidFill>
                  <a:schemeClr val="tx1">
                    <a:lumMod val="65000"/>
                    <a:lumOff val="35000"/>
                  </a:schemeClr>
                </a:solidFill>
              </a:rPr>
              <a:t>优先级高可以排在队首</a:t>
            </a:r>
          </a:p>
          <a:p>
            <a:pPr marL="0" lvl="1" indent="0">
              <a:lnSpc>
                <a:spcPct val="132000"/>
              </a:lnSpc>
              <a:spcBef>
                <a:spcPts val="370"/>
              </a:spcBef>
              <a:buClr>
                <a:srgbClr val="E71101"/>
              </a:buClr>
              <a:buSzPct val="60000"/>
              <a:buNone/>
              <a:defRPr/>
            </a:pPr>
            <a:endParaRPr lang="zh-CN" altLang="en-US" sz="1800" dirty="0">
              <a:solidFill>
                <a:schemeClr val="tx1">
                  <a:lumMod val="65000"/>
                  <a:lumOff val="35000"/>
                </a:schemeClr>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74554" y="133296"/>
            <a:ext cx="5269706" cy="398780"/>
          </a:xfrm>
          <a:prstGeom prst="rect">
            <a:avLst/>
          </a:prstGeom>
        </p:spPr>
        <p:txBody>
          <a:bodyPr wrap="square">
            <a:spAutoFit/>
          </a:bodyPr>
          <a:lstStyle/>
          <a:p>
            <a:r>
              <a:rPr lang="zh-CN" altLang="en-US" sz="2000" b="1" noProof="0" dirty="0">
                <a:solidFill>
                  <a:schemeClr val="bg1">
                    <a:lumMod val="50000"/>
                  </a:schemeClr>
                </a:solidFill>
              </a:rPr>
              <a:t>实时调度算法中  抢占式调度算法</a:t>
            </a:r>
          </a:p>
        </p:txBody>
      </p:sp>
      <p:sp>
        <p:nvSpPr>
          <p:cNvPr id="16" name="内容占位符 2"/>
          <p:cNvSpPr txBox="1"/>
          <p:nvPr/>
        </p:nvSpPr>
        <p:spPr>
          <a:xfrm>
            <a:off x="874554" y="1276350"/>
            <a:ext cx="7315200" cy="23132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00"/>
              </a:spcBef>
              <a:buNone/>
              <a:defRPr/>
            </a:pPr>
            <a:r>
              <a:rPr lang="zh-CN" altLang="en-US" sz="1875" dirty="0"/>
              <a:t>根据抢占时间不同分类：</a:t>
            </a:r>
          </a:p>
          <a:p>
            <a:pPr marL="0" lvl="1" indent="0">
              <a:lnSpc>
                <a:spcPct val="150000"/>
              </a:lnSpc>
              <a:spcBef>
                <a:spcPts val="300"/>
              </a:spcBef>
              <a:buClr>
                <a:srgbClr val="E71101"/>
              </a:buClr>
              <a:buSzPct val="60000"/>
              <a:buNone/>
              <a:defRPr/>
            </a:pPr>
            <a:r>
              <a:rPr lang="en-US" altLang="zh-CN" sz="1800" dirty="0"/>
              <a:t>1. </a:t>
            </a:r>
            <a:r>
              <a:rPr lang="zh-CN" altLang="en-US" sz="1800" dirty="0"/>
              <a:t>基于</a:t>
            </a:r>
            <a:r>
              <a:rPr lang="zh-CN" altLang="en-US" sz="1800" dirty="0">
                <a:solidFill>
                  <a:srgbClr val="FF0000"/>
                </a:solidFill>
              </a:rPr>
              <a:t>时钟中断</a:t>
            </a:r>
            <a:r>
              <a:rPr lang="zh-CN" altLang="en-US" sz="1800" dirty="0"/>
              <a:t>抢占式优先级调度算法</a:t>
            </a:r>
            <a:endParaRPr lang="en-US" altLang="zh-CN" sz="1800" dirty="0"/>
          </a:p>
          <a:p>
            <a:pPr marL="0" lvl="1" indent="0">
              <a:lnSpc>
                <a:spcPct val="150000"/>
              </a:lnSpc>
              <a:spcBef>
                <a:spcPts val="300"/>
              </a:spcBef>
              <a:buClr>
                <a:srgbClr val="E71101"/>
              </a:buClr>
              <a:buSzPct val="60000"/>
              <a:buNone/>
              <a:defRPr/>
            </a:pPr>
            <a:r>
              <a:rPr lang="zh-CN" altLang="en-US" sz="1800" dirty="0"/>
              <a:t>           时钟中断时才抢占，较好响应时间，适用大多数实时操作系统</a:t>
            </a:r>
          </a:p>
          <a:p>
            <a:pPr marL="0" lvl="1" indent="0">
              <a:lnSpc>
                <a:spcPct val="150000"/>
              </a:lnSpc>
              <a:spcBef>
                <a:spcPts val="300"/>
              </a:spcBef>
              <a:buClr>
                <a:srgbClr val="E71101"/>
              </a:buClr>
              <a:buSzPct val="60000"/>
              <a:buNone/>
              <a:defRPr/>
            </a:pPr>
            <a:r>
              <a:rPr lang="en-US" altLang="zh-CN" sz="1800" dirty="0"/>
              <a:t>2. </a:t>
            </a:r>
            <a:r>
              <a:rPr lang="zh-CN" altLang="en-US" sz="1800" dirty="0">
                <a:solidFill>
                  <a:srgbClr val="FF0000"/>
                </a:solidFill>
              </a:rPr>
              <a:t>立即抢占</a:t>
            </a:r>
            <a:r>
              <a:rPr lang="zh-CN" altLang="en-US" sz="1800" dirty="0"/>
              <a:t>优先级调度算法</a:t>
            </a:r>
            <a:endParaRPr lang="en-US" altLang="zh-CN" sz="1800" dirty="0"/>
          </a:p>
          <a:p>
            <a:pPr marL="0" lvl="1" indent="0">
              <a:lnSpc>
                <a:spcPct val="150000"/>
              </a:lnSpc>
              <a:spcBef>
                <a:spcPts val="300"/>
              </a:spcBef>
              <a:buClr>
                <a:srgbClr val="E71101"/>
              </a:buClr>
              <a:buSzPct val="60000"/>
              <a:buNone/>
              <a:defRPr/>
            </a:pPr>
            <a:r>
              <a:rPr lang="en-US" altLang="zh-CN" sz="1800" dirty="0"/>
              <a:t>          </a:t>
            </a:r>
            <a:r>
              <a:rPr lang="zh-CN" altLang="en-US" sz="1800" dirty="0"/>
              <a:t>要求快速中断响应；出现外部中断且</a:t>
            </a:r>
            <a:r>
              <a:rPr lang="zh-CN" altLang="en-US" sz="1800" dirty="0">
                <a:solidFill>
                  <a:srgbClr val="FF0000"/>
                </a:solidFill>
              </a:rPr>
              <a:t>非临界区</a:t>
            </a:r>
            <a:r>
              <a:rPr lang="zh-CN" altLang="en-US" sz="1800" dirty="0"/>
              <a:t>则抢占；响应快速</a:t>
            </a:r>
          </a:p>
        </p:txBody>
      </p:sp>
    </p:spTree>
    <p:extLst>
      <p:ext uri="{BB962C8B-B14F-4D97-AF65-F5344CB8AC3E}">
        <p14:creationId xmlns:p14="http://schemas.microsoft.com/office/powerpoint/2010/main" val="8907200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09759" y="152981"/>
            <a:ext cx="5269706" cy="398780"/>
          </a:xfrm>
          <a:prstGeom prst="rect">
            <a:avLst/>
          </a:prstGeom>
        </p:spPr>
        <p:txBody>
          <a:bodyPr wrap="square">
            <a:spAutoFit/>
          </a:bodyPr>
          <a:lstStyle/>
          <a:p>
            <a:r>
              <a:rPr lang="zh-CN" altLang="en-US" sz="2000" b="1" noProof="0" dirty="0">
                <a:solidFill>
                  <a:schemeClr val="bg1">
                    <a:lumMod val="50000"/>
                  </a:schemeClr>
                </a:solidFill>
              </a:rPr>
              <a:t>非抢占与抢占式调度算法</a:t>
            </a:r>
          </a:p>
        </p:txBody>
      </p:sp>
      <p:pic>
        <p:nvPicPr>
          <p:cNvPr id="766980" name="图片 766979" descr="3-5"/>
          <p:cNvPicPr>
            <a:picLocks noChangeAspect="1"/>
          </p:cNvPicPr>
          <p:nvPr/>
        </p:nvPicPr>
        <p:blipFill>
          <a:blip r:embed="rId2"/>
          <a:stretch>
            <a:fillRect/>
          </a:stretch>
        </p:blipFill>
        <p:spPr>
          <a:xfrm>
            <a:off x="457200" y="1047750"/>
            <a:ext cx="8022590" cy="3155315"/>
          </a:xfrm>
          <a:prstGeom prst="rect">
            <a:avLst/>
          </a:prstGeom>
          <a:noFill/>
          <a:ln w="9525">
            <a:noFill/>
          </a:ln>
        </p:spPr>
      </p:pic>
      <p:sp>
        <p:nvSpPr>
          <p:cNvPr id="2" name="文本框 1">
            <a:extLst>
              <a:ext uri="{FF2B5EF4-FFF2-40B4-BE49-F238E27FC236}">
                <a16:creationId xmlns:a16="http://schemas.microsoft.com/office/drawing/2014/main" id="{67B9BA49-8B16-4549-920B-B1BA99F03649}"/>
              </a:ext>
            </a:extLst>
          </p:cNvPr>
          <p:cNvSpPr txBox="1"/>
          <p:nvPr/>
        </p:nvSpPr>
        <p:spPr>
          <a:xfrm>
            <a:off x="3971885" y="2231372"/>
            <a:ext cx="595035" cy="338554"/>
          </a:xfrm>
          <a:prstGeom prst="rect">
            <a:avLst/>
          </a:prstGeom>
          <a:noFill/>
        </p:spPr>
        <p:txBody>
          <a:bodyPr wrap="none" rtlCol="0">
            <a:spAutoFit/>
          </a:bodyPr>
          <a:lstStyle/>
          <a:p>
            <a:r>
              <a:rPr lang="zh-CN" altLang="en-US" sz="1600" dirty="0">
                <a:solidFill>
                  <a:srgbClr val="FF0000"/>
                </a:solidFill>
              </a:rPr>
              <a:t>队尾</a:t>
            </a:r>
          </a:p>
        </p:txBody>
      </p:sp>
      <p:cxnSp>
        <p:nvCxnSpPr>
          <p:cNvPr id="4" name="直接箭头连接符 3">
            <a:extLst>
              <a:ext uri="{FF2B5EF4-FFF2-40B4-BE49-F238E27FC236}">
                <a16:creationId xmlns:a16="http://schemas.microsoft.com/office/drawing/2014/main" id="{5FC368C2-76DB-4C5B-BE71-152B04AAFBF7}"/>
              </a:ext>
            </a:extLst>
          </p:cNvPr>
          <p:cNvCxnSpPr/>
          <p:nvPr/>
        </p:nvCxnSpPr>
        <p:spPr>
          <a:xfrm flipV="1">
            <a:off x="4267200" y="1805908"/>
            <a:ext cx="0" cy="398365"/>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7A39473-391A-4D21-A6ED-5CB6FEEB91FA}"/>
              </a:ext>
            </a:extLst>
          </p:cNvPr>
          <p:cNvSpPr txBox="1"/>
          <p:nvPr/>
        </p:nvSpPr>
        <p:spPr>
          <a:xfrm>
            <a:off x="3376850" y="4060887"/>
            <a:ext cx="595035" cy="338554"/>
          </a:xfrm>
          <a:prstGeom prst="rect">
            <a:avLst/>
          </a:prstGeom>
          <a:noFill/>
        </p:spPr>
        <p:txBody>
          <a:bodyPr wrap="none" rtlCol="0">
            <a:spAutoFit/>
          </a:bodyPr>
          <a:lstStyle/>
          <a:p>
            <a:r>
              <a:rPr lang="zh-CN" altLang="en-US" sz="1600" dirty="0">
                <a:solidFill>
                  <a:srgbClr val="FF0000"/>
                </a:solidFill>
              </a:rPr>
              <a:t>队首</a:t>
            </a:r>
          </a:p>
        </p:txBody>
      </p:sp>
      <p:cxnSp>
        <p:nvCxnSpPr>
          <p:cNvPr id="23" name="直接箭头连接符 22">
            <a:extLst>
              <a:ext uri="{FF2B5EF4-FFF2-40B4-BE49-F238E27FC236}">
                <a16:creationId xmlns:a16="http://schemas.microsoft.com/office/drawing/2014/main" id="{985525FB-7D77-4727-9AA5-3C9FA0902B37}"/>
              </a:ext>
            </a:extLst>
          </p:cNvPr>
          <p:cNvCxnSpPr/>
          <p:nvPr/>
        </p:nvCxnSpPr>
        <p:spPr>
          <a:xfrm flipV="1">
            <a:off x="3672165" y="3635423"/>
            <a:ext cx="0" cy="398365"/>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2654628-9F38-4CCA-8E3E-879143046634}"/>
              </a:ext>
            </a:extLst>
          </p:cNvPr>
          <p:cNvSpPr txBox="1"/>
          <p:nvPr/>
        </p:nvSpPr>
        <p:spPr>
          <a:xfrm>
            <a:off x="6781800" y="1950782"/>
            <a:ext cx="1800493" cy="307777"/>
          </a:xfrm>
          <a:prstGeom prst="rect">
            <a:avLst/>
          </a:prstGeom>
          <a:noFill/>
        </p:spPr>
        <p:txBody>
          <a:bodyPr wrap="none" rtlCol="0">
            <a:spAutoFit/>
          </a:bodyPr>
          <a:lstStyle/>
          <a:p>
            <a:r>
              <a:rPr lang="zh-CN" altLang="en-US" sz="1400" dirty="0">
                <a:solidFill>
                  <a:srgbClr val="FF0000"/>
                </a:solidFill>
              </a:rPr>
              <a:t>优先级高，中断后抢</a:t>
            </a:r>
          </a:p>
        </p:txBody>
      </p:sp>
      <p:cxnSp>
        <p:nvCxnSpPr>
          <p:cNvPr id="25" name="直接箭头连接符 24">
            <a:extLst>
              <a:ext uri="{FF2B5EF4-FFF2-40B4-BE49-F238E27FC236}">
                <a16:creationId xmlns:a16="http://schemas.microsoft.com/office/drawing/2014/main" id="{7A0387F5-5E9D-4204-9255-79E0E527EC24}"/>
              </a:ext>
            </a:extLst>
          </p:cNvPr>
          <p:cNvCxnSpPr>
            <a:cxnSpLocks/>
          </p:cNvCxnSpPr>
          <p:nvPr/>
        </p:nvCxnSpPr>
        <p:spPr>
          <a:xfrm flipV="1">
            <a:off x="7620000" y="1785589"/>
            <a:ext cx="0" cy="23244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13A657A6-E518-42AC-BD24-AC1688490A5F}"/>
              </a:ext>
            </a:extLst>
          </p:cNvPr>
          <p:cNvSpPr txBox="1"/>
          <p:nvPr/>
        </p:nvSpPr>
        <p:spPr>
          <a:xfrm>
            <a:off x="6871067" y="3726011"/>
            <a:ext cx="1620957" cy="307777"/>
          </a:xfrm>
          <a:prstGeom prst="rect">
            <a:avLst/>
          </a:prstGeom>
          <a:noFill/>
        </p:spPr>
        <p:txBody>
          <a:bodyPr wrap="none" rtlCol="0">
            <a:spAutoFit/>
          </a:bodyPr>
          <a:lstStyle/>
          <a:p>
            <a:r>
              <a:rPr lang="zh-CN" altLang="en-US" sz="1400" dirty="0">
                <a:solidFill>
                  <a:srgbClr val="FF0000"/>
                </a:solidFill>
              </a:rPr>
              <a:t>优先级高，立即抢</a:t>
            </a:r>
          </a:p>
        </p:txBody>
      </p:sp>
      <p:cxnSp>
        <p:nvCxnSpPr>
          <p:cNvPr id="29" name="直接箭头连接符 28">
            <a:extLst>
              <a:ext uri="{FF2B5EF4-FFF2-40B4-BE49-F238E27FC236}">
                <a16:creationId xmlns:a16="http://schemas.microsoft.com/office/drawing/2014/main" id="{22F35B27-15C1-4504-B6CA-D4E70C401732}"/>
              </a:ext>
            </a:extLst>
          </p:cNvPr>
          <p:cNvCxnSpPr>
            <a:cxnSpLocks/>
          </p:cNvCxnSpPr>
          <p:nvPr/>
        </p:nvCxnSpPr>
        <p:spPr>
          <a:xfrm flipV="1">
            <a:off x="7709267" y="3560818"/>
            <a:ext cx="0" cy="23244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D557F99-4677-47FC-8007-091B1CD656CA}"/>
              </a:ext>
            </a:extLst>
          </p:cNvPr>
          <p:cNvSpPr txBox="1"/>
          <p:nvPr/>
        </p:nvSpPr>
        <p:spPr>
          <a:xfrm>
            <a:off x="6065520" y="2992165"/>
            <a:ext cx="761747" cy="369332"/>
          </a:xfrm>
          <a:prstGeom prst="rect">
            <a:avLst/>
          </a:prstGeom>
          <a:noFill/>
        </p:spPr>
        <p:txBody>
          <a:bodyPr wrap="none" rtlCol="0">
            <a:spAutoFit/>
          </a:bodyPr>
          <a:lstStyle/>
          <a:p>
            <a:pPr algn="ctr"/>
            <a:r>
              <a:rPr lang="zh-CN" altLang="en-US" sz="900" dirty="0">
                <a:solidFill>
                  <a:srgbClr val="FF0000"/>
                </a:solidFill>
              </a:rPr>
              <a:t>上下文切换</a:t>
            </a:r>
            <a:endParaRPr lang="en-US" altLang="zh-CN" sz="900" dirty="0">
              <a:solidFill>
                <a:srgbClr val="FF0000"/>
              </a:solidFill>
            </a:endParaRPr>
          </a:p>
          <a:p>
            <a:pPr algn="ctr"/>
            <a:r>
              <a:rPr lang="zh-CN" altLang="en-US" sz="900" dirty="0">
                <a:solidFill>
                  <a:srgbClr val="FF0000"/>
                </a:solidFill>
              </a:rPr>
              <a:t>所需时间</a:t>
            </a:r>
          </a:p>
        </p:txBody>
      </p:sp>
      <p:cxnSp>
        <p:nvCxnSpPr>
          <p:cNvPr id="10" name="直接箭头连接符 9">
            <a:extLst>
              <a:ext uri="{FF2B5EF4-FFF2-40B4-BE49-F238E27FC236}">
                <a16:creationId xmlns:a16="http://schemas.microsoft.com/office/drawing/2014/main" id="{04A09733-CDC8-40FE-A365-79C2943D1269}"/>
              </a:ext>
            </a:extLst>
          </p:cNvPr>
          <p:cNvCxnSpPr/>
          <p:nvPr/>
        </p:nvCxnSpPr>
        <p:spPr>
          <a:xfrm>
            <a:off x="5943600" y="3030757"/>
            <a:ext cx="1066800"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5649" y="141106"/>
            <a:ext cx="7315041" cy="400110"/>
          </a:xfrm>
          <a:prstGeom prst="rect">
            <a:avLst/>
          </a:prstGeom>
        </p:spPr>
        <p:txBody>
          <a:bodyPr wrap="square">
            <a:spAutoFit/>
          </a:bodyPr>
          <a:lstStyle/>
          <a:p>
            <a:r>
              <a:rPr lang="zh-CN" altLang="en-US" sz="2000" b="1" noProof="0" dirty="0">
                <a:solidFill>
                  <a:schemeClr val="bg1">
                    <a:lumMod val="50000"/>
                  </a:schemeClr>
                </a:solidFill>
              </a:rPr>
              <a:t>最早截止时间优先(</a:t>
            </a:r>
            <a:r>
              <a:rPr lang="en-US" altLang="zh-CN" sz="2000" b="1" noProof="0" dirty="0">
                <a:solidFill>
                  <a:schemeClr val="bg1">
                    <a:lumMod val="50000"/>
                  </a:schemeClr>
                </a:solidFill>
              </a:rPr>
              <a:t>earliest deadline first, </a:t>
            </a:r>
            <a:r>
              <a:rPr lang="zh-CN" altLang="en-US" sz="2000" b="1" noProof="0" dirty="0">
                <a:solidFill>
                  <a:schemeClr val="bg1">
                    <a:lumMod val="50000"/>
                  </a:schemeClr>
                </a:solidFill>
              </a:rPr>
              <a:t>EDF)调度算法</a:t>
            </a:r>
          </a:p>
        </p:txBody>
      </p:sp>
      <p:sp>
        <p:nvSpPr>
          <p:cNvPr id="26" name="矩形 25"/>
          <p:cNvSpPr/>
          <p:nvPr/>
        </p:nvSpPr>
        <p:spPr>
          <a:xfrm>
            <a:off x="1205770" y="1919844"/>
            <a:ext cx="8322191" cy="368300"/>
          </a:xfrm>
          <a:prstGeom prst="rect">
            <a:avLst/>
          </a:prstGeom>
        </p:spPr>
        <p:txBody>
          <a:bodyPr wrap="square">
            <a:spAutoFit/>
          </a:bodyPr>
          <a:lstStyle/>
          <a:p>
            <a:r>
              <a:rPr lang="zh-CN" altLang="en-US" sz="1800" dirty="0">
                <a:latin typeface="+mj-ea"/>
              </a:rPr>
              <a:t>非抢占式调度用于非周期实时任务</a:t>
            </a:r>
          </a:p>
        </p:txBody>
      </p:sp>
      <p:sp>
        <p:nvSpPr>
          <p:cNvPr id="29" name="矩形 28"/>
          <p:cNvSpPr/>
          <p:nvPr/>
        </p:nvSpPr>
        <p:spPr>
          <a:xfrm>
            <a:off x="1205770" y="2384188"/>
            <a:ext cx="4293948" cy="368300"/>
          </a:xfrm>
          <a:prstGeom prst="rect">
            <a:avLst/>
          </a:prstGeom>
        </p:spPr>
        <p:txBody>
          <a:bodyPr wrap="square">
            <a:spAutoFit/>
          </a:bodyPr>
          <a:lstStyle/>
          <a:p>
            <a:r>
              <a:rPr lang="zh-CN" altLang="en-US" sz="1800" dirty="0">
                <a:latin typeface="+mj-ea"/>
              </a:rPr>
              <a:t>抢占式调度用户周期实时任务</a:t>
            </a: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70658" y="949112"/>
            <a:ext cx="395288" cy="395288"/>
          </a:xfrm>
          <a:prstGeom prst="rect">
            <a:avLst/>
          </a:prstGeom>
          <a:ln>
            <a:noFill/>
          </a:ln>
          <a:effectLst>
            <a:softEdge rad="0"/>
          </a:effectLst>
        </p:spPr>
      </p:pic>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70658" y="1387967"/>
            <a:ext cx="395288" cy="395288"/>
          </a:xfrm>
          <a:prstGeom prst="rect">
            <a:avLst/>
          </a:prstGeom>
          <a:ln>
            <a:noFill/>
          </a:ln>
          <a:effectLst>
            <a:softEdge rad="0"/>
          </a:effectLst>
        </p:spPr>
      </p:pic>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70658" y="1879568"/>
            <a:ext cx="395288" cy="395288"/>
          </a:xfrm>
          <a:prstGeom prst="rect">
            <a:avLst/>
          </a:prstGeom>
          <a:ln>
            <a:noFill/>
          </a:ln>
          <a:effectLst>
            <a:softEdge rad="0"/>
          </a:effectLst>
        </p:spPr>
      </p:pic>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70658" y="2343423"/>
            <a:ext cx="395288" cy="395288"/>
          </a:xfrm>
          <a:prstGeom prst="rect">
            <a:avLst/>
          </a:prstGeom>
          <a:ln>
            <a:noFill/>
          </a:ln>
          <a:effectLst>
            <a:softEdge rad="0"/>
          </a:effectLst>
        </p:spPr>
      </p:pic>
      <p:sp>
        <p:nvSpPr>
          <p:cNvPr id="42" name="矩形 41"/>
          <p:cNvSpPr/>
          <p:nvPr/>
        </p:nvSpPr>
        <p:spPr>
          <a:xfrm>
            <a:off x="1205770" y="974820"/>
            <a:ext cx="7696315" cy="368300"/>
          </a:xfrm>
          <a:prstGeom prst="rect">
            <a:avLst/>
          </a:prstGeom>
        </p:spPr>
        <p:txBody>
          <a:bodyPr wrap="square">
            <a:spAutoFit/>
          </a:bodyPr>
          <a:lstStyle/>
          <a:p>
            <a:r>
              <a:rPr lang="en-US" altLang="zh-CN" sz="1800" dirty="0">
                <a:latin typeface="+mj-ea"/>
              </a:rPr>
              <a:t>EDF</a:t>
            </a:r>
            <a:r>
              <a:rPr lang="zh-CN" altLang="en-US" sz="1800" dirty="0">
                <a:latin typeface="+mj-ea"/>
              </a:rPr>
              <a:t>根据任务的截止时间确定优先级，截止时间越早，优先级越高</a:t>
            </a:r>
          </a:p>
        </p:txBody>
      </p:sp>
      <p:sp>
        <p:nvSpPr>
          <p:cNvPr id="43" name="矩形 42"/>
          <p:cNvSpPr/>
          <p:nvPr/>
        </p:nvSpPr>
        <p:spPr>
          <a:xfrm>
            <a:off x="1205769" y="1413666"/>
            <a:ext cx="6950592" cy="368300"/>
          </a:xfrm>
          <a:prstGeom prst="rect">
            <a:avLst/>
          </a:prstGeom>
        </p:spPr>
        <p:txBody>
          <a:bodyPr wrap="square">
            <a:spAutoFit/>
          </a:bodyPr>
          <a:lstStyle/>
          <a:p>
            <a:r>
              <a:rPr lang="zh-CN" altLang="en-US" sz="1800" dirty="0">
                <a:solidFill>
                  <a:srgbClr val="FF0000"/>
                </a:solidFill>
                <a:latin typeface="+mj-ea"/>
              </a:rPr>
              <a:t>既可用于抢占式调度，也可用于非抢占式调度</a:t>
            </a:r>
          </a:p>
        </p:txBody>
      </p:sp>
      <p:grpSp>
        <p:nvGrpSpPr>
          <p:cNvPr id="3" name="组合 2">
            <a:extLst>
              <a:ext uri="{FF2B5EF4-FFF2-40B4-BE49-F238E27FC236}">
                <a16:creationId xmlns:a16="http://schemas.microsoft.com/office/drawing/2014/main" id="{77B5F072-155D-4E7E-8367-6718D635DA24}"/>
              </a:ext>
            </a:extLst>
          </p:cNvPr>
          <p:cNvGrpSpPr/>
          <p:nvPr/>
        </p:nvGrpSpPr>
        <p:grpSpPr>
          <a:xfrm>
            <a:off x="1273889" y="2798861"/>
            <a:ext cx="6922195" cy="2259150"/>
            <a:chOff x="1273889" y="2798861"/>
            <a:chExt cx="6922195" cy="2259150"/>
          </a:xfrm>
        </p:grpSpPr>
        <p:pic>
          <p:nvPicPr>
            <p:cNvPr id="44" name="图片 54"/>
            <p:cNvPicPr>
              <a:picLocks noChangeAspect="1" noChangeArrowheads="1"/>
            </p:cNvPicPr>
            <p:nvPr/>
          </p:nvPicPr>
          <p:blipFill rotWithShape="1">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7090" t="13733" r="3328" b="9589"/>
            <a:stretch>
              <a:fillRect/>
            </a:stretch>
          </p:blipFill>
          <p:spPr bwMode="auto">
            <a:xfrm>
              <a:off x="1273889" y="2952750"/>
              <a:ext cx="6814351" cy="2105261"/>
            </a:xfrm>
            <a:prstGeom prst="rect">
              <a:avLst/>
            </a:prstGeom>
            <a:ln w="12700" cap="sq">
              <a:solidFill>
                <a:srgbClr val="000000"/>
              </a:solidFill>
              <a:miter lim="800000"/>
            </a:ln>
            <a:effectLst/>
          </p:spPr>
        </p:pic>
        <p:sp>
          <p:nvSpPr>
            <p:cNvPr id="2" name="文本框 1">
              <a:extLst>
                <a:ext uri="{FF2B5EF4-FFF2-40B4-BE49-F238E27FC236}">
                  <a16:creationId xmlns:a16="http://schemas.microsoft.com/office/drawing/2014/main" id="{53D32B42-7216-457E-A5AE-3B3DEC94BA95}"/>
                </a:ext>
              </a:extLst>
            </p:cNvPr>
            <p:cNvSpPr txBox="1"/>
            <p:nvPr/>
          </p:nvSpPr>
          <p:spPr>
            <a:xfrm>
              <a:off x="6934200" y="2798861"/>
              <a:ext cx="1261884" cy="307777"/>
            </a:xfrm>
            <a:prstGeom prst="rect">
              <a:avLst/>
            </a:prstGeom>
            <a:solidFill>
              <a:srgbClr val="FFFFFF"/>
            </a:solidFill>
            <a:ln w="12700">
              <a:solidFill>
                <a:schemeClr val="tx1"/>
              </a:solidFill>
            </a:ln>
          </p:spPr>
          <p:txBody>
            <a:bodyPr wrap="none" rtlCol="0">
              <a:spAutoFit/>
            </a:bodyPr>
            <a:lstStyle/>
            <a:p>
              <a:r>
                <a:rPr lang="zh-CN" altLang="en-US" sz="1400" dirty="0"/>
                <a:t>非抢占式调度</a:t>
              </a:r>
            </a:p>
          </p:txBody>
        </p:sp>
      </p:grpSp>
      <p:sp>
        <p:nvSpPr>
          <p:cNvPr id="17" name="文本框 16">
            <a:extLst>
              <a:ext uri="{FF2B5EF4-FFF2-40B4-BE49-F238E27FC236}">
                <a16:creationId xmlns:a16="http://schemas.microsoft.com/office/drawing/2014/main" id="{3DF934A3-1FB7-428F-A060-70E203C412DE}"/>
              </a:ext>
            </a:extLst>
          </p:cNvPr>
          <p:cNvSpPr txBox="1"/>
          <p:nvPr/>
        </p:nvSpPr>
        <p:spPr>
          <a:xfrm>
            <a:off x="4800600" y="2274856"/>
            <a:ext cx="3886200" cy="461665"/>
          </a:xfrm>
          <a:prstGeom prst="rect">
            <a:avLst/>
          </a:prstGeom>
          <a:noFill/>
          <a:ln w="12700">
            <a:solidFill>
              <a:schemeClr val="accent1"/>
            </a:solidFill>
          </a:ln>
        </p:spPr>
        <p:txBody>
          <a:bodyPr wrap="square">
            <a:spAutoFit/>
          </a:bodyPr>
          <a:lstStyle/>
          <a:p>
            <a:pPr algn="l"/>
            <a:r>
              <a:rPr lang="zh-CN" altLang="en-US" sz="1200" b="0" i="0" u="none" strike="noStrike" baseline="0" dirty="0">
                <a:latin typeface="FZSSJW--GB1-0"/>
              </a:rPr>
              <a:t>①开始截止时间：指某任务在某时刻以前必须开始执行</a:t>
            </a:r>
          </a:p>
          <a:p>
            <a:pPr algn="l"/>
            <a:r>
              <a:rPr lang="zh-CN" altLang="en-US" sz="1200" b="0" i="0" u="none" strike="noStrike" baseline="0" dirty="0">
                <a:latin typeface="FZSSJW--GB1-0"/>
              </a:rPr>
              <a:t>②完成截止时间：指某任务在某时刻以前必须执行完成</a:t>
            </a:r>
            <a:endParaRPr lang="zh-CN" altLang="en-US" sz="12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EE1F46C-65F1-4101-BA0C-F86DCEBC6B3B}"/>
              </a:ext>
            </a:extLst>
          </p:cNvPr>
          <p:cNvGrpSpPr/>
          <p:nvPr/>
        </p:nvGrpSpPr>
        <p:grpSpPr>
          <a:xfrm>
            <a:off x="2590800" y="819150"/>
            <a:ext cx="6429375" cy="4004709"/>
            <a:chOff x="1206500" y="637144"/>
            <a:chExt cx="6429375" cy="4004709"/>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721"/>
            <a:stretch>
              <a:fillRect/>
            </a:stretch>
          </p:blipFill>
          <p:spPr bwMode="auto">
            <a:xfrm>
              <a:off x="1206500" y="825275"/>
              <a:ext cx="6429375" cy="3816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箭头连接符 2">
              <a:extLst>
                <a:ext uri="{FF2B5EF4-FFF2-40B4-BE49-F238E27FC236}">
                  <a16:creationId xmlns:a16="http://schemas.microsoft.com/office/drawing/2014/main" id="{41FD9D48-09A1-469E-86C0-DAC1013B6EBC}"/>
                </a:ext>
              </a:extLst>
            </p:cNvPr>
            <p:cNvCxnSpPr>
              <a:cxnSpLocks/>
            </p:cNvCxnSpPr>
            <p:nvPr/>
          </p:nvCxnSpPr>
          <p:spPr>
            <a:xfrm>
              <a:off x="2895600" y="1504950"/>
              <a:ext cx="0" cy="381000"/>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4CDF1A6-3FF3-4DD1-93BE-D79FA4BCDCAA}"/>
                </a:ext>
              </a:extLst>
            </p:cNvPr>
            <p:cNvSpPr txBox="1"/>
            <p:nvPr/>
          </p:nvSpPr>
          <p:spPr>
            <a:xfrm>
              <a:off x="2449003" y="1261547"/>
              <a:ext cx="893193" cy="261610"/>
            </a:xfrm>
            <a:prstGeom prst="rect">
              <a:avLst/>
            </a:prstGeom>
            <a:noFill/>
          </p:spPr>
          <p:txBody>
            <a:bodyPr wrap="none" rtlCol="0">
              <a:spAutoFit/>
            </a:bodyPr>
            <a:lstStyle/>
            <a:p>
              <a:r>
                <a:rPr lang="en-US" altLang="zh-CN" sz="1100" dirty="0">
                  <a:solidFill>
                    <a:srgbClr val="FF0000"/>
                  </a:solidFill>
                </a:rPr>
                <a:t>A</a:t>
              </a:r>
              <a:r>
                <a:rPr lang="en-US" altLang="zh-CN" sz="600" dirty="0">
                  <a:solidFill>
                    <a:srgbClr val="FF0000"/>
                  </a:solidFill>
                </a:rPr>
                <a:t>1</a:t>
              </a:r>
              <a:r>
                <a:rPr lang="zh-CN" altLang="en-US" sz="1100" dirty="0">
                  <a:solidFill>
                    <a:srgbClr val="FF0000"/>
                  </a:solidFill>
                </a:rPr>
                <a:t>到达时间</a:t>
              </a:r>
            </a:p>
          </p:txBody>
        </p:sp>
        <p:cxnSp>
          <p:nvCxnSpPr>
            <p:cNvPr id="9" name="直接箭头连接符 8">
              <a:extLst>
                <a:ext uri="{FF2B5EF4-FFF2-40B4-BE49-F238E27FC236}">
                  <a16:creationId xmlns:a16="http://schemas.microsoft.com/office/drawing/2014/main" id="{76727D7F-0D29-4C4B-9DA4-D092A47DC601}"/>
                </a:ext>
              </a:extLst>
            </p:cNvPr>
            <p:cNvCxnSpPr>
              <a:cxnSpLocks/>
            </p:cNvCxnSpPr>
            <p:nvPr/>
          </p:nvCxnSpPr>
          <p:spPr>
            <a:xfrm>
              <a:off x="3682557" y="880547"/>
              <a:ext cx="0" cy="381000"/>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D20BDA9-9725-4D6C-BE84-BCD3387D225E}"/>
                </a:ext>
              </a:extLst>
            </p:cNvPr>
            <p:cNvSpPr txBox="1"/>
            <p:nvPr/>
          </p:nvSpPr>
          <p:spPr>
            <a:xfrm>
              <a:off x="3235960" y="637144"/>
              <a:ext cx="893193" cy="261610"/>
            </a:xfrm>
            <a:prstGeom prst="rect">
              <a:avLst/>
            </a:prstGeom>
            <a:noFill/>
          </p:spPr>
          <p:txBody>
            <a:bodyPr wrap="none" rtlCol="0">
              <a:spAutoFit/>
            </a:bodyPr>
            <a:lstStyle/>
            <a:p>
              <a:r>
                <a:rPr lang="en-US" altLang="zh-CN" sz="1100" dirty="0">
                  <a:solidFill>
                    <a:srgbClr val="FF0000"/>
                  </a:solidFill>
                </a:rPr>
                <a:t>A</a:t>
              </a:r>
              <a:r>
                <a:rPr lang="en-US" altLang="zh-CN" sz="600" dirty="0">
                  <a:solidFill>
                    <a:srgbClr val="FF0000"/>
                  </a:solidFill>
                </a:rPr>
                <a:t>2</a:t>
              </a:r>
              <a:r>
                <a:rPr lang="zh-CN" altLang="en-US" sz="1100" dirty="0">
                  <a:solidFill>
                    <a:srgbClr val="FF0000"/>
                  </a:solidFill>
                </a:rPr>
                <a:t>到达时间</a:t>
              </a:r>
            </a:p>
          </p:txBody>
        </p:sp>
      </p:grpSp>
      <p:sp>
        <p:nvSpPr>
          <p:cNvPr id="20" name="矩形 19"/>
          <p:cNvSpPr/>
          <p:nvPr/>
        </p:nvSpPr>
        <p:spPr>
          <a:xfrm>
            <a:off x="762000" y="133350"/>
            <a:ext cx="2133600" cy="398780"/>
          </a:xfrm>
          <a:prstGeom prst="rect">
            <a:avLst/>
          </a:prstGeom>
        </p:spPr>
        <p:txBody>
          <a:bodyPr wrap="square">
            <a:spAutoFit/>
          </a:bodyPr>
          <a:lstStyle/>
          <a:p>
            <a:r>
              <a:rPr lang="zh-CN" altLang="en-US" sz="2000" b="1" noProof="0" dirty="0">
                <a:solidFill>
                  <a:schemeClr val="bg1">
                    <a:lumMod val="50000"/>
                  </a:schemeClr>
                </a:solidFill>
              </a:rPr>
              <a:t>抢占式EDF例子</a:t>
            </a:r>
          </a:p>
        </p:txBody>
      </p:sp>
      <p:sp>
        <p:nvSpPr>
          <p:cNvPr id="4" name="文本框 3">
            <a:extLst>
              <a:ext uri="{FF2B5EF4-FFF2-40B4-BE49-F238E27FC236}">
                <a16:creationId xmlns:a16="http://schemas.microsoft.com/office/drawing/2014/main" id="{C42ABBF4-2BBE-48A2-80FE-8BEBC43D45A1}"/>
              </a:ext>
            </a:extLst>
          </p:cNvPr>
          <p:cNvSpPr txBox="1"/>
          <p:nvPr/>
        </p:nvSpPr>
        <p:spPr>
          <a:xfrm>
            <a:off x="221241" y="1200150"/>
            <a:ext cx="2369559" cy="2031325"/>
          </a:xfrm>
          <a:prstGeom prst="rect">
            <a:avLst/>
          </a:prstGeom>
          <a:solidFill>
            <a:srgbClr val="FFFFFF"/>
          </a:solidFill>
          <a:ln w="12700">
            <a:solidFill>
              <a:schemeClr val="tx1"/>
            </a:solidFill>
          </a:ln>
        </p:spPr>
        <p:txBody>
          <a:bodyPr wrap="none" rtlCol="0">
            <a:spAutoFit/>
          </a:bodyPr>
          <a:lstStyle/>
          <a:p>
            <a:r>
              <a:rPr lang="zh-CN" altLang="en-US" dirty="0"/>
              <a:t>抢占式调度</a:t>
            </a:r>
            <a:endParaRPr lang="en-US" altLang="zh-CN" dirty="0"/>
          </a:p>
          <a:p>
            <a:endParaRPr lang="en-US" altLang="zh-CN" dirty="0"/>
          </a:p>
          <a:p>
            <a:r>
              <a:rPr lang="en-US" altLang="zh-CN" dirty="0"/>
              <a:t>A</a:t>
            </a:r>
            <a:r>
              <a:rPr lang="zh-CN" altLang="en-US" dirty="0"/>
              <a:t>、</a:t>
            </a:r>
            <a:r>
              <a:rPr lang="en-US" altLang="zh-CN" dirty="0"/>
              <a:t>B</a:t>
            </a:r>
            <a:r>
              <a:rPr lang="zh-CN" altLang="en-US" dirty="0"/>
              <a:t>周期为</a:t>
            </a:r>
            <a:endParaRPr lang="en-US" altLang="zh-CN" dirty="0"/>
          </a:p>
          <a:p>
            <a:r>
              <a:rPr lang="en-US" altLang="zh-CN" dirty="0"/>
              <a:t>20ms</a:t>
            </a:r>
            <a:r>
              <a:rPr lang="zh-CN" altLang="en-US" dirty="0"/>
              <a:t>、</a:t>
            </a:r>
            <a:r>
              <a:rPr lang="en-US" altLang="zh-CN" dirty="0"/>
              <a:t>30ms</a:t>
            </a:r>
          </a:p>
          <a:p>
            <a:endParaRPr lang="en-US" altLang="zh-CN" dirty="0"/>
          </a:p>
          <a:p>
            <a:r>
              <a:rPr lang="zh-CN" altLang="en-US" dirty="0"/>
              <a:t>处理时间为</a:t>
            </a:r>
            <a:endParaRPr lang="en-US" altLang="zh-CN" dirty="0"/>
          </a:p>
          <a:p>
            <a:r>
              <a:rPr lang="en-US" altLang="zh-CN" dirty="0"/>
              <a:t>A</a:t>
            </a:r>
            <a:r>
              <a:rPr lang="zh-CN" altLang="en-US" dirty="0"/>
              <a:t>，</a:t>
            </a:r>
            <a:r>
              <a:rPr lang="en-US" altLang="zh-CN" dirty="0"/>
              <a:t>10ms</a:t>
            </a:r>
            <a:r>
              <a:rPr lang="zh-CN" altLang="en-US" dirty="0"/>
              <a:t>；</a:t>
            </a:r>
            <a:r>
              <a:rPr lang="en-US" altLang="zh-CN" dirty="0"/>
              <a:t>B</a:t>
            </a:r>
            <a:r>
              <a:rPr lang="zh-CN" altLang="en-US" dirty="0"/>
              <a:t>，</a:t>
            </a:r>
            <a:r>
              <a:rPr lang="en-US" altLang="zh-CN" dirty="0"/>
              <a:t>25ms</a:t>
            </a:r>
            <a:endParaRPr lang="zh-CN" altLang="en-US" dirty="0"/>
          </a:p>
        </p:txBody>
      </p:sp>
      <p:sp>
        <p:nvSpPr>
          <p:cNvPr id="8" name="文本框 7">
            <a:extLst>
              <a:ext uri="{FF2B5EF4-FFF2-40B4-BE49-F238E27FC236}">
                <a16:creationId xmlns:a16="http://schemas.microsoft.com/office/drawing/2014/main" id="{B53CEEF6-F8B2-476F-B0A6-B9E4DB7C1333}"/>
              </a:ext>
            </a:extLst>
          </p:cNvPr>
          <p:cNvSpPr txBox="1"/>
          <p:nvPr/>
        </p:nvSpPr>
        <p:spPr>
          <a:xfrm>
            <a:off x="2743200" y="3057079"/>
            <a:ext cx="1569660" cy="276999"/>
          </a:xfrm>
          <a:prstGeom prst="rect">
            <a:avLst/>
          </a:prstGeom>
          <a:noFill/>
        </p:spPr>
        <p:txBody>
          <a:bodyPr wrap="none" rtlCol="0">
            <a:spAutoFit/>
          </a:bodyPr>
          <a:lstStyle/>
          <a:p>
            <a:r>
              <a:rPr lang="zh-CN" altLang="en-US" sz="1200" dirty="0">
                <a:solidFill>
                  <a:srgbClr val="FF0000"/>
                </a:solidFill>
              </a:rPr>
              <a:t>不能采用固定优先级</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1354"/>
          <a:stretch/>
        </p:blipFill>
        <p:spPr bwMode="auto">
          <a:xfrm>
            <a:off x="2590800" y="1007281"/>
            <a:ext cx="6429375" cy="1564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箭头连接符 2">
            <a:extLst>
              <a:ext uri="{FF2B5EF4-FFF2-40B4-BE49-F238E27FC236}">
                <a16:creationId xmlns:a16="http://schemas.microsoft.com/office/drawing/2014/main" id="{41FD9D48-09A1-469E-86C0-DAC1013B6EBC}"/>
              </a:ext>
            </a:extLst>
          </p:cNvPr>
          <p:cNvCxnSpPr>
            <a:cxnSpLocks/>
          </p:cNvCxnSpPr>
          <p:nvPr/>
        </p:nvCxnSpPr>
        <p:spPr>
          <a:xfrm>
            <a:off x="4279900" y="1686956"/>
            <a:ext cx="0" cy="381000"/>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4CDF1A6-3FF3-4DD1-93BE-D79FA4BCDCAA}"/>
              </a:ext>
            </a:extLst>
          </p:cNvPr>
          <p:cNvSpPr txBox="1"/>
          <p:nvPr/>
        </p:nvSpPr>
        <p:spPr>
          <a:xfrm>
            <a:off x="3833303" y="1443553"/>
            <a:ext cx="893193" cy="261610"/>
          </a:xfrm>
          <a:prstGeom prst="rect">
            <a:avLst/>
          </a:prstGeom>
          <a:noFill/>
        </p:spPr>
        <p:txBody>
          <a:bodyPr wrap="none" rtlCol="0">
            <a:spAutoFit/>
          </a:bodyPr>
          <a:lstStyle/>
          <a:p>
            <a:r>
              <a:rPr lang="en-US" altLang="zh-CN" sz="1100" dirty="0">
                <a:solidFill>
                  <a:srgbClr val="FF0000"/>
                </a:solidFill>
              </a:rPr>
              <a:t>A</a:t>
            </a:r>
            <a:r>
              <a:rPr lang="en-US" altLang="zh-CN" sz="600" dirty="0">
                <a:solidFill>
                  <a:srgbClr val="FF0000"/>
                </a:solidFill>
              </a:rPr>
              <a:t>1</a:t>
            </a:r>
            <a:r>
              <a:rPr lang="zh-CN" altLang="en-US" sz="1100" dirty="0">
                <a:solidFill>
                  <a:srgbClr val="FF0000"/>
                </a:solidFill>
              </a:rPr>
              <a:t>到达时间</a:t>
            </a:r>
          </a:p>
        </p:txBody>
      </p:sp>
      <p:cxnSp>
        <p:nvCxnSpPr>
          <p:cNvPr id="9" name="直接箭头连接符 8">
            <a:extLst>
              <a:ext uri="{FF2B5EF4-FFF2-40B4-BE49-F238E27FC236}">
                <a16:creationId xmlns:a16="http://schemas.microsoft.com/office/drawing/2014/main" id="{76727D7F-0D29-4C4B-9DA4-D092A47DC601}"/>
              </a:ext>
            </a:extLst>
          </p:cNvPr>
          <p:cNvCxnSpPr>
            <a:cxnSpLocks/>
          </p:cNvCxnSpPr>
          <p:nvPr/>
        </p:nvCxnSpPr>
        <p:spPr>
          <a:xfrm>
            <a:off x="5066857" y="1062553"/>
            <a:ext cx="0" cy="381000"/>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D20BDA9-9725-4D6C-BE84-BCD3387D225E}"/>
              </a:ext>
            </a:extLst>
          </p:cNvPr>
          <p:cNvSpPr txBox="1"/>
          <p:nvPr/>
        </p:nvSpPr>
        <p:spPr>
          <a:xfrm>
            <a:off x="4620260" y="819150"/>
            <a:ext cx="893193" cy="261610"/>
          </a:xfrm>
          <a:prstGeom prst="rect">
            <a:avLst/>
          </a:prstGeom>
          <a:noFill/>
        </p:spPr>
        <p:txBody>
          <a:bodyPr wrap="none" rtlCol="0">
            <a:spAutoFit/>
          </a:bodyPr>
          <a:lstStyle/>
          <a:p>
            <a:r>
              <a:rPr lang="en-US" altLang="zh-CN" sz="1100" dirty="0">
                <a:solidFill>
                  <a:srgbClr val="FF0000"/>
                </a:solidFill>
              </a:rPr>
              <a:t>A</a:t>
            </a:r>
            <a:r>
              <a:rPr lang="en-US" altLang="zh-CN" sz="600" dirty="0">
                <a:solidFill>
                  <a:srgbClr val="FF0000"/>
                </a:solidFill>
              </a:rPr>
              <a:t>2</a:t>
            </a:r>
            <a:r>
              <a:rPr lang="zh-CN" altLang="en-US" sz="1100" dirty="0">
                <a:solidFill>
                  <a:srgbClr val="FF0000"/>
                </a:solidFill>
              </a:rPr>
              <a:t>到达时间</a:t>
            </a:r>
          </a:p>
        </p:txBody>
      </p:sp>
      <p:sp>
        <p:nvSpPr>
          <p:cNvPr id="20" name="矩形 19"/>
          <p:cNvSpPr/>
          <p:nvPr/>
        </p:nvSpPr>
        <p:spPr>
          <a:xfrm>
            <a:off x="762000" y="133350"/>
            <a:ext cx="2133600" cy="398780"/>
          </a:xfrm>
          <a:prstGeom prst="rect">
            <a:avLst/>
          </a:prstGeom>
        </p:spPr>
        <p:txBody>
          <a:bodyPr wrap="square">
            <a:spAutoFit/>
          </a:bodyPr>
          <a:lstStyle/>
          <a:p>
            <a:r>
              <a:rPr lang="zh-CN" altLang="en-US" sz="2000" b="1" noProof="0" dirty="0">
                <a:solidFill>
                  <a:schemeClr val="bg1">
                    <a:lumMod val="50000"/>
                  </a:schemeClr>
                </a:solidFill>
              </a:rPr>
              <a:t>抢占式EDF例子</a:t>
            </a:r>
          </a:p>
        </p:txBody>
      </p:sp>
      <p:sp>
        <p:nvSpPr>
          <p:cNvPr id="4" name="文本框 3">
            <a:extLst>
              <a:ext uri="{FF2B5EF4-FFF2-40B4-BE49-F238E27FC236}">
                <a16:creationId xmlns:a16="http://schemas.microsoft.com/office/drawing/2014/main" id="{C42ABBF4-2BBE-48A2-80FE-8BEBC43D45A1}"/>
              </a:ext>
            </a:extLst>
          </p:cNvPr>
          <p:cNvSpPr txBox="1"/>
          <p:nvPr/>
        </p:nvSpPr>
        <p:spPr>
          <a:xfrm>
            <a:off x="221241" y="1200150"/>
            <a:ext cx="2369559" cy="2031325"/>
          </a:xfrm>
          <a:prstGeom prst="rect">
            <a:avLst/>
          </a:prstGeom>
          <a:solidFill>
            <a:srgbClr val="FFFFFF"/>
          </a:solidFill>
          <a:ln w="12700">
            <a:solidFill>
              <a:schemeClr val="tx1"/>
            </a:solidFill>
          </a:ln>
        </p:spPr>
        <p:txBody>
          <a:bodyPr wrap="none" rtlCol="0">
            <a:spAutoFit/>
          </a:bodyPr>
          <a:lstStyle/>
          <a:p>
            <a:r>
              <a:rPr lang="zh-CN" altLang="en-US" dirty="0"/>
              <a:t>抢占式调度</a:t>
            </a:r>
            <a:endParaRPr lang="en-US" altLang="zh-CN" dirty="0"/>
          </a:p>
          <a:p>
            <a:endParaRPr lang="en-US" altLang="zh-CN" dirty="0"/>
          </a:p>
          <a:p>
            <a:r>
              <a:rPr lang="en-US" altLang="zh-CN" dirty="0"/>
              <a:t>A</a:t>
            </a:r>
            <a:r>
              <a:rPr lang="zh-CN" altLang="en-US" dirty="0"/>
              <a:t>、</a:t>
            </a:r>
            <a:r>
              <a:rPr lang="en-US" altLang="zh-CN" dirty="0"/>
              <a:t>B</a:t>
            </a:r>
            <a:r>
              <a:rPr lang="zh-CN" altLang="en-US" dirty="0"/>
              <a:t>周期为</a:t>
            </a:r>
            <a:endParaRPr lang="en-US" altLang="zh-CN" dirty="0"/>
          </a:p>
          <a:p>
            <a:r>
              <a:rPr lang="en-US" altLang="zh-CN" dirty="0"/>
              <a:t>20ms</a:t>
            </a:r>
            <a:r>
              <a:rPr lang="zh-CN" altLang="en-US" dirty="0"/>
              <a:t>、</a:t>
            </a:r>
            <a:r>
              <a:rPr lang="en-US" altLang="zh-CN" dirty="0"/>
              <a:t>30ms</a:t>
            </a:r>
          </a:p>
          <a:p>
            <a:endParaRPr lang="en-US" altLang="zh-CN" dirty="0"/>
          </a:p>
          <a:p>
            <a:r>
              <a:rPr lang="zh-CN" altLang="en-US" dirty="0"/>
              <a:t>处理时间为</a:t>
            </a:r>
            <a:endParaRPr lang="en-US" altLang="zh-CN" dirty="0"/>
          </a:p>
          <a:p>
            <a:r>
              <a:rPr lang="en-US" altLang="zh-CN" dirty="0"/>
              <a:t>A</a:t>
            </a:r>
            <a:r>
              <a:rPr lang="zh-CN" altLang="en-US" dirty="0"/>
              <a:t>，</a:t>
            </a:r>
            <a:r>
              <a:rPr lang="en-US" altLang="zh-CN" dirty="0"/>
              <a:t>10ms</a:t>
            </a:r>
            <a:r>
              <a:rPr lang="zh-CN" altLang="en-US" dirty="0"/>
              <a:t>；</a:t>
            </a:r>
            <a:r>
              <a:rPr lang="en-US" altLang="zh-CN" dirty="0"/>
              <a:t>B</a:t>
            </a:r>
            <a:r>
              <a:rPr lang="zh-CN" altLang="en-US" dirty="0"/>
              <a:t>，</a:t>
            </a:r>
            <a:r>
              <a:rPr lang="en-US" altLang="zh-CN" dirty="0"/>
              <a:t>25ms</a:t>
            </a:r>
            <a:endParaRPr lang="zh-CN" altLang="en-US" dirty="0"/>
          </a:p>
        </p:txBody>
      </p:sp>
      <p:sp>
        <p:nvSpPr>
          <p:cNvPr id="33" name="文本框 32">
            <a:extLst>
              <a:ext uri="{FF2B5EF4-FFF2-40B4-BE49-F238E27FC236}">
                <a16:creationId xmlns:a16="http://schemas.microsoft.com/office/drawing/2014/main" id="{196994E0-AF9F-4968-9429-61B470C21064}"/>
              </a:ext>
            </a:extLst>
          </p:cNvPr>
          <p:cNvSpPr txBox="1"/>
          <p:nvPr/>
        </p:nvSpPr>
        <p:spPr>
          <a:xfrm>
            <a:off x="5654160" y="2705588"/>
            <a:ext cx="787395" cy="400110"/>
          </a:xfrm>
          <a:prstGeom prst="rect">
            <a:avLst/>
          </a:prstGeom>
          <a:noFill/>
        </p:spPr>
        <p:txBody>
          <a:bodyPr wrap="none" rtlCol="0">
            <a:spAutoFit/>
          </a:bodyPr>
          <a:lstStyle/>
          <a:p>
            <a:pPr algn="ctr"/>
            <a:r>
              <a:rPr lang="en-US" altLang="zh-CN" sz="1000" dirty="0"/>
              <a:t>B</a:t>
            </a:r>
            <a:r>
              <a:rPr lang="zh-CN" altLang="en-US" sz="1000" dirty="0"/>
              <a:t>运行完毕</a:t>
            </a:r>
            <a:endParaRPr lang="en-US" altLang="zh-CN" sz="1000" dirty="0"/>
          </a:p>
          <a:p>
            <a:pPr algn="ctr"/>
            <a:r>
              <a:rPr lang="zh-CN" altLang="en-US" sz="1000" dirty="0"/>
              <a:t>启动</a:t>
            </a:r>
            <a:r>
              <a:rPr lang="en-US" altLang="zh-CN" sz="1000" dirty="0"/>
              <a:t>A</a:t>
            </a:r>
            <a:endParaRPr lang="zh-CN" altLang="en-US" sz="1000" dirty="0"/>
          </a:p>
        </p:txBody>
      </p:sp>
      <p:sp>
        <p:nvSpPr>
          <p:cNvPr id="35" name="文本框 34">
            <a:extLst>
              <a:ext uri="{FF2B5EF4-FFF2-40B4-BE49-F238E27FC236}">
                <a16:creationId xmlns:a16="http://schemas.microsoft.com/office/drawing/2014/main" id="{685ADE83-4574-416C-BD65-CF07E6FD7F8D}"/>
              </a:ext>
            </a:extLst>
          </p:cNvPr>
          <p:cNvSpPr txBox="1"/>
          <p:nvPr/>
        </p:nvSpPr>
        <p:spPr>
          <a:xfrm>
            <a:off x="6306830" y="2718188"/>
            <a:ext cx="787395" cy="400110"/>
          </a:xfrm>
          <a:prstGeom prst="rect">
            <a:avLst/>
          </a:prstGeom>
          <a:noFill/>
        </p:spPr>
        <p:txBody>
          <a:bodyPr wrap="none" rtlCol="0">
            <a:spAutoFit/>
          </a:bodyPr>
          <a:lstStyle/>
          <a:p>
            <a:pPr algn="ctr"/>
            <a:r>
              <a:rPr lang="en-US" altLang="zh-CN" sz="1000" dirty="0"/>
              <a:t>A</a:t>
            </a:r>
            <a:r>
              <a:rPr lang="zh-CN" altLang="en-US" sz="1000" dirty="0"/>
              <a:t>运行完毕</a:t>
            </a:r>
            <a:endParaRPr lang="en-US" altLang="zh-CN" sz="1000" dirty="0"/>
          </a:p>
          <a:p>
            <a:pPr algn="ctr"/>
            <a:r>
              <a:rPr lang="zh-CN" altLang="en-US" sz="1000" dirty="0"/>
              <a:t>启动</a:t>
            </a:r>
            <a:r>
              <a:rPr lang="en-US" altLang="zh-CN" sz="1000" dirty="0"/>
              <a:t>B</a:t>
            </a:r>
            <a:endParaRPr lang="zh-CN" altLang="en-US" sz="1000" dirty="0"/>
          </a:p>
        </p:txBody>
      </p:sp>
      <p:pic>
        <p:nvPicPr>
          <p:cNvPr id="11" name="Picture 2">
            <a:extLst>
              <a:ext uri="{FF2B5EF4-FFF2-40B4-BE49-F238E27FC236}">
                <a16:creationId xmlns:a16="http://schemas.microsoft.com/office/drawing/2014/main" id="{9D937561-C9E6-4801-9DB5-47CFED2E41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89" t="77257" b="5721"/>
          <a:stretch/>
        </p:blipFill>
        <p:spPr bwMode="auto">
          <a:xfrm>
            <a:off x="4191000" y="3073712"/>
            <a:ext cx="4829175" cy="68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直接箭头连接符 13">
            <a:extLst>
              <a:ext uri="{FF2B5EF4-FFF2-40B4-BE49-F238E27FC236}">
                <a16:creationId xmlns:a16="http://schemas.microsoft.com/office/drawing/2014/main" id="{3CD12698-A88B-4C5B-9196-07692A985D6F}"/>
              </a:ext>
            </a:extLst>
          </p:cNvPr>
          <p:cNvCxnSpPr>
            <a:cxnSpLocks/>
          </p:cNvCxnSpPr>
          <p:nvPr/>
        </p:nvCxnSpPr>
        <p:spPr>
          <a:xfrm>
            <a:off x="4279899" y="3276411"/>
            <a:ext cx="0" cy="882307"/>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79EA915-EF18-48BC-9EB1-38369F44B6DA}"/>
              </a:ext>
            </a:extLst>
          </p:cNvPr>
          <p:cNvSpPr txBox="1"/>
          <p:nvPr/>
        </p:nvSpPr>
        <p:spPr>
          <a:xfrm>
            <a:off x="3880955" y="4158719"/>
            <a:ext cx="750526" cy="400110"/>
          </a:xfrm>
          <a:prstGeom prst="rect">
            <a:avLst/>
          </a:prstGeom>
          <a:noFill/>
        </p:spPr>
        <p:txBody>
          <a:bodyPr wrap="none" rtlCol="0">
            <a:spAutoFit/>
          </a:bodyPr>
          <a:lstStyle/>
          <a:p>
            <a:pPr algn="ctr"/>
            <a:r>
              <a:rPr lang="en-US" altLang="zh-CN" sz="1000" dirty="0"/>
              <a:t>AB</a:t>
            </a:r>
            <a:r>
              <a:rPr lang="zh-CN" altLang="en-US" sz="1000" dirty="0"/>
              <a:t>同时到</a:t>
            </a:r>
            <a:endParaRPr lang="en-US" altLang="zh-CN" sz="1000" dirty="0"/>
          </a:p>
          <a:p>
            <a:pPr algn="ctr"/>
            <a:r>
              <a:rPr lang="en-US" altLang="zh-CN" sz="1000" dirty="0"/>
              <a:t>A</a:t>
            </a:r>
            <a:r>
              <a:rPr lang="zh-CN" altLang="en-US" sz="1000" dirty="0"/>
              <a:t>先截止</a:t>
            </a:r>
          </a:p>
        </p:txBody>
      </p:sp>
      <p:cxnSp>
        <p:nvCxnSpPr>
          <p:cNvPr id="19" name="直接箭头连接符 18">
            <a:extLst>
              <a:ext uri="{FF2B5EF4-FFF2-40B4-BE49-F238E27FC236}">
                <a16:creationId xmlns:a16="http://schemas.microsoft.com/office/drawing/2014/main" id="{FA4D3183-F3EA-43BB-A3B7-94448DEA0C12}"/>
              </a:ext>
            </a:extLst>
          </p:cNvPr>
          <p:cNvCxnSpPr>
            <a:cxnSpLocks/>
          </p:cNvCxnSpPr>
          <p:nvPr/>
        </p:nvCxnSpPr>
        <p:spPr>
          <a:xfrm>
            <a:off x="4673600" y="3276411"/>
            <a:ext cx="0" cy="882307"/>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259398C-3C30-427C-AC14-9EF05E7ED8C4}"/>
              </a:ext>
            </a:extLst>
          </p:cNvPr>
          <p:cNvCxnSpPr>
            <a:cxnSpLocks/>
          </p:cNvCxnSpPr>
          <p:nvPr/>
        </p:nvCxnSpPr>
        <p:spPr>
          <a:xfrm>
            <a:off x="5066856" y="3276411"/>
            <a:ext cx="0" cy="882307"/>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9D0ECF4-2A7F-4600-911B-E88C3A07B4AC}"/>
              </a:ext>
            </a:extLst>
          </p:cNvPr>
          <p:cNvSpPr txBox="1"/>
          <p:nvPr/>
        </p:nvSpPr>
        <p:spPr>
          <a:xfrm>
            <a:off x="4726496" y="4158719"/>
            <a:ext cx="659155" cy="400110"/>
          </a:xfrm>
          <a:prstGeom prst="rect">
            <a:avLst/>
          </a:prstGeom>
          <a:noFill/>
        </p:spPr>
        <p:txBody>
          <a:bodyPr wrap="none" rtlCol="0">
            <a:spAutoFit/>
          </a:bodyPr>
          <a:lstStyle/>
          <a:p>
            <a:pPr algn="ctr"/>
            <a:r>
              <a:rPr lang="en-US" altLang="zh-CN" sz="1000" dirty="0"/>
              <a:t>A</a:t>
            </a:r>
            <a:r>
              <a:rPr lang="zh-CN" altLang="en-US" sz="1000" dirty="0"/>
              <a:t>先截止</a:t>
            </a:r>
            <a:endParaRPr lang="en-US" altLang="zh-CN" sz="1000" dirty="0"/>
          </a:p>
          <a:p>
            <a:pPr algn="ctr"/>
            <a:r>
              <a:rPr lang="en-US" altLang="zh-CN" sz="1000" dirty="0"/>
              <a:t>B</a:t>
            </a:r>
            <a:r>
              <a:rPr lang="zh-CN" altLang="en-US" sz="1000" dirty="0"/>
              <a:t>被抢占</a:t>
            </a:r>
          </a:p>
        </p:txBody>
      </p:sp>
      <p:cxnSp>
        <p:nvCxnSpPr>
          <p:cNvPr id="23" name="直接箭头连接符 22">
            <a:extLst>
              <a:ext uri="{FF2B5EF4-FFF2-40B4-BE49-F238E27FC236}">
                <a16:creationId xmlns:a16="http://schemas.microsoft.com/office/drawing/2014/main" id="{DB1FB4F0-BE3F-49C8-8EC6-1C30399070DD}"/>
              </a:ext>
            </a:extLst>
          </p:cNvPr>
          <p:cNvCxnSpPr>
            <a:cxnSpLocks/>
          </p:cNvCxnSpPr>
          <p:nvPr/>
        </p:nvCxnSpPr>
        <p:spPr>
          <a:xfrm>
            <a:off x="5469437" y="3317344"/>
            <a:ext cx="0" cy="1374775"/>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F1007C7-282A-48AD-BFDB-083B52DC306C}"/>
              </a:ext>
            </a:extLst>
          </p:cNvPr>
          <p:cNvSpPr txBox="1"/>
          <p:nvPr/>
        </p:nvSpPr>
        <p:spPr>
          <a:xfrm>
            <a:off x="5064818" y="4677558"/>
            <a:ext cx="787395" cy="400110"/>
          </a:xfrm>
          <a:prstGeom prst="rect">
            <a:avLst/>
          </a:prstGeom>
          <a:noFill/>
        </p:spPr>
        <p:txBody>
          <a:bodyPr wrap="none" rtlCol="0">
            <a:spAutoFit/>
          </a:bodyPr>
          <a:lstStyle/>
          <a:p>
            <a:pPr algn="ctr"/>
            <a:r>
              <a:rPr lang="en-US" altLang="zh-CN" sz="1000" dirty="0"/>
              <a:t>A</a:t>
            </a:r>
            <a:r>
              <a:rPr lang="zh-CN" altLang="en-US" sz="1000" dirty="0"/>
              <a:t>运行完毕</a:t>
            </a:r>
            <a:endParaRPr lang="en-US" altLang="zh-CN" sz="1000" dirty="0"/>
          </a:p>
          <a:p>
            <a:pPr algn="ctr"/>
            <a:r>
              <a:rPr lang="zh-CN" altLang="en-US" sz="1000" dirty="0"/>
              <a:t>启动</a:t>
            </a:r>
            <a:r>
              <a:rPr lang="en-US" altLang="zh-CN" sz="1000" dirty="0"/>
              <a:t>B</a:t>
            </a:r>
            <a:endParaRPr lang="zh-CN" altLang="en-US" sz="1000" dirty="0"/>
          </a:p>
        </p:txBody>
      </p:sp>
      <p:cxnSp>
        <p:nvCxnSpPr>
          <p:cNvPr id="25" name="直接箭头连接符 24">
            <a:extLst>
              <a:ext uri="{FF2B5EF4-FFF2-40B4-BE49-F238E27FC236}">
                <a16:creationId xmlns:a16="http://schemas.microsoft.com/office/drawing/2014/main" id="{53FA0B24-B978-4024-9B2D-35752C305A29}"/>
              </a:ext>
            </a:extLst>
          </p:cNvPr>
          <p:cNvCxnSpPr>
            <a:cxnSpLocks/>
          </p:cNvCxnSpPr>
          <p:nvPr/>
        </p:nvCxnSpPr>
        <p:spPr>
          <a:xfrm>
            <a:off x="5857875" y="3302783"/>
            <a:ext cx="0" cy="779736"/>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AA9DFC10-B350-4FA6-A4F9-51BDAE56CCC8}"/>
              </a:ext>
            </a:extLst>
          </p:cNvPr>
          <p:cNvSpPr txBox="1"/>
          <p:nvPr/>
        </p:nvSpPr>
        <p:spPr>
          <a:xfrm>
            <a:off x="5416244" y="4109719"/>
            <a:ext cx="906017" cy="400110"/>
          </a:xfrm>
          <a:prstGeom prst="rect">
            <a:avLst/>
          </a:prstGeom>
          <a:noFill/>
        </p:spPr>
        <p:txBody>
          <a:bodyPr wrap="none" rtlCol="0">
            <a:spAutoFit/>
          </a:bodyPr>
          <a:lstStyle/>
          <a:p>
            <a:pPr algn="ctr"/>
            <a:r>
              <a:rPr lang="en-US" altLang="zh-CN" sz="1000" dirty="0"/>
              <a:t>B</a:t>
            </a:r>
            <a:r>
              <a:rPr lang="zh-CN" altLang="en-US" sz="1000" dirty="0"/>
              <a:t>比</a:t>
            </a:r>
            <a:r>
              <a:rPr lang="en-US" altLang="zh-CN" sz="1000" dirty="0"/>
              <a:t>A</a:t>
            </a:r>
            <a:r>
              <a:rPr lang="zh-CN" altLang="en-US" sz="1000" dirty="0"/>
              <a:t>先截止</a:t>
            </a:r>
            <a:endParaRPr lang="en-US" altLang="zh-CN" sz="1000" dirty="0"/>
          </a:p>
          <a:p>
            <a:pPr algn="ctr"/>
            <a:r>
              <a:rPr lang="en-US" altLang="zh-CN" sz="1000" dirty="0"/>
              <a:t>B</a:t>
            </a:r>
            <a:r>
              <a:rPr lang="zh-CN" altLang="en-US" sz="1000" dirty="0"/>
              <a:t>不会被抢占</a:t>
            </a:r>
          </a:p>
        </p:txBody>
      </p:sp>
      <p:cxnSp>
        <p:nvCxnSpPr>
          <p:cNvPr id="29" name="直接箭头连接符 28">
            <a:extLst>
              <a:ext uri="{FF2B5EF4-FFF2-40B4-BE49-F238E27FC236}">
                <a16:creationId xmlns:a16="http://schemas.microsoft.com/office/drawing/2014/main" id="{AC09BBA6-5058-4176-89F2-83019B33FF12}"/>
              </a:ext>
            </a:extLst>
          </p:cNvPr>
          <p:cNvCxnSpPr>
            <a:cxnSpLocks/>
          </p:cNvCxnSpPr>
          <p:nvPr/>
        </p:nvCxnSpPr>
        <p:spPr>
          <a:xfrm>
            <a:off x="6248400" y="3317344"/>
            <a:ext cx="0" cy="1374775"/>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92543F03-DF23-40EB-9056-5A9C049735D0}"/>
              </a:ext>
            </a:extLst>
          </p:cNvPr>
          <p:cNvSpPr txBox="1"/>
          <p:nvPr/>
        </p:nvSpPr>
        <p:spPr>
          <a:xfrm>
            <a:off x="5835344" y="4652873"/>
            <a:ext cx="867545" cy="400110"/>
          </a:xfrm>
          <a:prstGeom prst="rect">
            <a:avLst/>
          </a:prstGeom>
          <a:noFill/>
        </p:spPr>
        <p:txBody>
          <a:bodyPr wrap="none" rtlCol="0">
            <a:spAutoFit/>
          </a:bodyPr>
          <a:lstStyle/>
          <a:p>
            <a:pPr algn="ctr"/>
            <a:r>
              <a:rPr lang="en-US" altLang="zh-CN" sz="1000" dirty="0"/>
              <a:t>A</a:t>
            </a:r>
            <a:r>
              <a:rPr lang="zh-CN" altLang="en-US" sz="1000" dirty="0"/>
              <a:t>比</a:t>
            </a:r>
            <a:r>
              <a:rPr lang="en-US" altLang="zh-CN" sz="1000" dirty="0"/>
              <a:t>B</a:t>
            </a:r>
            <a:r>
              <a:rPr lang="zh-CN" altLang="en-US" sz="1000" dirty="0"/>
              <a:t>先截止</a:t>
            </a:r>
            <a:endParaRPr lang="en-US" altLang="zh-CN" sz="1000" dirty="0"/>
          </a:p>
          <a:p>
            <a:pPr algn="ctr"/>
            <a:endParaRPr lang="zh-CN" altLang="en-US" sz="1000" dirty="0"/>
          </a:p>
        </p:txBody>
      </p:sp>
      <p:cxnSp>
        <p:nvCxnSpPr>
          <p:cNvPr id="31" name="直接箭头连接符 30">
            <a:extLst>
              <a:ext uri="{FF2B5EF4-FFF2-40B4-BE49-F238E27FC236}">
                <a16:creationId xmlns:a16="http://schemas.microsoft.com/office/drawing/2014/main" id="{F774F27D-5B6E-42F3-B4CD-717BFE21F9C0}"/>
              </a:ext>
            </a:extLst>
          </p:cNvPr>
          <p:cNvCxnSpPr>
            <a:cxnSpLocks/>
          </p:cNvCxnSpPr>
          <p:nvPr/>
        </p:nvCxnSpPr>
        <p:spPr>
          <a:xfrm>
            <a:off x="6051033" y="3054290"/>
            <a:ext cx="0" cy="293047"/>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310F3C2-1584-48D1-A133-68D5275779F1}"/>
              </a:ext>
            </a:extLst>
          </p:cNvPr>
          <p:cNvCxnSpPr>
            <a:cxnSpLocks/>
          </p:cNvCxnSpPr>
          <p:nvPr/>
        </p:nvCxnSpPr>
        <p:spPr>
          <a:xfrm>
            <a:off x="6445247" y="3054290"/>
            <a:ext cx="0" cy="248493"/>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4CB8353-33FA-4507-B702-A9ACF2F8937C}"/>
              </a:ext>
            </a:extLst>
          </p:cNvPr>
          <p:cNvCxnSpPr>
            <a:cxnSpLocks/>
          </p:cNvCxnSpPr>
          <p:nvPr/>
        </p:nvCxnSpPr>
        <p:spPr>
          <a:xfrm>
            <a:off x="6635750" y="3340412"/>
            <a:ext cx="0" cy="742107"/>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67B2854-A17A-43B0-8F46-68503689F0FF}"/>
              </a:ext>
            </a:extLst>
          </p:cNvPr>
          <p:cNvSpPr txBox="1"/>
          <p:nvPr/>
        </p:nvSpPr>
        <p:spPr>
          <a:xfrm>
            <a:off x="6322261" y="4075333"/>
            <a:ext cx="659155" cy="400110"/>
          </a:xfrm>
          <a:prstGeom prst="rect">
            <a:avLst/>
          </a:prstGeom>
          <a:noFill/>
        </p:spPr>
        <p:txBody>
          <a:bodyPr wrap="none" rtlCol="0">
            <a:spAutoFit/>
          </a:bodyPr>
          <a:lstStyle/>
          <a:p>
            <a:pPr algn="ctr"/>
            <a:r>
              <a:rPr lang="en-US" altLang="zh-CN" sz="1000" dirty="0"/>
              <a:t>A</a:t>
            </a:r>
            <a:r>
              <a:rPr lang="zh-CN" altLang="en-US" sz="1000" dirty="0"/>
              <a:t>先截止</a:t>
            </a:r>
            <a:endParaRPr lang="en-US" altLang="zh-CN" sz="1000" dirty="0"/>
          </a:p>
          <a:p>
            <a:pPr algn="ctr"/>
            <a:r>
              <a:rPr lang="en-US" altLang="zh-CN" sz="1000" dirty="0"/>
              <a:t>B</a:t>
            </a:r>
            <a:r>
              <a:rPr lang="zh-CN" altLang="en-US" sz="1000" dirty="0"/>
              <a:t>被抢占</a:t>
            </a:r>
          </a:p>
        </p:txBody>
      </p:sp>
      <p:cxnSp>
        <p:nvCxnSpPr>
          <p:cNvPr id="42" name="直接箭头连接符 41">
            <a:extLst>
              <a:ext uri="{FF2B5EF4-FFF2-40B4-BE49-F238E27FC236}">
                <a16:creationId xmlns:a16="http://schemas.microsoft.com/office/drawing/2014/main" id="{E9321434-ED01-4193-A138-0539144FA126}"/>
              </a:ext>
            </a:extLst>
          </p:cNvPr>
          <p:cNvCxnSpPr>
            <a:cxnSpLocks/>
          </p:cNvCxnSpPr>
          <p:nvPr/>
        </p:nvCxnSpPr>
        <p:spPr>
          <a:xfrm>
            <a:off x="7038975" y="3283733"/>
            <a:ext cx="0" cy="1374775"/>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701A5065-6F4F-4507-8BBF-503858CF3FB1}"/>
              </a:ext>
            </a:extLst>
          </p:cNvPr>
          <p:cNvSpPr txBox="1"/>
          <p:nvPr/>
        </p:nvSpPr>
        <p:spPr>
          <a:xfrm>
            <a:off x="6690169" y="4652873"/>
            <a:ext cx="787395" cy="400110"/>
          </a:xfrm>
          <a:prstGeom prst="rect">
            <a:avLst/>
          </a:prstGeom>
          <a:noFill/>
        </p:spPr>
        <p:txBody>
          <a:bodyPr wrap="none" rtlCol="0">
            <a:spAutoFit/>
          </a:bodyPr>
          <a:lstStyle/>
          <a:p>
            <a:pPr algn="ctr"/>
            <a:r>
              <a:rPr lang="en-US" altLang="zh-CN" sz="1000" dirty="0"/>
              <a:t>A</a:t>
            </a:r>
            <a:r>
              <a:rPr lang="zh-CN" altLang="en-US" sz="1000" dirty="0"/>
              <a:t>运行完毕</a:t>
            </a:r>
            <a:endParaRPr lang="en-US" altLang="zh-CN" sz="1000" dirty="0"/>
          </a:p>
          <a:p>
            <a:pPr algn="ctr"/>
            <a:r>
              <a:rPr lang="zh-CN" altLang="en-US" sz="1000" dirty="0"/>
              <a:t>启动</a:t>
            </a:r>
            <a:r>
              <a:rPr lang="en-US" altLang="zh-CN" sz="1000" dirty="0"/>
              <a:t>B</a:t>
            </a:r>
            <a:endParaRPr lang="zh-CN" altLang="en-US" sz="1000" dirty="0"/>
          </a:p>
        </p:txBody>
      </p:sp>
      <p:cxnSp>
        <p:nvCxnSpPr>
          <p:cNvPr id="44" name="直接箭头连接符 43">
            <a:extLst>
              <a:ext uri="{FF2B5EF4-FFF2-40B4-BE49-F238E27FC236}">
                <a16:creationId xmlns:a16="http://schemas.microsoft.com/office/drawing/2014/main" id="{86D593CD-8CE1-42F7-BBD1-8CE78514038F}"/>
              </a:ext>
            </a:extLst>
          </p:cNvPr>
          <p:cNvCxnSpPr>
            <a:cxnSpLocks/>
          </p:cNvCxnSpPr>
          <p:nvPr/>
        </p:nvCxnSpPr>
        <p:spPr>
          <a:xfrm>
            <a:off x="7429500" y="3252404"/>
            <a:ext cx="0" cy="857315"/>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2A083D2F-2955-4927-B3B0-ECCC1197C9E1}"/>
              </a:ext>
            </a:extLst>
          </p:cNvPr>
          <p:cNvSpPr txBox="1"/>
          <p:nvPr/>
        </p:nvSpPr>
        <p:spPr>
          <a:xfrm>
            <a:off x="7083866" y="4105169"/>
            <a:ext cx="1124026" cy="400110"/>
          </a:xfrm>
          <a:prstGeom prst="rect">
            <a:avLst/>
          </a:prstGeom>
          <a:noFill/>
        </p:spPr>
        <p:txBody>
          <a:bodyPr wrap="none" rtlCol="0">
            <a:spAutoFit/>
          </a:bodyPr>
          <a:lstStyle/>
          <a:p>
            <a:pPr algn="ctr"/>
            <a:r>
              <a:rPr lang="en-US" altLang="zh-CN" sz="1000" dirty="0"/>
              <a:t>AB</a:t>
            </a:r>
            <a:r>
              <a:rPr lang="zh-CN" altLang="en-US" sz="1000" dirty="0"/>
              <a:t>截止时间相同</a:t>
            </a:r>
            <a:endParaRPr lang="en-US" altLang="zh-CN" sz="1000" dirty="0"/>
          </a:p>
          <a:p>
            <a:pPr algn="ctr"/>
            <a:r>
              <a:rPr lang="zh-CN" altLang="en-US" sz="1000" dirty="0"/>
              <a:t>节约时间不切换</a:t>
            </a:r>
          </a:p>
        </p:txBody>
      </p:sp>
      <p:cxnSp>
        <p:nvCxnSpPr>
          <p:cNvPr id="57" name="直接箭头连接符 56">
            <a:extLst>
              <a:ext uri="{FF2B5EF4-FFF2-40B4-BE49-F238E27FC236}">
                <a16:creationId xmlns:a16="http://schemas.microsoft.com/office/drawing/2014/main" id="{30F90E07-78A8-4973-99CD-240DBF08D4B1}"/>
              </a:ext>
            </a:extLst>
          </p:cNvPr>
          <p:cNvCxnSpPr>
            <a:cxnSpLocks/>
          </p:cNvCxnSpPr>
          <p:nvPr/>
        </p:nvCxnSpPr>
        <p:spPr>
          <a:xfrm>
            <a:off x="7832725" y="3054290"/>
            <a:ext cx="0" cy="302572"/>
          </a:xfrm>
          <a:prstGeom prst="straightConnector1">
            <a:avLst/>
          </a:prstGeom>
          <a:ln w="127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626CD009-349C-4014-AA7C-D825D8BEAF4F}"/>
              </a:ext>
            </a:extLst>
          </p:cNvPr>
          <p:cNvSpPr txBox="1"/>
          <p:nvPr/>
        </p:nvSpPr>
        <p:spPr>
          <a:xfrm>
            <a:off x="7420497" y="2706082"/>
            <a:ext cx="787395" cy="400110"/>
          </a:xfrm>
          <a:prstGeom prst="rect">
            <a:avLst/>
          </a:prstGeom>
          <a:noFill/>
        </p:spPr>
        <p:txBody>
          <a:bodyPr wrap="none" rtlCol="0">
            <a:spAutoFit/>
          </a:bodyPr>
          <a:lstStyle/>
          <a:p>
            <a:pPr algn="ctr"/>
            <a:r>
              <a:rPr lang="en-US" altLang="zh-CN" sz="1000" dirty="0"/>
              <a:t>B</a:t>
            </a:r>
            <a:r>
              <a:rPr lang="zh-CN" altLang="en-US" sz="1000" dirty="0"/>
              <a:t>运行完毕</a:t>
            </a:r>
            <a:endParaRPr lang="en-US" altLang="zh-CN" sz="1000" dirty="0"/>
          </a:p>
          <a:p>
            <a:pPr algn="ctr"/>
            <a:r>
              <a:rPr lang="zh-CN" altLang="en-US" sz="1000" dirty="0"/>
              <a:t>启动</a:t>
            </a:r>
            <a:r>
              <a:rPr lang="en-US" altLang="zh-CN" sz="1000" dirty="0"/>
              <a:t>A</a:t>
            </a:r>
            <a:endParaRPr lang="zh-CN" altLang="en-US" sz="1000" dirty="0"/>
          </a:p>
        </p:txBody>
      </p:sp>
    </p:spTree>
    <p:extLst>
      <p:ext uri="{BB962C8B-B14F-4D97-AF65-F5344CB8AC3E}">
        <p14:creationId xmlns:p14="http://schemas.microsoft.com/office/powerpoint/2010/main" val="29940024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85959" y="133296"/>
            <a:ext cx="5269706" cy="398780"/>
          </a:xfrm>
          <a:prstGeom prst="rect">
            <a:avLst/>
          </a:prstGeom>
        </p:spPr>
        <p:txBody>
          <a:bodyPr wrap="square">
            <a:spAutoFit/>
          </a:bodyPr>
          <a:lstStyle/>
          <a:p>
            <a:r>
              <a:rPr lang="zh-CN" altLang="en-US" sz="2000" b="1" noProof="0" dirty="0">
                <a:solidFill>
                  <a:schemeClr val="bg1">
                    <a:lumMod val="50000"/>
                  </a:schemeClr>
                </a:solidFill>
              </a:rPr>
              <a:t>最低松弛度优先</a:t>
            </a:r>
            <a:r>
              <a:rPr lang="en-US" altLang="zh-CN" sz="2000" b="1" noProof="0" dirty="0">
                <a:solidFill>
                  <a:schemeClr val="bg1">
                    <a:lumMod val="50000"/>
                  </a:schemeClr>
                </a:solidFill>
              </a:rPr>
              <a:t>least laxity first, </a:t>
            </a:r>
            <a:r>
              <a:rPr lang="zh-CN" altLang="en-US" sz="2000" b="1" noProof="0" dirty="0">
                <a:solidFill>
                  <a:schemeClr val="bg1">
                    <a:lumMod val="50000"/>
                  </a:schemeClr>
                </a:solidFill>
              </a:rPr>
              <a:t>LLF算法</a:t>
            </a:r>
          </a:p>
        </p:txBody>
      </p:sp>
      <p:sp>
        <p:nvSpPr>
          <p:cNvPr id="5" name="i$lîďê"/>
          <p:cNvSpPr/>
          <p:nvPr/>
        </p:nvSpPr>
        <p:spPr>
          <a:xfrm>
            <a:off x="1270241" y="3628698"/>
            <a:ext cx="3661805" cy="294658"/>
          </a:xfrm>
          <a:prstGeom prst="rect">
            <a:avLst/>
          </a:prstGeom>
          <a:noFill/>
          <a:ln>
            <a:noFill/>
          </a:ln>
        </p:spPr>
        <p:txBody>
          <a:bodyPr wrap="square" lIns="68580" tIns="34290" rIns="68580" bIns="34290" anchor="ctr" anchorCtr="0">
            <a:noAutofit/>
          </a:bodyPr>
          <a:lstStyle/>
          <a:p>
            <a:r>
              <a:rPr lang="zh-CN" altLang="en-US" sz="2100" dirty="0"/>
              <a:t>主要用在</a:t>
            </a:r>
            <a:r>
              <a:rPr lang="zh-CN" altLang="en-US" sz="2100" dirty="0">
                <a:solidFill>
                  <a:srgbClr val="FF0000"/>
                </a:solidFill>
              </a:rPr>
              <a:t>抢占式</a:t>
            </a:r>
            <a:r>
              <a:rPr lang="zh-CN" altLang="en-US" sz="2100" dirty="0"/>
              <a:t>调度方式中</a:t>
            </a:r>
          </a:p>
        </p:txBody>
      </p:sp>
      <p:sp>
        <p:nvSpPr>
          <p:cNvPr id="8" name="íšḻíḑê"/>
          <p:cNvSpPr/>
          <p:nvPr/>
        </p:nvSpPr>
        <p:spPr>
          <a:xfrm>
            <a:off x="1351859" y="1102408"/>
            <a:ext cx="6810217" cy="304310"/>
          </a:xfrm>
          <a:prstGeom prst="rect">
            <a:avLst/>
          </a:prstGeom>
          <a:noFill/>
          <a:ln>
            <a:noFill/>
          </a:ln>
        </p:spPr>
        <p:txBody>
          <a:bodyPr wrap="square" lIns="68580" tIns="34290" rIns="68580" bIns="34290" anchor="ctr" anchorCtr="0">
            <a:noAutofit/>
          </a:bodyPr>
          <a:lstStyle/>
          <a:p>
            <a:r>
              <a:rPr lang="zh-CN" altLang="en-US" sz="2100" dirty="0"/>
              <a:t>根据任务的</a:t>
            </a:r>
            <a:r>
              <a:rPr lang="zh-CN" altLang="en-US" sz="2100" dirty="0">
                <a:solidFill>
                  <a:srgbClr val="FF0000"/>
                </a:solidFill>
              </a:rPr>
              <a:t>紧急</a:t>
            </a:r>
            <a:r>
              <a:rPr lang="zh-CN" altLang="en-US" sz="2100" dirty="0"/>
              <a:t>程度（</a:t>
            </a:r>
            <a:r>
              <a:rPr lang="zh-CN" altLang="en-US" sz="2100" dirty="0">
                <a:solidFill>
                  <a:srgbClr val="FF0000"/>
                </a:solidFill>
              </a:rPr>
              <a:t>松弛度</a:t>
            </a:r>
            <a:r>
              <a:rPr lang="zh-CN" altLang="en-US" sz="2100" dirty="0"/>
              <a:t>）确定任务优先级</a:t>
            </a:r>
          </a:p>
        </p:txBody>
      </p:sp>
      <p:sp>
        <p:nvSpPr>
          <p:cNvPr id="9" name="îSļiḓè"/>
          <p:cNvSpPr/>
          <p:nvPr/>
        </p:nvSpPr>
        <p:spPr>
          <a:xfrm>
            <a:off x="839233" y="1010996"/>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1" name="îşļiḓè"/>
          <p:cNvSpPr/>
          <p:nvPr/>
        </p:nvSpPr>
        <p:spPr>
          <a:xfrm>
            <a:off x="759449" y="3551142"/>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12" name="îṡḷíďe"/>
          <p:cNvSpPr/>
          <p:nvPr/>
        </p:nvSpPr>
        <p:spPr>
          <a:xfrm>
            <a:off x="981924" y="1158099"/>
            <a:ext cx="195860" cy="185903"/>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14" name="íSlíḋe"/>
          <p:cNvSpPr/>
          <p:nvPr/>
        </p:nvSpPr>
        <p:spPr>
          <a:xfrm>
            <a:off x="902140" y="3717654"/>
            <a:ext cx="195861" cy="17160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sp>
        <p:nvSpPr>
          <p:cNvPr id="16" name="íšḻîḋè"/>
          <p:cNvSpPr/>
          <p:nvPr/>
        </p:nvSpPr>
        <p:spPr>
          <a:xfrm>
            <a:off x="1310133" y="1472764"/>
            <a:ext cx="7758407" cy="1556185"/>
          </a:xfrm>
          <a:prstGeom prst="rect">
            <a:avLst/>
          </a:prstGeom>
          <a:noFill/>
          <a:ln>
            <a:noFill/>
          </a:ln>
        </p:spPr>
        <p:txBody>
          <a:bodyPr wrap="square" lIns="68580" tIns="34290" rIns="68580" bIns="34290" anchor="t" anchorCtr="0">
            <a:noAutofit/>
          </a:bodyPr>
          <a:lstStyle/>
          <a:p>
            <a:pPr marL="342900" indent="-342900">
              <a:lnSpc>
                <a:spcPct val="160000"/>
              </a:lnSpc>
              <a:buClr>
                <a:srgbClr val="FF0000"/>
              </a:buClr>
              <a:buFont typeface="Wingdings" panose="05000000000000000000" pitchFamily="2" charset="2"/>
              <a:buChar char="Ø"/>
            </a:pPr>
            <a:r>
              <a:rPr lang="zh-CN" altLang="en-US" sz="1950" dirty="0"/>
              <a:t>紧急程度</a:t>
            </a:r>
            <a:r>
              <a:rPr lang="zh-CN" altLang="en-US" sz="1950" dirty="0">
                <a:solidFill>
                  <a:srgbClr val="FF0000"/>
                </a:solidFill>
              </a:rPr>
              <a:t>越高</a:t>
            </a:r>
            <a:r>
              <a:rPr lang="zh-CN" altLang="en-US" sz="1950" dirty="0"/>
              <a:t>（松弛度</a:t>
            </a:r>
            <a:r>
              <a:rPr lang="zh-CN" altLang="en-US" sz="1950" dirty="0">
                <a:solidFill>
                  <a:srgbClr val="FF0000"/>
                </a:solidFill>
              </a:rPr>
              <a:t>越低</a:t>
            </a:r>
            <a:r>
              <a:rPr lang="zh-CN" altLang="en-US" sz="1950" dirty="0"/>
              <a:t>），优先级越高，排在队列越靠前</a:t>
            </a:r>
            <a:endParaRPr lang="en-US" altLang="zh-CN" sz="1950" dirty="0"/>
          </a:p>
          <a:p>
            <a:pPr marL="342900" indent="-342900">
              <a:lnSpc>
                <a:spcPct val="160000"/>
              </a:lnSpc>
              <a:buClr>
                <a:srgbClr val="FF0000"/>
              </a:buClr>
              <a:buFont typeface="Wingdings" panose="05000000000000000000" pitchFamily="2" charset="2"/>
              <a:buChar char="Ø"/>
            </a:pPr>
            <a:r>
              <a:rPr lang="zh-CN" altLang="en-US" sz="1950" dirty="0"/>
              <a:t>任务最迟开始时间 </a:t>
            </a:r>
            <a:r>
              <a:rPr lang="en-US" altLang="zh-CN" sz="1950" dirty="0"/>
              <a:t>= </a:t>
            </a:r>
            <a:r>
              <a:rPr lang="zh-CN" altLang="en-US" sz="1950" dirty="0"/>
              <a:t>任务必须完成时间 </a:t>
            </a:r>
            <a:r>
              <a:rPr lang="en-US" altLang="zh-CN" sz="1950" dirty="0"/>
              <a:t>– </a:t>
            </a:r>
            <a:r>
              <a:rPr lang="zh-CN" altLang="en-US" sz="1950" dirty="0"/>
              <a:t>运行时间</a:t>
            </a:r>
          </a:p>
          <a:p>
            <a:pPr marL="342900" indent="-342900">
              <a:lnSpc>
                <a:spcPct val="160000"/>
              </a:lnSpc>
              <a:buClr>
                <a:srgbClr val="FF0000"/>
              </a:buClr>
              <a:buFont typeface="Wingdings" panose="05000000000000000000" pitchFamily="2" charset="2"/>
              <a:buChar char="Ø"/>
            </a:pPr>
            <a:r>
              <a:rPr lang="zh-CN" altLang="en-US" sz="1950" dirty="0"/>
              <a:t>松弛度</a:t>
            </a:r>
            <a:r>
              <a:rPr lang="en-US" altLang="zh-CN" sz="1950" dirty="0"/>
              <a:t>=</a:t>
            </a:r>
            <a:r>
              <a:rPr lang="zh-CN" altLang="en-US" sz="1950" dirty="0"/>
              <a:t>必须完成时间－其本身的运行时间－当前时间</a:t>
            </a:r>
            <a:endParaRPr lang="en-US" altLang="zh-CN" sz="1950" dirty="0"/>
          </a:p>
          <a:p>
            <a:pPr>
              <a:lnSpc>
                <a:spcPct val="160000"/>
              </a:lnSpc>
              <a:buClr>
                <a:srgbClr val="FF0000"/>
              </a:buClr>
            </a:pPr>
            <a:r>
              <a:rPr lang="zh-CN" altLang="en-US" sz="1950" dirty="0"/>
              <a:t>     即：</a:t>
            </a:r>
            <a:r>
              <a:rPr lang="zh-CN" altLang="en-US" sz="1950" dirty="0">
                <a:solidFill>
                  <a:srgbClr val="FF0000"/>
                </a:solidFill>
              </a:rPr>
              <a:t>多少时间后必须开始执行</a:t>
            </a:r>
            <a:endParaRPr lang="en-US" altLang="zh-CN" sz="1950" dirty="0">
              <a:solidFill>
                <a:srgbClr val="FF0000"/>
              </a:solidFill>
            </a:endParaRPr>
          </a:p>
          <a:p>
            <a:pPr>
              <a:lnSpc>
                <a:spcPct val="160000"/>
              </a:lnSpc>
              <a:buClr>
                <a:srgbClr val="FF0000"/>
              </a:buClr>
            </a:pPr>
            <a:endParaRPr lang="zh-CN" altLang="en-US" sz="1950" dirty="0">
              <a:solidFill>
                <a:srgbClr val="FF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85959" y="133296"/>
            <a:ext cx="5269706" cy="398780"/>
          </a:xfrm>
          <a:prstGeom prst="rect">
            <a:avLst/>
          </a:prstGeom>
        </p:spPr>
        <p:txBody>
          <a:bodyPr wrap="square">
            <a:spAutoFit/>
          </a:bodyPr>
          <a:lstStyle/>
          <a:p>
            <a:r>
              <a:rPr lang="zh-CN" altLang="en-US" sz="2000" b="1" noProof="0" dirty="0">
                <a:solidFill>
                  <a:schemeClr val="bg1">
                    <a:lumMod val="50000"/>
                  </a:schemeClr>
                </a:solidFill>
              </a:rPr>
              <a:t>最低松弛度优先</a:t>
            </a:r>
            <a:r>
              <a:rPr lang="en-US" altLang="zh-CN" sz="2000" b="1" noProof="0" dirty="0">
                <a:solidFill>
                  <a:schemeClr val="bg1">
                    <a:lumMod val="50000"/>
                  </a:schemeClr>
                </a:solidFill>
              </a:rPr>
              <a:t>least laxity first, </a:t>
            </a:r>
            <a:r>
              <a:rPr lang="zh-CN" altLang="en-US" sz="2000" b="1" noProof="0" dirty="0">
                <a:solidFill>
                  <a:schemeClr val="bg1">
                    <a:lumMod val="50000"/>
                  </a:schemeClr>
                </a:solidFill>
              </a:rPr>
              <a:t>LLF算法</a:t>
            </a:r>
          </a:p>
        </p:txBody>
      </p:sp>
      <p:sp>
        <p:nvSpPr>
          <p:cNvPr id="16" name="íšḻîḋè"/>
          <p:cNvSpPr/>
          <p:nvPr/>
        </p:nvSpPr>
        <p:spPr>
          <a:xfrm>
            <a:off x="685959" y="1352550"/>
            <a:ext cx="7758407" cy="1556185"/>
          </a:xfrm>
          <a:prstGeom prst="rect">
            <a:avLst/>
          </a:prstGeom>
          <a:noFill/>
          <a:ln>
            <a:noFill/>
          </a:ln>
        </p:spPr>
        <p:txBody>
          <a:bodyPr wrap="square" lIns="68580" tIns="34290" rIns="68580" bIns="34290" anchor="t" anchorCtr="0">
            <a:noAutofit/>
          </a:bodyPr>
          <a:lstStyle/>
          <a:p>
            <a:pPr>
              <a:lnSpc>
                <a:spcPct val="160000"/>
              </a:lnSpc>
              <a:buClr>
                <a:srgbClr val="FF0000"/>
              </a:buClr>
            </a:pPr>
            <a:r>
              <a:rPr lang="zh-CN" altLang="en-US" sz="1950" dirty="0">
                <a:solidFill>
                  <a:srgbClr val="FF0000"/>
                </a:solidFill>
              </a:rPr>
              <a:t>任务</a:t>
            </a:r>
            <a:r>
              <a:rPr lang="en-US" altLang="zh-CN" sz="1950" dirty="0">
                <a:solidFill>
                  <a:srgbClr val="FF0000"/>
                </a:solidFill>
              </a:rPr>
              <a:t>A</a:t>
            </a:r>
            <a:r>
              <a:rPr lang="zh-CN" altLang="en-US" sz="1950" dirty="0">
                <a:solidFill>
                  <a:srgbClr val="FF0000"/>
                </a:solidFill>
              </a:rPr>
              <a:t>必须在</a:t>
            </a:r>
            <a:r>
              <a:rPr lang="en-US" altLang="zh-CN" sz="1950" dirty="0">
                <a:solidFill>
                  <a:srgbClr val="FF0000"/>
                </a:solidFill>
              </a:rPr>
              <a:t>400ms</a:t>
            </a:r>
            <a:r>
              <a:rPr lang="zh-CN" altLang="en-US" sz="1950" dirty="0">
                <a:solidFill>
                  <a:srgbClr val="FF0000"/>
                </a:solidFill>
              </a:rPr>
              <a:t>时完成，运行时间</a:t>
            </a:r>
            <a:r>
              <a:rPr lang="en-US" altLang="zh-CN" sz="1950" dirty="0">
                <a:solidFill>
                  <a:srgbClr val="FF0000"/>
                </a:solidFill>
              </a:rPr>
              <a:t>150ms</a:t>
            </a:r>
            <a:r>
              <a:rPr lang="zh-CN" altLang="en-US" sz="1950" dirty="0">
                <a:solidFill>
                  <a:srgbClr val="FF0000"/>
                </a:solidFill>
              </a:rPr>
              <a:t>，当前时间</a:t>
            </a:r>
            <a:r>
              <a:rPr lang="en-US" altLang="zh-CN" sz="1950" dirty="0">
                <a:solidFill>
                  <a:srgbClr val="FF0000"/>
                </a:solidFill>
              </a:rPr>
              <a:t>50ms</a:t>
            </a:r>
            <a:r>
              <a:rPr lang="zh-CN" altLang="en-US" sz="1950" dirty="0">
                <a:solidFill>
                  <a:srgbClr val="FF0000"/>
                </a:solidFill>
              </a:rPr>
              <a:t>，则任务</a:t>
            </a:r>
            <a:r>
              <a:rPr lang="en-US" altLang="zh-CN" sz="1950" dirty="0">
                <a:solidFill>
                  <a:srgbClr val="FF0000"/>
                </a:solidFill>
              </a:rPr>
              <a:t>A</a:t>
            </a:r>
            <a:r>
              <a:rPr lang="zh-CN" altLang="en-US" sz="1950" dirty="0">
                <a:solidFill>
                  <a:srgbClr val="FF0000"/>
                </a:solidFill>
              </a:rPr>
              <a:t>松弛度为</a:t>
            </a:r>
            <a:r>
              <a:rPr lang="en-US" altLang="zh-CN" sz="1950" dirty="0">
                <a:solidFill>
                  <a:srgbClr val="FF0000"/>
                </a:solidFill>
              </a:rPr>
              <a:t>400-150-50=200ms</a:t>
            </a:r>
            <a:endParaRPr lang="zh-CN" altLang="en-US" sz="1950" dirty="0">
              <a:solidFill>
                <a:srgbClr val="FF0000"/>
              </a:solidFill>
            </a:endParaRPr>
          </a:p>
        </p:txBody>
      </p:sp>
      <p:cxnSp>
        <p:nvCxnSpPr>
          <p:cNvPr id="3" name="直接连接符 2">
            <a:extLst>
              <a:ext uri="{FF2B5EF4-FFF2-40B4-BE49-F238E27FC236}">
                <a16:creationId xmlns:a16="http://schemas.microsoft.com/office/drawing/2014/main" id="{D78AAAB8-0F77-4927-AF0F-A0614D9DAEAB}"/>
              </a:ext>
            </a:extLst>
          </p:cNvPr>
          <p:cNvCxnSpPr/>
          <p:nvPr/>
        </p:nvCxnSpPr>
        <p:spPr>
          <a:xfrm>
            <a:off x="1371600" y="3943350"/>
            <a:ext cx="6248400" cy="0"/>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5221B6A-F094-4EE6-9710-6E26AB7B625B}"/>
              </a:ext>
            </a:extLst>
          </p:cNvPr>
          <p:cNvCxnSpPr/>
          <p:nvPr/>
        </p:nvCxnSpPr>
        <p:spPr>
          <a:xfrm flipV="1">
            <a:off x="2667000" y="3714750"/>
            <a:ext cx="0" cy="228600"/>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3B5CF66-3843-4F1B-8A5A-E72ED4DA47DB}"/>
              </a:ext>
            </a:extLst>
          </p:cNvPr>
          <p:cNvCxnSpPr/>
          <p:nvPr/>
        </p:nvCxnSpPr>
        <p:spPr>
          <a:xfrm flipV="1">
            <a:off x="5955665" y="3714750"/>
            <a:ext cx="0" cy="228600"/>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6A8386C-305F-4CB8-9BD2-3B324EDBF2BE}"/>
              </a:ext>
            </a:extLst>
          </p:cNvPr>
          <p:cNvSpPr txBox="1"/>
          <p:nvPr/>
        </p:nvSpPr>
        <p:spPr>
          <a:xfrm>
            <a:off x="5638800" y="3255555"/>
            <a:ext cx="636713" cy="400110"/>
          </a:xfrm>
          <a:prstGeom prst="rect">
            <a:avLst/>
          </a:prstGeom>
          <a:noFill/>
        </p:spPr>
        <p:txBody>
          <a:bodyPr wrap="none" rtlCol="0">
            <a:spAutoFit/>
          </a:bodyPr>
          <a:lstStyle/>
          <a:p>
            <a:r>
              <a:rPr lang="en-US" altLang="zh-CN" sz="2000" dirty="0"/>
              <a:t>400</a:t>
            </a:r>
            <a:endParaRPr lang="zh-CN" altLang="en-US" sz="2000" dirty="0"/>
          </a:p>
        </p:txBody>
      </p:sp>
      <p:sp>
        <p:nvSpPr>
          <p:cNvPr id="18" name="文本框 17">
            <a:extLst>
              <a:ext uri="{FF2B5EF4-FFF2-40B4-BE49-F238E27FC236}">
                <a16:creationId xmlns:a16="http://schemas.microsoft.com/office/drawing/2014/main" id="{EB7A6FE6-99CA-4696-99AF-688EC6773108}"/>
              </a:ext>
            </a:extLst>
          </p:cNvPr>
          <p:cNvSpPr txBox="1"/>
          <p:nvPr/>
        </p:nvSpPr>
        <p:spPr>
          <a:xfrm>
            <a:off x="2423985" y="3255555"/>
            <a:ext cx="486030" cy="400110"/>
          </a:xfrm>
          <a:prstGeom prst="rect">
            <a:avLst/>
          </a:prstGeom>
          <a:noFill/>
        </p:spPr>
        <p:txBody>
          <a:bodyPr wrap="none" rtlCol="0">
            <a:spAutoFit/>
          </a:bodyPr>
          <a:lstStyle/>
          <a:p>
            <a:r>
              <a:rPr lang="en-US" altLang="zh-CN" sz="2000" dirty="0"/>
              <a:t>50</a:t>
            </a:r>
            <a:endParaRPr lang="zh-CN" altLang="en-US" sz="2000" dirty="0"/>
          </a:p>
        </p:txBody>
      </p:sp>
      <p:sp>
        <p:nvSpPr>
          <p:cNvPr id="17" name="矩形 16">
            <a:extLst>
              <a:ext uri="{FF2B5EF4-FFF2-40B4-BE49-F238E27FC236}">
                <a16:creationId xmlns:a16="http://schemas.microsoft.com/office/drawing/2014/main" id="{ED995CFA-8983-4E7C-B821-F1BCA29EC392}"/>
              </a:ext>
            </a:extLst>
          </p:cNvPr>
          <p:cNvSpPr/>
          <p:nvPr/>
        </p:nvSpPr>
        <p:spPr>
          <a:xfrm>
            <a:off x="4578840" y="3638554"/>
            <a:ext cx="1376825" cy="26669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64842284-DEB9-46A5-BA2D-7F435E1594BB}"/>
              </a:ext>
            </a:extLst>
          </p:cNvPr>
          <p:cNvCxnSpPr/>
          <p:nvPr/>
        </p:nvCxnSpPr>
        <p:spPr>
          <a:xfrm>
            <a:off x="2743200" y="3752854"/>
            <a:ext cx="1821962" cy="0"/>
          </a:xfrm>
          <a:prstGeom prst="straightConnector1">
            <a:avLst/>
          </a:prstGeom>
          <a:ln w="38100">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3B843C8-0A43-4059-9CEA-0F3633F621FA}"/>
              </a:ext>
            </a:extLst>
          </p:cNvPr>
          <p:cNvSpPr txBox="1"/>
          <p:nvPr/>
        </p:nvSpPr>
        <p:spPr>
          <a:xfrm>
            <a:off x="3177127" y="3314640"/>
            <a:ext cx="954107" cy="400110"/>
          </a:xfrm>
          <a:prstGeom prst="rect">
            <a:avLst/>
          </a:prstGeom>
          <a:noFill/>
        </p:spPr>
        <p:txBody>
          <a:bodyPr wrap="none" rtlCol="0">
            <a:spAutoFit/>
          </a:bodyPr>
          <a:lstStyle/>
          <a:p>
            <a:r>
              <a:rPr lang="zh-CN" altLang="en-US" sz="2000" dirty="0"/>
              <a:t>松弛度</a:t>
            </a:r>
          </a:p>
        </p:txBody>
      </p:sp>
      <p:sp>
        <p:nvSpPr>
          <p:cNvPr id="23" name="文本框 22">
            <a:extLst>
              <a:ext uri="{FF2B5EF4-FFF2-40B4-BE49-F238E27FC236}">
                <a16:creationId xmlns:a16="http://schemas.microsoft.com/office/drawing/2014/main" id="{6CB7240E-2FC3-4FAD-9DA7-EA1D42CA8209}"/>
              </a:ext>
            </a:extLst>
          </p:cNvPr>
          <p:cNvSpPr txBox="1"/>
          <p:nvPr/>
        </p:nvSpPr>
        <p:spPr>
          <a:xfrm>
            <a:off x="4800737" y="3367385"/>
            <a:ext cx="902811" cy="307777"/>
          </a:xfrm>
          <a:prstGeom prst="rect">
            <a:avLst/>
          </a:prstGeom>
          <a:noFill/>
        </p:spPr>
        <p:txBody>
          <a:bodyPr wrap="none" rtlCol="0">
            <a:spAutoFit/>
          </a:bodyPr>
          <a:lstStyle/>
          <a:p>
            <a:r>
              <a:rPr lang="zh-CN" altLang="en-US" sz="1400" dirty="0">
                <a:solidFill>
                  <a:srgbClr val="FF0000"/>
                </a:solidFill>
              </a:rPr>
              <a:t>运行时间</a:t>
            </a:r>
          </a:p>
        </p:txBody>
      </p:sp>
      <p:sp>
        <p:nvSpPr>
          <p:cNvPr id="24" name="文本框 23">
            <a:extLst>
              <a:ext uri="{FF2B5EF4-FFF2-40B4-BE49-F238E27FC236}">
                <a16:creationId xmlns:a16="http://schemas.microsoft.com/office/drawing/2014/main" id="{BE641857-2758-4C0B-B37B-A8DE372A3F5E}"/>
              </a:ext>
            </a:extLst>
          </p:cNvPr>
          <p:cNvSpPr txBox="1"/>
          <p:nvPr/>
        </p:nvSpPr>
        <p:spPr>
          <a:xfrm>
            <a:off x="4948895" y="3966822"/>
            <a:ext cx="636713" cy="400110"/>
          </a:xfrm>
          <a:prstGeom prst="rect">
            <a:avLst/>
          </a:prstGeom>
          <a:noFill/>
        </p:spPr>
        <p:txBody>
          <a:bodyPr wrap="none" rtlCol="0">
            <a:spAutoFit/>
          </a:bodyPr>
          <a:lstStyle/>
          <a:p>
            <a:r>
              <a:rPr lang="en-US" altLang="zh-CN" sz="2000" dirty="0">
                <a:solidFill>
                  <a:srgbClr val="FF0000"/>
                </a:solidFill>
              </a:rPr>
              <a:t>150</a:t>
            </a:r>
            <a:endParaRPr lang="zh-CN" altLang="en-US" sz="2000" dirty="0">
              <a:solidFill>
                <a:srgbClr val="FF0000"/>
              </a:solidFill>
            </a:endParaRPr>
          </a:p>
        </p:txBody>
      </p:sp>
      <p:cxnSp>
        <p:nvCxnSpPr>
          <p:cNvPr id="26" name="直接箭头连接符 25">
            <a:extLst>
              <a:ext uri="{FF2B5EF4-FFF2-40B4-BE49-F238E27FC236}">
                <a16:creationId xmlns:a16="http://schemas.microsoft.com/office/drawing/2014/main" id="{1D833934-9C04-459B-B044-C5B2006875C7}"/>
              </a:ext>
            </a:extLst>
          </p:cNvPr>
          <p:cNvCxnSpPr>
            <a:cxnSpLocks/>
          </p:cNvCxnSpPr>
          <p:nvPr/>
        </p:nvCxnSpPr>
        <p:spPr>
          <a:xfrm>
            <a:off x="4565162" y="3244102"/>
            <a:ext cx="1" cy="39445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8B3E2C61-8B8F-4B01-9B0B-A391FFA275EC}"/>
              </a:ext>
            </a:extLst>
          </p:cNvPr>
          <p:cNvSpPr txBox="1"/>
          <p:nvPr/>
        </p:nvSpPr>
        <p:spPr>
          <a:xfrm>
            <a:off x="4011164" y="2822774"/>
            <a:ext cx="1107996" cy="461665"/>
          </a:xfrm>
          <a:prstGeom prst="rect">
            <a:avLst/>
          </a:prstGeom>
          <a:noFill/>
        </p:spPr>
        <p:txBody>
          <a:bodyPr wrap="none" rtlCol="0">
            <a:spAutoFit/>
          </a:bodyPr>
          <a:lstStyle/>
          <a:p>
            <a:pPr algn="ctr"/>
            <a:r>
              <a:rPr lang="zh-CN" altLang="en-US" sz="1200" dirty="0">
                <a:solidFill>
                  <a:srgbClr val="FF0000"/>
                </a:solidFill>
              </a:rPr>
              <a:t>最晚必须开始</a:t>
            </a:r>
            <a:endParaRPr lang="en-US" altLang="zh-CN" sz="1200" dirty="0">
              <a:solidFill>
                <a:srgbClr val="FF0000"/>
              </a:solidFill>
            </a:endParaRPr>
          </a:p>
          <a:p>
            <a:pPr algn="ctr"/>
            <a:r>
              <a:rPr lang="zh-CN" altLang="en-US" sz="1200" dirty="0">
                <a:solidFill>
                  <a:srgbClr val="FF0000"/>
                </a:solidFill>
              </a:rPr>
              <a:t>运行时间</a:t>
            </a:r>
          </a:p>
        </p:txBody>
      </p:sp>
      <p:cxnSp>
        <p:nvCxnSpPr>
          <p:cNvPr id="19" name="直接箭头连接符 18">
            <a:extLst>
              <a:ext uri="{FF2B5EF4-FFF2-40B4-BE49-F238E27FC236}">
                <a16:creationId xmlns:a16="http://schemas.microsoft.com/office/drawing/2014/main" id="{02B5F820-95B0-4820-87B1-4A7600A294BE}"/>
              </a:ext>
            </a:extLst>
          </p:cNvPr>
          <p:cNvCxnSpPr>
            <a:cxnSpLocks/>
          </p:cNvCxnSpPr>
          <p:nvPr/>
        </p:nvCxnSpPr>
        <p:spPr>
          <a:xfrm>
            <a:off x="2686204" y="2858156"/>
            <a:ext cx="1" cy="39445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EFE5766-DC40-4F9F-AC24-BD03A273EAD9}"/>
              </a:ext>
            </a:extLst>
          </p:cNvPr>
          <p:cNvSpPr txBox="1"/>
          <p:nvPr/>
        </p:nvSpPr>
        <p:spPr>
          <a:xfrm>
            <a:off x="2286096" y="2436828"/>
            <a:ext cx="800219" cy="276999"/>
          </a:xfrm>
          <a:prstGeom prst="rect">
            <a:avLst/>
          </a:prstGeom>
          <a:noFill/>
        </p:spPr>
        <p:txBody>
          <a:bodyPr wrap="none" rtlCol="0">
            <a:spAutoFit/>
          </a:bodyPr>
          <a:lstStyle/>
          <a:p>
            <a:pPr algn="ctr"/>
            <a:r>
              <a:rPr lang="zh-CN" altLang="en-US" sz="1200" dirty="0">
                <a:solidFill>
                  <a:srgbClr val="FF0000"/>
                </a:solidFill>
              </a:rPr>
              <a:t>当前时间</a:t>
            </a:r>
          </a:p>
        </p:txBody>
      </p:sp>
    </p:spTree>
    <p:extLst>
      <p:ext uri="{BB962C8B-B14F-4D97-AF65-F5344CB8AC3E}">
        <p14:creationId xmlns:p14="http://schemas.microsoft.com/office/powerpoint/2010/main" val="2079293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6"/>
          <a:srcRect t="10320" b="4532"/>
          <a:stretch>
            <a:fillRect/>
          </a:stretch>
        </p:blipFill>
        <p:spPr>
          <a:xfrm>
            <a:off x="139702" y="3594238"/>
            <a:ext cx="4572001" cy="1511935"/>
          </a:xfrm>
          <a:prstGeom prst="rect">
            <a:avLst/>
          </a:prstGeom>
          <a:ln>
            <a:solidFill>
              <a:schemeClr val="tx2">
                <a:lumMod val="60000"/>
                <a:lumOff val="40000"/>
              </a:schemeClr>
            </a:solidFill>
          </a:ln>
        </p:spPr>
      </p:pic>
      <p:sp>
        <p:nvSpPr>
          <p:cNvPr id="6" name="î$ļíḋè"/>
          <p:cNvSpPr/>
          <p:nvPr>
            <p:custDataLst>
              <p:tags r:id="rId1"/>
            </p:custDataLst>
          </p:nvPr>
        </p:nvSpPr>
        <p:spPr>
          <a:xfrm>
            <a:off x="742259" y="541953"/>
            <a:ext cx="8020741" cy="780303"/>
          </a:xfrm>
          <a:prstGeom prst="rect">
            <a:avLst/>
          </a:prstGeom>
          <a:noFill/>
          <a:ln>
            <a:noFill/>
          </a:ln>
        </p:spPr>
        <p:txBody>
          <a:bodyPr wrap="square" lIns="68580" tIns="34290" rIns="68580" bIns="34290" anchor="t" anchorCtr="0">
            <a:noAutofit/>
          </a:bodyPr>
          <a:lstStyle/>
          <a:p>
            <a:pPr>
              <a:lnSpc>
                <a:spcPct val="120000"/>
              </a:lnSpc>
              <a:buClr>
                <a:srgbClr val="FF0000"/>
              </a:buClr>
            </a:pPr>
            <a:r>
              <a:rPr lang="zh-CN" altLang="en-US" sz="1800" dirty="0"/>
              <a:t>两个周期性实时任务</a:t>
            </a:r>
            <a:r>
              <a:rPr lang="en-US" altLang="zh-CN" sz="1800" dirty="0"/>
              <a:t>A</a:t>
            </a:r>
            <a:r>
              <a:rPr lang="zh-CN" altLang="en-US" sz="1800" dirty="0"/>
              <a:t>和</a:t>
            </a:r>
            <a:r>
              <a:rPr lang="en-US" altLang="zh-CN" sz="1800" dirty="0"/>
              <a:t>B</a:t>
            </a:r>
            <a:r>
              <a:rPr lang="zh-CN" altLang="en-US" sz="1800" dirty="0"/>
              <a:t>，任务</a:t>
            </a:r>
            <a:r>
              <a:rPr lang="en-US" altLang="zh-CN" sz="1800" dirty="0"/>
              <a:t>A</a:t>
            </a:r>
            <a:r>
              <a:rPr lang="zh-CN" altLang="en-US" sz="1800" dirty="0"/>
              <a:t>要求每</a:t>
            </a:r>
            <a:r>
              <a:rPr lang="en-US" altLang="zh-CN" sz="1800" dirty="0"/>
              <a:t>20ms</a:t>
            </a:r>
            <a:r>
              <a:rPr lang="zh-CN" altLang="en-US" sz="1800" dirty="0"/>
              <a:t>执行一次，执行时间为</a:t>
            </a:r>
            <a:r>
              <a:rPr lang="en-US" altLang="zh-CN" sz="1800" dirty="0"/>
              <a:t>10ms</a:t>
            </a:r>
            <a:r>
              <a:rPr lang="zh-CN" altLang="en-US" sz="1800" dirty="0"/>
              <a:t>，               </a:t>
            </a:r>
            <a:r>
              <a:rPr lang="en-US" altLang="zh-CN" sz="1800" dirty="0"/>
              <a:t>			 </a:t>
            </a:r>
            <a:r>
              <a:rPr lang="zh-CN" altLang="en-US" sz="1800" dirty="0"/>
              <a:t>任务</a:t>
            </a:r>
            <a:r>
              <a:rPr lang="en-US" altLang="zh-CN" sz="1800" dirty="0"/>
              <a:t>B</a:t>
            </a:r>
            <a:r>
              <a:rPr lang="zh-CN" altLang="en-US" sz="1800" dirty="0"/>
              <a:t>要求每</a:t>
            </a:r>
            <a:r>
              <a:rPr lang="en-US" altLang="zh-CN" sz="1800" dirty="0"/>
              <a:t>50ms</a:t>
            </a:r>
            <a:r>
              <a:rPr lang="zh-CN" altLang="en-US" sz="1800" dirty="0"/>
              <a:t>执行一次，执行时间为</a:t>
            </a:r>
            <a:r>
              <a:rPr lang="en-US" altLang="zh-CN" sz="1800" dirty="0"/>
              <a:t>25ms</a:t>
            </a:r>
          </a:p>
        </p:txBody>
      </p:sp>
      <p:sp>
        <p:nvSpPr>
          <p:cNvPr id="7" name="ïṧḷïḋè"/>
          <p:cNvSpPr/>
          <p:nvPr>
            <p:custDataLst>
              <p:tags r:id="rId2"/>
            </p:custDataLst>
          </p:nvPr>
        </p:nvSpPr>
        <p:spPr>
          <a:xfrm>
            <a:off x="742259" y="157372"/>
            <a:ext cx="3661805" cy="311327"/>
          </a:xfrm>
          <a:prstGeom prst="rect">
            <a:avLst/>
          </a:prstGeom>
          <a:noFill/>
          <a:ln>
            <a:noFill/>
          </a:ln>
        </p:spPr>
        <p:txBody>
          <a:bodyPr wrap="square" lIns="68580" tIns="34290" rIns="68580" bIns="34290" anchor="ctr" anchorCtr="0">
            <a:noAutofit/>
          </a:bodyPr>
          <a:lstStyle/>
          <a:p>
            <a:r>
              <a:rPr lang="zh-CN" altLang="en-US" sz="2100" dirty="0"/>
              <a:t>例子：</a:t>
            </a:r>
          </a:p>
        </p:txBody>
      </p:sp>
      <p:sp>
        <p:nvSpPr>
          <p:cNvPr id="10" name="íṥḻîḓe"/>
          <p:cNvSpPr/>
          <p:nvPr>
            <p:custDataLst>
              <p:tags r:id="rId3"/>
            </p:custDataLst>
          </p:nvPr>
        </p:nvSpPr>
        <p:spPr>
          <a:xfrm>
            <a:off x="229631" y="95420"/>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2" name="ïśḷïḓe"/>
          <p:cNvSpPr/>
          <p:nvPr>
            <p:custDataLst>
              <p:tags r:id="rId4"/>
            </p:custDataLst>
          </p:nvPr>
        </p:nvSpPr>
        <p:spPr>
          <a:xfrm>
            <a:off x="385771" y="209575"/>
            <a:ext cx="158689" cy="194480"/>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grpSp>
        <p:nvGrpSpPr>
          <p:cNvPr id="4" name="组合 3">
            <a:extLst>
              <a:ext uri="{FF2B5EF4-FFF2-40B4-BE49-F238E27FC236}">
                <a16:creationId xmlns:a16="http://schemas.microsoft.com/office/drawing/2014/main" id="{3F6891DC-E27B-4CCA-9F99-F796F9B4009E}"/>
              </a:ext>
            </a:extLst>
          </p:cNvPr>
          <p:cNvGrpSpPr/>
          <p:nvPr/>
        </p:nvGrpSpPr>
        <p:grpSpPr>
          <a:xfrm>
            <a:off x="0" y="1322256"/>
            <a:ext cx="9144000" cy="2115932"/>
            <a:chOff x="0" y="1322256"/>
            <a:chExt cx="9144000" cy="2115932"/>
          </a:xfrm>
        </p:grpSpPr>
        <p:pic>
          <p:nvPicPr>
            <p:cNvPr id="23" name="图片 22"/>
            <p:cNvPicPr>
              <a:picLocks noChangeAspect="1"/>
            </p:cNvPicPr>
            <p:nvPr/>
          </p:nvPicPr>
          <p:blipFill rotWithShape="1">
            <a:blip r:embed="rId7"/>
            <a:srcRect t="7032" b="3401"/>
            <a:stretch>
              <a:fillRect/>
            </a:stretch>
          </p:blipFill>
          <p:spPr>
            <a:xfrm>
              <a:off x="0" y="1322256"/>
              <a:ext cx="9144000" cy="2115932"/>
            </a:xfrm>
            <a:prstGeom prst="rect">
              <a:avLst/>
            </a:prstGeom>
            <a:ln>
              <a:solidFill>
                <a:schemeClr val="tx2">
                  <a:lumMod val="60000"/>
                  <a:lumOff val="40000"/>
                </a:schemeClr>
              </a:solidFill>
            </a:ln>
          </p:spPr>
        </p:pic>
        <p:sp>
          <p:nvSpPr>
            <p:cNvPr id="3" name="文本框 2">
              <a:extLst>
                <a:ext uri="{FF2B5EF4-FFF2-40B4-BE49-F238E27FC236}">
                  <a16:creationId xmlns:a16="http://schemas.microsoft.com/office/drawing/2014/main" id="{16BF17DE-456B-4237-96EB-A621A7889DFE}"/>
                </a:ext>
              </a:extLst>
            </p:cNvPr>
            <p:cNvSpPr txBox="1"/>
            <p:nvPr/>
          </p:nvSpPr>
          <p:spPr>
            <a:xfrm>
              <a:off x="2438400" y="2078192"/>
              <a:ext cx="396262" cy="307777"/>
            </a:xfrm>
            <a:prstGeom prst="rect">
              <a:avLst/>
            </a:prstGeom>
            <a:noFill/>
          </p:spPr>
          <p:txBody>
            <a:bodyPr wrap="none" rtlCol="0">
              <a:spAutoFit/>
            </a:bodyPr>
            <a:lstStyle/>
            <a:p>
              <a:r>
                <a:rPr lang="en-US" altLang="zh-CN" sz="1400" dirty="0"/>
                <a:t>50</a:t>
              </a:r>
              <a:endParaRPr lang="zh-CN" altLang="en-US" sz="1400" dirty="0"/>
            </a:p>
          </p:txBody>
        </p:sp>
        <p:sp>
          <p:nvSpPr>
            <p:cNvPr id="11" name="文本框 10">
              <a:extLst>
                <a:ext uri="{FF2B5EF4-FFF2-40B4-BE49-F238E27FC236}">
                  <a16:creationId xmlns:a16="http://schemas.microsoft.com/office/drawing/2014/main" id="{5D1CA255-7AEF-4EC3-9C68-BF055A6541BC}"/>
                </a:ext>
              </a:extLst>
            </p:cNvPr>
            <p:cNvSpPr txBox="1"/>
            <p:nvPr/>
          </p:nvSpPr>
          <p:spPr>
            <a:xfrm>
              <a:off x="7162800" y="2072444"/>
              <a:ext cx="502061" cy="307777"/>
            </a:xfrm>
            <a:prstGeom prst="rect">
              <a:avLst/>
            </a:prstGeom>
            <a:noFill/>
          </p:spPr>
          <p:txBody>
            <a:bodyPr wrap="none" rtlCol="0">
              <a:spAutoFit/>
            </a:bodyPr>
            <a:lstStyle/>
            <a:p>
              <a:r>
                <a:rPr lang="en-US" altLang="zh-CN" sz="1400" dirty="0"/>
                <a:t>150</a:t>
              </a:r>
              <a:endParaRPr lang="zh-CN" altLang="en-US" sz="1400" dirty="0"/>
            </a:p>
          </p:txBody>
        </p:sp>
      </p:grpSp>
      <p:sp>
        <p:nvSpPr>
          <p:cNvPr id="31" name="文本框 30">
            <a:extLst>
              <a:ext uri="{FF2B5EF4-FFF2-40B4-BE49-F238E27FC236}">
                <a16:creationId xmlns:a16="http://schemas.microsoft.com/office/drawing/2014/main" id="{21B509DD-6615-4E63-9CA8-161089784304}"/>
              </a:ext>
            </a:extLst>
          </p:cNvPr>
          <p:cNvSpPr txBox="1"/>
          <p:nvPr/>
        </p:nvSpPr>
        <p:spPr>
          <a:xfrm>
            <a:off x="1481665" y="2098326"/>
            <a:ext cx="396262" cy="307777"/>
          </a:xfrm>
          <a:prstGeom prst="rect">
            <a:avLst/>
          </a:prstGeom>
          <a:noFill/>
        </p:spPr>
        <p:txBody>
          <a:bodyPr wrap="none" rtlCol="0">
            <a:spAutoFit/>
          </a:bodyPr>
          <a:lstStyle/>
          <a:p>
            <a:r>
              <a:rPr lang="en-US" altLang="zh-CN" sz="1400" dirty="0"/>
              <a:t>30</a:t>
            </a:r>
            <a:endParaRPr lang="zh-CN" altLang="en-US" sz="1400" dirty="0"/>
          </a:p>
        </p:txBody>
      </p:sp>
      <p:sp>
        <p:nvSpPr>
          <p:cNvPr id="45" name="文本框 44">
            <a:extLst>
              <a:ext uri="{FF2B5EF4-FFF2-40B4-BE49-F238E27FC236}">
                <a16:creationId xmlns:a16="http://schemas.microsoft.com/office/drawing/2014/main" id="{67CB9968-C5CF-401B-B061-B1EADD19DD1A}"/>
              </a:ext>
            </a:extLst>
          </p:cNvPr>
          <p:cNvSpPr txBox="1"/>
          <p:nvPr/>
        </p:nvSpPr>
        <p:spPr>
          <a:xfrm>
            <a:off x="3371973" y="2108255"/>
            <a:ext cx="396262" cy="307777"/>
          </a:xfrm>
          <a:prstGeom prst="rect">
            <a:avLst/>
          </a:prstGeom>
          <a:noFill/>
        </p:spPr>
        <p:txBody>
          <a:bodyPr wrap="none" rtlCol="0">
            <a:spAutoFit/>
          </a:bodyPr>
          <a:lstStyle/>
          <a:p>
            <a:r>
              <a:rPr lang="en-US" altLang="zh-CN" sz="1400" dirty="0"/>
              <a:t>70</a:t>
            </a:r>
            <a:endParaRPr lang="zh-CN" altLang="en-US" sz="1400" dirty="0"/>
          </a:p>
        </p:txBody>
      </p:sp>
      <p:sp>
        <p:nvSpPr>
          <p:cNvPr id="46" name="文本框 45">
            <a:extLst>
              <a:ext uri="{FF2B5EF4-FFF2-40B4-BE49-F238E27FC236}">
                <a16:creationId xmlns:a16="http://schemas.microsoft.com/office/drawing/2014/main" id="{F1D227D5-4551-4BBD-9B54-ECD3B782F731}"/>
              </a:ext>
            </a:extLst>
          </p:cNvPr>
          <p:cNvSpPr txBox="1"/>
          <p:nvPr/>
        </p:nvSpPr>
        <p:spPr>
          <a:xfrm>
            <a:off x="5105400" y="3612812"/>
            <a:ext cx="3518912" cy="1211357"/>
          </a:xfrm>
          <a:prstGeom prst="rect">
            <a:avLst/>
          </a:prstGeom>
          <a:noFill/>
          <a:ln w="12700">
            <a:solidFill>
              <a:schemeClr val="tx1"/>
            </a:solidFill>
          </a:ln>
        </p:spPr>
        <p:txBody>
          <a:bodyPr wrap="none" rtlCol="0">
            <a:spAutoFit/>
          </a:bodyPr>
          <a:lstStyle/>
          <a:p>
            <a:pPr>
              <a:lnSpc>
                <a:spcPts val="3000"/>
              </a:lnSpc>
            </a:pPr>
            <a:r>
              <a:rPr lang="zh-CN" altLang="en-US" sz="2000" dirty="0"/>
              <a:t>只在两种情况启动进程调度：</a:t>
            </a:r>
            <a:endParaRPr lang="en-US" altLang="zh-CN" sz="2000" dirty="0"/>
          </a:p>
          <a:p>
            <a:pPr>
              <a:lnSpc>
                <a:spcPts val="3000"/>
              </a:lnSpc>
            </a:pPr>
            <a:r>
              <a:rPr lang="en-US" altLang="zh-CN" sz="2000" dirty="0"/>
              <a:t>1. </a:t>
            </a:r>
            <a:r>
              <a:rPr lang="zh-CN" altLang="en-US" sz="2000" dirty="0"/>
              <a:t>完成当前进程</a:t>
            </a:r>
            <a:endParaRPr lang="en-US" altLang="zh-CN" sz="2000" dirty="0"/>
          </a:p>
          <a:p>
            <a:pPr>
              <a:lnSpc>
                <a:spcPts val="3000"/>
              </a:lnSpc>
            </a:pPr>
            <a:r>
              <a:rPr lang="en-US" altLang="zh-CN" sz="2000" dirty="0"/>
              <a:t>2. </a:t>
            </a:r>
            <a:r>
              <a:rPr lang="zh-CN" altLang="en-US" sz="2000" dirty="0"/>
              <a:t>有进程</a:t>
            </a:r>
            <a:r>
              <a:rPr lang="zh-CN" altLang="en-US" sz="2000" dirty="0">
                <a:solidFill>
                  <a:srgbClr val="FF0000"/>
                </a:solidFill>
              </a:rPr>
              <a:t>松弛度为</a:t>
            </a:r>
            <a:r>
              <a:rPr lang="en-US" altLang="zh-CN" sz="2000" dirty="0">
                <a:solidFill>
                  <a:srgbClr val="FF0000"/>
                </a:solidFill>
              </a:rPr>
              <a:t>0</a:t>
            </a:r>
            <a:endParaRPr lang="zh-CN" altLang="en-US" sz="2000" dirty="0">
              <a:solidFill>
                <a:srgbClr val="FF0000"/>
              </a:solidFill>
            </a:endParaRPr>
          </a:p>
        </p:txBody>
      </p:sp>
    </p:spTree>
    <p:extLst>
      <p:ext uri="{BB962C8B-B14F-4D97-AF65-F5344CB8AC3E}">
        <p14:creationId xmlns:p14="http://schemas.microsoft.com/office/powerpoint/2010/main" val="997566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6"/>
          <a:srcRect t="10320" b="4532"/>
          <a:stretch>
            <a:fillRect/>
          </a:stretch>
        </p:blipFill>
        <p:spPr>
          <a:xfrm>
            <a:off x="139702" y="3594238"/>
            <a:ext cx="4572001" cy="1511935"/>
          </a:xfrm>
          <a:prstGeom prst="rect">
            <a:avLst/>
          </a:prstGeom>
          <a:ln>
            <a:solidFill>
              <a:schemeClr val="tx2">
                <a:lumMod val="60000"/>
                <a:lumOff val="40000"/>
              </a:schemeClr>
            </a:solidFill>
          </a:ln>
        </p:spPr>
      </p:pic>
      <p:sp>
        <p:nvSpPr>
          <p:cNvPr id="6" name="î$ļíḋè"/>
          <p:cNvSpPr/>
          <p:nvPr>
            <p:custDataLst>
              <p:tags r:id="rId1"/>
            </p:custDataLst>
          </p:nvPr>
        </p:nvSpPr>
        <p:spPr>
          <a:xfrm>
            <a:off x="742259" y="541953"/>
            <a:ext cx="8020741" cy="780303"/>
          </a:xfrm>
          <a:prstGeom prst="rect">
            <a:avLst/>
          </a:prstGeom>
          <a:noFill/>
          <a:ln>
            <a:noFill/>
          </a:ln>
        </p:spPr>
        <p:txBody>
          <a:bodyPr wrap="square" lIns="68580" tIns="34290" rIns="68580" bIns="34290" anchor="t" anchorCtr="0">
            <a:noAutofit/>
          </a:bodyPr>
          <a:lstStyle/>
          <a:p>
            <a:pPr>
              <a:lnSpc>
                <a:spcPct val="120000"/>
              </a:lnSpc>
              <a:buClr>
                <a:srgbClr val="FF0000"/>
              </a:buClr>
            </a:pPr>
            <a:r>
              <a:rPr lang="zh-CN" altLang="en-US" sz="1800" dirty="0"/>
              <a:t>两个周期性实时任务</a:t>
            </a:r>
            <a:r>
              <a:rPr lang="en-US" altLang="zh-CN" sz="1800" dirty="0"/>
              <a:t>A</a:t>
            </a:r>
            <a:r>
              <a:rPr lang="zh-CN" altLang="en-US" sz="1800" dirty="0"/>
              <a:t>和</a:t>
            </a:r>
            <a:r>
              <a:rPr lang="en-US" altLang="zh-CN" sz="1800" dirty="0"/>
              <a:t>B</a:t>
            </a:r>
            <a:r>
              <a:rPr lang="zh-CN" altLang="en-US" sz="1800" dirty="0"/>
              <a:t>，任务</a:t>
            </a:r>
            <a:r>
              <a:rPr lang="en-US" altLang="zh-CN" sz="1800" dirty="0"/>
              <a:t>A</a:t>
            </a:r>
            <a:r>
              <a:rPr lang="zh-CN" altLang="en-US" sz="1800" dirty="0"/>
              <a:t>要求每</a:t>
            </a:r>
            <a:r>
              <a:rPr lang="en-US" altLang="zh-CN" sz="1800" dirty="0"/>
              <a:t>20ms</a:t>
            </a:r>
            <a:r>
              <a:rPr lang="zh-CN" altLang="en-US" sz="1800" dirty="0"/>
              <a:t>执行一次，执行时间为</a:t>
            </a:r>
            <a:r>
              <a:rPr lang="en-US" altLang="zh-CN" sz="1800" dirty="0"/>
              <a:t>10ms</a:t>
            </a:r>
            <a:r>
              <a:rPr lang="zh-CN" altLang="en-US" sz="1800" dirty="0"/>
              <a:t>，               </a:t>
            </a:r>
            <a:r>
              <a:rPr lang="en-US" altLang="zh-CN" sz="1800" dirty="0"/>
              <a:t>			 </a:t>
            </a:r>
            <a:r>
              <a:rPr lang="zh-CN" altLang="en-US" sz="1800" dirty="0"/>
              <a:t>任务</a:t>
            </a:r>
            <a:r>
              <a:rPr lang="en-US" altLang="zh-CN" sz="1800" dirty="0"/>
              <a:t>B</a:t>
            </a:r>
            <a:r>
              <a:rPr lang="zh-CN" altLang="en-US" sz="1800" dirty="0"/>
              <a:t>要求每</a:t>
            </a:r>
            <a:r>
              <a:rPr lang="en-US" altLang="zh-CN" sz="1800" dirty="0"/>
              <a:t>50ms</a:t>
            </a:r>
            <a:r>
              <a:rPr lang="zh-CN" altLang="en-US" sz="1800" dirty="0"/>
              <a:t>执行一次，执行时间为</a:t>
            </a:r>
            <a:r>
              <a:rPr lang="en-US" altLang="zh-CN" sz="1800" dirty="0"/>
              <a:t>25ms</a:t>
            </a:r>
          </a:p>
        </p:txBody>
      </p:sp>
      <p:sp>
        <p:nvSpPr>
          <p:cNvPr id="7" name="ïṧḷïḋè"/>
          <p:cNvSpPr/>
          <p:nvPr>
            <p:custDataLst>
              <p:tags r:id="rId2"/>
            </p:custDataLst>
          </p:nvPr>
        </p:nvSpPr>
        <p:spPr>
          <a:xfrm>
            <a:off x="742259" y="157372"/>
            <a:ext cx="3661805" cy="311327"/>
          </a:xfrm>
          <a:prstGeom prst="rect">
            <a:avLst/>
          </a:prstGeom>
          <a:noFill/>
          <a:ln>
            <a:noFill/>
          </a:ln>
        </p:spPr>
        <p:txBody>
          <a:bodyPr wrap="square" lIns="68580" tIns="34290" rIns="68580" bIns="34290" anchor="ctr" anchorCtr="0">
            <a:noAutofit/>
          </a:bodyPr>
          <a:lstStyle/>
          <a:p>
            <a:r>
              <a:rPr lang="zh-CN" altLang="en-US" sz="2100" dirty="0"/>
              <a:t>例子：</a:t>
            </a:r>
          </a:p>
        </p:txBody>
      </p:sp>
      <p:sp>
        <p:nvSpPr>
          <p:cNvPr id="10" name="íṥḻîḓe"/>
          <p:cNvSpPr/>
          <p:nvPr>
            <p:custDataLst>
              <p:tags r:id="rId3"/>
            </p:custDataLst>
          </p:nvPr>
        </p:nvSpPr>
        <p:spPr>
          <a:xfrm>
            <a:off x="229631" y="95420"/>
            <a:ext cx="470900" cy="470900"/>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sz="100"/>
          </a:p>
        </p:txBody>
      </p:sp>
      <p:sp>
        <p:nvSpPr>
          <p:cNvPr id="2" name="ïśḷïḓe"/>
          <p:cNvSpPr/>
          <p:nvPr>
            <p:custDataLst>
              <p:tags r:id="rId4"/>
            </p:custDataLst>
          </p:nvPr>
        </p:nvSpPr>
        <p:spPr>
          <a:xfrm>
            <a:off x="385771" y="209575"/>
            <a:ext cx="158689" cy="194480"/>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68580" tIns="34290" rIns="68580" bIns="34290" anchor="ctr">
            <a:normAutofit fontScale="25000" lnSpcReduction="20000"/>
          </a:bodyPr>
          <a:lstStyle/>
          <a:p>
            <a:pPr algn="ctr"/>
            <a:endParaRPr sz="100"/>
          </a:p>
        </p:txBody>
      </p:sp>
      <p:grpSp>
        <p:nvGrpSpPr>
          <p:cNvPr id="4" name="组合 3">
            <a:extLst>
              <a:ext uri="{FF2B5EF4-FFF2-40B4-BE49-F238E27FC236}">
                <a16:creationId xmlns:a16="http://schemas.microsoft.com/office/drawing/2014/main" id="{3F6891DC-E27B-4CCA-9F99-F796F9B4009E}"/>
              </a:ext>
            </a:extLst>
          </p:cNvPr>
          <p:cNvGrpSpPr/>
          <p:nvPr/>
        </p:nvGrpSpPr>
        <p:grpSpPr>
          <a:xfrm>
            <a:off x="0" y="1322256"/>
            <a:ext cx="9144000" cy="2115932"/>
            <a:chOff x="0" y="1322256"/>
            <a:chExt cx="9144000" cy="2115932"/>
          </a:xfrm>
        </p:grpSpPr>
        <p:pic>
          <p:nvPicPr>
            <p:cNvPr id="23" name="图片 22"/>
            <p:cNvPicPr>
              <a:picLocks noChangeAspect="1"/>
            </p:cNvPicPr>
            <p:nvPr/>
          </p:nvPicPr>
          <p:blipFill rotWithShape="1">
            <a:blip r:embed="rId7"/>
            <a:srcRect t="7032" b="3401"/>
            <a:stretch>
              <a:fillRect/>
            </a:stretch>
          </p:blipFill>
          <p:spPr>
            <a:xfrm>
              <a:off x="0" y="1322256"/>
              <a:ext cx="9144000" cy="2115932"/>
            </a:xfrm>
            <a:prstGeom prst="rect">
              <a:avLst/>
            </a:prstGeom>
            <a:ln>
              <a:solidFill>
                <a:schemeClr val="tx2">
                  <a:lumMod val="60000"/>
                  <a:lumOff val="40000"/>
                </a:schemeClr>
              </a:solidFill>
            </a:ln>
          </p:spPr>
        </p:pic>
        <p:sp>
          <p:nvSpPr>
            <p:cNvPr id="3" name="文本框 2">
              <a:extLst>
                <a:ext uri="{FF2B5EF4-FFF2-40B4-BE49-F238E27FC236}">
                  <a16:creationId xmlns:a16="http://schemas.microsoft.com/office/drawing/2014/main" id="{16BF17DE-456B-4237-96EB-A621A7889DFE}"/>
                </a:ext>
              </a:extLst>
            </p:cNvPr>
            <p:cNvSpPr txBox="1"/>
            <p:nvPr/>
          </p:nvSpPr>
          <p:spPr>
            <a:xfrm>
              <a:off x="2438400" y="2078192"/>
              <a:ext cx="396262" cy="307777"/>
            </a:xfrm>
            <a:prstGeom prst="rect">
              <a:avLst/>
            </a:prstGeom>
            <a:noFill/>
          </p:spPr>
          <p:txBody>
            <a:bodyPr wrap="none" rtlCol="0">
              <a:spAutoFit/>
            </a:bodyPr>
            <a:lstStyle/>
            <a:p>
              <a:r>
                <a:rPr lang="en-US" altLang="zh-CN" sz="1400" dirty="0"/>
                <a:t>50</a:t>
              </a:r>
              <a:endParaRPr lang="zh-CN" altLang="en-US" sz="1400" dirty="0"/>
            </a:p>
          </p:txBody>
        </p:sp>
        <p:sp>
          <p:nvSpPr>
            <p:cNvPr id="11" name="文本框 10">
              <a:extLst>
                <a:ext uri="{FF2B5EF4-FFF2-40B4-BE49-F238E27FC236}">
                  <a16:creationId xmlns:a16="http://schemas.microsoft.com/office/drawing/2014/main" id="{5D1CA255-7AEF-4EC3-9C68-BF055A6541BC}"/>
                </a:ext>
              </a:extLst>
            </p:cNvPr>
            <p:cNvSpPr txBox="1"/>
            <p:nvPr/>
          </p:nvSpPr>
          <p:spPr>
            <a:xfrm>
              <a:off x="7162800" y="2072444"/>
              <a:ext cx="502061" cy="307777"/>
            </a:xfrm>
            <a:prstGeom prst="rect">
              <a:avLst/>
            </a:prstGeom>
            <a:noFill/>
          </p:spPr>
          <p:txBody>
            <a:bodyPr wrap="none" rtlCol="0">
              <a:spAutoFit/>
            </a:bodyPr>
            <a:lstStyle/>
            <a:p>
              <a:r>
                <a:rPr lang="en-US" altLang="zh-CN" sz="1400" dirty="0"/>
                <a:t>150</a:t>
              </a:r>
              <a:endParaRPr lang="zh-CN" altLang="en-US" sz="1400" dirty="0"/>
            </a:p>
          </p:txBody>
        </p:sp>
      </p:grpSp>
      <p:cxnSp>
        <p:nvCxnSpPr>
          <p:cNvPr id="8" name="直接连接符 7">
            <a:extLst>
              <a:ext uri="{FF2B5EF4-FFF2-40B4-BE49-F238E27FC236}">
                <a16:creationId xmlns:a16="http://schemas.microsoft.com/office/drawing/2014/main" id="{E2B95FFA-1A04-4B71-B4A0-92FADE9586BA}"/>
              </a:ext>
            </a:extLst>
          </p:cNvPr>
          <p:cNvCxnSpPr>
            <a:cxnSpLocks/>
          </p:cNvCxnSpPr>
          <p:nvPr/>
        </p:nvCxnSpPr>
        <p:spPr>
          <a:xfrm>
            <a:off x="685800" y="1322256"/>
            <a:ext cx="0" cy="3687894"/>
          </a:xfrm>
          <a:prstGeom prst="line">
            <a:avLst/>
          </a:prstGeom>
          <a:ln w="254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84198BD-D758-4985-BA11-5B16A8E19DAA}"/>
              </a:ext>
            </a:extLst>
          </p:cNvPr>
          <p:cNvCxnSpPr>
            <a:cxnSpLocks/>
          </p:cNvCxnSpPr>
          <p:nvPr/>
        </p:nvCxnSpPr>
        <p:spPr>
          <a:xfrm>
            <a:off x="152401" y="2038350"/>
            <a:ext cx="533399"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A87DCB9-5375-4ED6-A88F-F0EB3030A5DA}"/>
              </a:ext>
            </a:extLst>
          </p:cNvPr>
          <p:cNvSpPr txBox="1"/>
          <p:nvPr/>
        </p:nvSpPr>
        <p:spPr>
          <a:xfrm>
            <a:off x="457200" y="1257612"/>
            <a:ext cx="445956" cy="215444"/>
          </a:xfrm>
          <a:prstGeom prst="rect">
            <a:avLst/>
          </a:prstGeom>
          <a:solidFill>
            <a:schemeClr val="bg1"/>
          </a:solidFill>
          <a:ln w="12700">
            <a:solidFill>
              <a:schemeClr val="tx1"/>
            </a:solidFill>
          </a:ln>
        </p:spPr>
        <p:txBody>
          <a:bodyPr wrap="none" rtlCol="0">
            <a:spAutoFit/>
          </a:bodyPr>
          <a:lstStyle/>
          <a:p>
            <a:r>
              <a:rPr lang="en-US" altLang="zh-CN" sz="800" dirty="0"/>
              <a:t>B=15</a:t>
            </a:r>
            <a:endParaRPr lang="zh-CN" altLang="en-US" sz="800" dirty="0"/>
          </a:p>
        </p:txBody>
      </p:sp>
      <p:cxnSp>
        <p:nvCxnSpPr>
          <p:cNvPr id="24" name="直接连接符 23">
            <a:extLst>
              <a:ext uri="{FF2B5EF4-FFF2-40B4-BE49-F238E27FC236}">
                <a16:creationId xmlns:a16="http://schemas.microsoft.com/office/drawing/2014/main" id="{604F0026-BF92-45DC-8BF3-52F50AF11D81}"/>
              </a:ext>
            </a:extLst>
          </p:cNvPr>
          <p:cNvCxnSpPr>
            <a:cxnSpLocks/>
          </p:cNvCxnSpPr>
          <p:nvPr/>
        </p:nvCxnSpPr>
        <p:spPr>
          <a:xfrm>
            <a:off x="684185" y="2800350"/>
            <a:ext cx="992215" cy="0"/>
          </a:xfrm>
          <a:prstGeom prst="line">
            <a:avLst/>
          </a:prstGeom>
          <a:ln w="38100">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C0DE400-EFFC-465B-B250-B6B4A26BA17A}"/>
              </a:ext>
            </a:extLst>
          </p:cNvPr>
          <p:cNvCxnSpPr>
            <a:cxnSpLocks/>
          </p:cNvCxnSpPr>
          <p:nvPr/>
        </p:nvCxnSpPr>
        <p:spPr>
          <a:xfrm>
            <a:off x="1676400" y="1322256"/>
            <a:ext cx="0" cy="3687894"/>
          </a:xfrm>
          <a:prstGeom prst="line">
            <a:avLst/>
          </a:prstGeom>
          <a:ln w="254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6E65B23F-0A8C-450F-8A7B-0D10C30122D6}"/>
              </a:ext>
            </a:extLst>
          </p:cNvPr>
          <p:cNvSpPr txBox="1"/>
          <p:nvPr/>
        </p:nvSpPr>
        <p:spPr>
          <a:xfrm>
            <a:off x="1449415" y="1226233"/>
            <a:ext cx="453970" cy="338554"/>
          </a:xfrm>
          <a:prstGeom prst="rect">
            <a:avLst/>
          </a:prstGeom>
          <a:solidFill>
            <a:schemeClr val="bg1"/>
          </a:solidFill>
          <a:ln w="12700">
            <a:solidFill>
              <a:schemeClr val="tx1"/>
            </a:solidFill>
          </a:ln>
        </p:spPr>
        <p:txBody>
          <a:bodyPr wrap="none" rtlCol="0">
            <a:spAutoFit/>
          </a:bodyPr>
          <a:lstStyle/>
          <a:p>
            <a:r>
              <a:rPr lang="en-US" altLang="zh-CN" sz="800" dirty="0"/>
              <a:t>A=0</a:t>
            </a:r>
            <a:endParaRPr lang="zh-CN" altLang="en-US" sz="800" dirty="0"/>
          </a:p>
          <a:p>
            <a:r>
              <a:rPr lang="en-US" altLang="zh-CN" sz="800" dirty="0"/>
              <a:t>B=15</a:t>
            </a:r>
          </a:p>
        </p:txBody>
      </p:sp>
      <p:sp>
        <p:nvSpPr>
          <p:cNvPr id="31" name="文本框 30">
            <a:extLst>
              <a:ext uri="{FF2B5EF4-FFF2-40B4-BE49-F238E27FC236}">
                <a16:creationId xmlns:a16="http://schemas.microsoft.com/office/drawing/2014/main" id="{21B509DD-6615-4E63-9CA8-161089784304}"/>
              </a:ext>
            </a:extLst>
          </p:cNvPr>
          <p:cNvSpPr txBox="1"/>
          <p:nvPr/>
        </p:nvSpPr>
        <p:spPr>
          <a:xfrm>
            <a:off x="1481665" y="2098326"/>
            <a:ext cx="396262" cy="307777"/>
          </a:xfrm>
          <a:prstGeom prst="rect">
            <a:avLst/>
          </a:prstGeom>
          <a:noFill/>
        </p:spPr>
        <p:txBody>
          <a:bodyPr wrap="none" rtlCol="0">
            <a:spAutoFit/>
          </a:bodyPr>
          <a:lstStyle/>
          <a:p>
            <a:r>
              <a:rPr lang="en-US" altLang="zh-CN" sz="1400" dirty="0"/>
              <a:t>30</a:t>
            </a:r>
            <a:endParaRPr lang="zh-CN" altLang="en-US" sz="1400" dirty="0"/>
          </a:p>
        </p:txBody>
      </p:sp>
      <p:cxnSp>
        <p:nvCxnSpPr>
          <p:cNvPr id="32" name="直接连接符 31">
            <a:extLst>
              <a:ext uri="{FF2B5EF4-FFF2-40B4-BE49-F238E27FC236}">
                <a16:creationId xmlns:a16="http://schemas.microsoft.com/office/drawing/2014/main" id="{738FA2E5-A500-4805-B9CD-6AD9825F228F}"/>
              </a:ext>
            </a:extLst>
          </p:cNvPr>
          <p:cNvCxnSpPr>
            <a:cxnSpLocks/>
          </p:cNvCxnSpPr>
          <p:nvPr/>
        </p:nvCxnSpPr>
        <p:spPr>
          <a:xfrm>
            <a:off x="1676400" y="2032000"/>
            <a:ext cx="457200" cy="635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BF913B9-E907-408E-9A87-35AD3D6A8939}"/>
              </a:ext>
            </a:extLst>
          </p:cNvPr>
          <p:cNvCxnSpPr>
            <a:cxnSpLocks/>
          </p:cNvCxnSpPr>
          <p:nvPr/>
        </p:nvCxnSpPr>
        <p:spPr>
          <a:xfrm>
            <a:off x="2140423" y="2800350"/>
            <a:ext cx="221777" cy="0"/>
          </a:xfrm>
          <a:prstGeom prst="line">
            <a:avLst/>
          </a:prstGeom>
          <a:ln w="38100">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CC8F15B-7B3F-4414-B714-840E3783DE6B}"/>
              </a:ext>
            </a:extLst>
          </p:cNvPr>
          <p:cNvCxnSpPr>
            <a:cxnSpLocks/>
          </p:cNvCxnSpPr>
          <p:nvPr/>
        </p:nvCxnSpPr>
        <p:spPr>
          <a:xfrm>
            <a:off x="2383556" y="1327027"/>
            <a:ext cx="0" cy="3687894"/>
          </a:xfrm>
          <a:prstGeom prst="line">
            <a:avLst/>
          </a:prstGeom>
          <a:ln w="254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11AF056-3C2F-45BB-80F3-9F169A5DC8D9}"/>
              </a:ext>
            </a:extLst>
          </p:cNvPr>
          <p:cNvSpPr txBox="1"/>
          <p:nvPr/>
        </p:nvSpPr>
        <p:spPr>
          <a:xfrm>
            <a:off x="2156571" y="1231004"/>
            <a:ext cx="453970" cy="215444"/>
          </a:xfrm>
          <a:prstGeom prst="rect">
            <a:avLst/>
          </a:prstGeom>
          <a:solidFill>
            <a:schemeClr val="bg1"/>
          </a:solidFill>
          <a:ln w="12700">
            <a:solidFill>
              <a:schemeClr val="tx1"/>
            </a:solidFill>
          </a:ln>
        </p:spPr>
        <p:txBody>
          <a:bodyPr wrap="none" rtlCol="0">
            <a:spAutoFit/>
          </a:bodyPr>
          <a:lstStyle/>
          <a:p>
            <a:r>
              <a:rPr lang="en-US" altLang="zh-CN" sz="800" dirty="0"/>
              <a:t>A=10</a:t>
            </a:r>
            <a:endParaRPr lang="zh-CN" altLang="en-US" sz="800" dirty="0"/>
          </a:p>
        </p:txBody>
      </p:sp>
      <p:cxnSp>
        <p:nvCxnSpPr>
          <p:cNvPr id="38" name="直接连接符 37">
            <a:extLst>
              <a:ext uri="{FF2B5EF4-FFF2-40B4-BE49-F238E27FC236}">
                <a16:creationId xmlns:a16="http://schemas.microsoft.com/office/drawing/2014/main" id="{2357E29F-5F0D-4A3F-81DA-E78FC2727635}"/>
              </a:ext>
            </a:extLst>
          </p:cNvPr>
          <p:cNvCxnSpPr>
            <a:cxnSpLocks/>
          </p:cNvCxnSpPr>
          <p:nvPr/>
        </p:nvCxnSpPr>
        <p:spPr>
          <a:xfrm>
            <a:off x="2383555" y="2036345"/>
            <a:ext cx="457200" cy="635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0351C7F-FA8B-41C6-80E4-C3B54841F6A5}"/>
              </a:ext>
            </a:extLst>
          </p:cNvPr>
          <p:cNvCxnSpPr>
            <a:cxnSpLocks/>
          </p:cNvCxnSpPr>
          <p:nvPr/>
        </p:nvCxnSpPr>
        <p:spPr>
          <a:xfrm>
            <a:off x="2846183" y="1327027"/>
            <a:ext cx="0" cy="3687894"/>
          </a:xfrm>
          <a:prstGeom prst="line">
            <a:avLst/>
          </a:prstGeom>
          <a:ln w="254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2EF97A62-5DFD-4461-AAB6-D01C57E7703C}"/>
              </a:ext>
            </a:extLst>
          </p:cNvPr>
          <p:cNvSpPr txBox="1"/>
          <p:nvPr/>
        </p:nvSpPr>
        <p:spPr>
          <a:xfrm>
            <a:off x="2619198" y="1231004"/>
            <a:ext cx="445956" cy="215444"/>
          </a:xfrm>
          <a:prstGeom prst="rect">
            <a:avLst/>
          </a:prstGeom>
          <a:solidFill>
            <a:schemeClr val="bg1"/>
          </a:solidFill>
          <a:ln w="12700">
            <a:solidFill>
              <a:schemeClr val="tx1"/>
            </a:solidFill>
          </a:ln>
        </p:spPr>
        <p:txBody>
          <a:bodyPr wrap="none" rtlCol="0">
            <a:spAutoFit/>
          </a:bodyPr>
          <a:lstStyle/>
          <a:p>
            <a:r>
              <a:rPr lang="en-US" altLang="zh-CN" sz="800" dirty="0"/>
              <a:t>B=20</a:t>
            </a:r>
            <a:endParaRPr lang="zh-CN" altLang="en-US" sz="800" dirty="0"/>
          </a:p>
        </p:txBody>
      </p:sp>
      <p:cxnSp>
        <p:nvCxnSpPr>
          <p:cNvPr id="41" name="直接连接符 40">
            <a:extLst>
              <a:ext uri="{FF2B5EF4-FFF2-40B4-BE49-F238E27FC236}">
                <a16:creationId xmlns:a16="http://schemas.microsoft.com/office/drawing/2014/main" id="{D8892B55-9BE8-4475-8082-B3D10A97B77C}"/>
              </a:ext>
            </a:extLst>
          </p:cNvPr>
          <p:cNvCxnSpPr>
            <a:cxnSpLocks/>
          </p:cNvCxnSpPr>
          <p:nvPr/>
        </p:nvCxnSpPr>
        <p:spPr>
          <a:xfrm>
            <a:off x="3562314" y="1320658"/>
            <a:ext cx="0" cy="3687894"/>
          </a:xfrm>
          <a:prstGeom prst="line">
            <a:avLst/>
          </a:prstGeom>
          <a:ln w="254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AC606969-31BE-48B3-A429-E535D94C3D13}"/>
              </a:ext>
            </a:extLst>
          </p:cNvPr>
          <p:cNvSpPr txBox="1"/>
          <p:nvPr/>
        </p:nvSpPr>
        <p:spPr>
          <a:xfrm>
            <a:off x="3335329" y="1224635"/>
            <a:ext cx="445956" cy="338554"/>
          </a:xfrm>
          <a:prstGeom prst="rect">
            <a:avLst/>
          </a:prstGeom>
          <a:solidFill>
            <a:schemeClr val="bg1"/>
          </a:solidFill>
          <a:ln w="12700">
            <a:solidFill>
              <a:schemeClr val="tx1"/>
            </a:solidFill>
          </a:ln>
        </p:spPr>
        <p:txBody>
          <a:bodyPr wrap="none" rtlCol="0">
            <a:spAutoFit/>
          </a:bodyPr>
          <a:lstStyle/>
          <a:p>
            <a:r>
              <a:rPr lang="en-US" altLang="zh-CN" sz="800" dirty="0"/>
              <a:t>A=0</a:t>
            </a:r>
          </a:p>
          <a:p>
            <a:r>
              <a:rPr lang="en-US" altLang="zh-CN" sz="800" dirty="0"/>
              <a:t>B=20</a:t>
            </a:r>
            <a:endParaRPr lang="zh-CN" altLang="en-US" sz="800" dirty="0"/>
          </a:p>
        </p:txBody>
      </p:sp>
      <p:cxnSp>
        <p:nvCxnSpPr>
          <p:cNvPr id="43" name="直接连接符 42">
            <a:extLst>
              <a:ext uri="{FF2B5EF4-FFF2-40B4-BE49-F238E27FC236}">
                <a16:creationId xmlns:a16="http://schemas.microsoft.com/office/drawing/2014/main" id="{2F11AACF-66D0-423C-9F2A-18F5A886B758}"/>
              </a:ext>
            </a:extLst>
          </p:cNvPr>
          <p:cNvCxnSpPr>
            <a:cxnSpLocks/>
          </p:cNvCxnSpPr>
          <p:nvPr/>
        </p:nvCxnSpPr>
        <p:spPr>
          <a:xfrm>
            <a:off x="2834662" y="2794000"/>
            <a:ext cx="727652" cy="0"/>
          </a:xfrm>
          <a:prstGeom prst="line">
            <a:avLst/>
          </a:prstGeom>
          <a:ln w="38100">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67CB9968-C5CF-401B-B061-B1EADD19DD1A}"/>
              </a:ext>
            </a:extLst>
          </p:cNvPr>
          <p:cNvSpPr txBox="1"/>
          <p:nvPr/>
        </p:nvSpPr>
        <p:spPr>
          <a:xfrm>
            <a:off x="3371973" y="2108255"/>
            <a:ext cx="396262" cy="307777"/>
          </a:xfrm>
          <a:prstGeom prst="rect">
            <a:avLst/>
          </a:prstGeom>
          <a:noFill/>
        </p:spPr>
        <p:txBody>
          <a:bodyPr wrap="none" rtlCol="0">
            <a:spAutoFit/>
          </a:bodyPr>
          <a:lstStyle/>
          <a:p>
            <a:r>
              <a:rPr lang="en-US" altLang="zh-CN" sz="1400" dirty="0"/>
              <a:t>70</a:t>
            </a:r>
            <a:endParaRPr lang="zh-CN" altLang="en-US" sz="1400" dirty="0"/>
          </a:p>
        </p:txBody>
      </p:sp>
      <p:sp>
        <p:nvSpPr>
          <p:cNvPr id="46" name="文本框 45">
            <a:extLst>
              <a:ext uri="{FF2B5EF4-FFF2-40B4-BE49-F238E27FC236}">
                <a16:creationId xmlns:a16="http://schemas.microsoft.com/office/drawing/2014/main" id="{F1D227D5-4551-4BBD-9B54-ECD3B782F731}"/>
              </a:ext>
            </a:extLst>
          </p:cNvPr>
          <p:cNvSpPr txBox="1"/>
          <p:nvPr/>
        </p:nvSpPr>
        <p:spPr>
          <a:xfrm>
            <a:off x="5105400" y="3612812"/>
            <a:ext cx="3518912" cy="1211357"/>
          </a:xfrm>
          <a:prstGeom prst="rect">
            <a:avLst/>
          </a:prstGeom>
          <a:noFill/>
          <a:ln w="12700">
            <a:solidFill>
              <a:schemeClr val="tx1"/>
            </a:solidFill>
          </a:ln>
        </p:spPr>
        <p:txBody>
          <a:bodyPr wrap="none" rtlCol="0">
            <a:spAutoFit/>
          </a:bodyPr>
          <a:lstStyle/>
          <a:p>
            <a:pPr>
              <a:lnSpc>
                <a:spcPts val="3000"/>
              </a:lnSpc>
            </a:pPr>
            <a:r>
              <a:rPr lang="zh-CN" altLang="en-US" sz="2000" dirty="0"/>
              <a:t>只在两种情况启动进程调度：</a:t>
            </a:r>
            <a:endParaRPr lang="en-US" altLang="zh-CN" sz="2000" dirty="0"/>
          </a:p>
          <a:p>
            <a:pPr>
              <a:lnSpc>
                <a:spcPts val="3000"/>
              </a:lnSpc>
            </a:pPr>
            <a:r>
              <a:rPr lang="en-US" altLang="zh-CN" sz="2000" dirty="0"/>
              <a:t>1. </a:t>
            </a:r>
            <a:r>
              <a:rPr lang="zh-CN" altLang="en-US" sz="2000" dirty="0"/>
              <a:t>完成当前进程</a:t>
            </a:r>
            <a:endParaRPr lang="en-US" altLang="zh-CN" sz="2000" dirty="0"/>
          </a:p>
          <a:p>
            <a:pPr>
              <a:lnSpc>
                <a:spcPts val="3000"/>
              </a:lnSpc>
            </a:pPr>
            <a:r>
              <a:rPr lang="en-US" altLang="zh-CN" sz="2000" dirty="0"/>
              <a:t>2. </a:t>
            </a:r>
            <a:r>
              <a:rPr lang="zh-CN" altLang="en-US" sz="2000" dirty="0"/>
              <a:t>有进程</a:t>
            </a:r>
            <a:r>
              <a:rPr lang="zh-CN" altLang="en-US" sz="2000" dirty="0">
                <a:solidFill>
                  <a:srgbClr val="FF0000"/>
                </a:solidFill>
              </a:rPr>
              <a:t>松弛度为</a:t>
            </a:r>
            <a:r>
              <a:rPr lang="en-US" altLang="zh-CN" sz="2000" dirty="0">
                <a:solidFill>
                  <a:srgbClr val="FF0000"/>
                </a:solidFill>
              </a:rPr>
              <a:t>0</a:t>
            </a:r>
            <a:endParaRPr lang="zh-CN" altLang="en-US" sz="2000" dirty="0">
              <a:solidFill>
                <a:srgbClr val="FF0000"/>
              </a:solidFill>
            </a:endParaRPr>
          </a:p>
        </p:txBody>
      </p:sp>
      <p:cxnSp>
        <p:nvCxnSpPr>
          <p:cNvPr id="47" name="直接连接符 46">
            <a:extLst>
              <a:ext uri="{FF2B5EF4-FFF2-40B4-BE49-F238E27FC236}">
                <a16:creationId xmlns:a16="http://schemas.microsoft.com/office/drawing/2014/main" id="{E5952088-B9C6-4F74-BC37-A8F19DC9E2AD}"/>
              </a:ext>
            </a:extLst>
          </p:cNvPr>
          <p:cNvCxnSpPr>
            <a:cxnSpLocks/>
          </p:cNvCxnSpPr>
          <p:nvPr/>
        </p:nvCxnSpPr>
        <p:spPr>
          <a:xfrm>
            <a:off x="3570104" y="2044481"/>
            <a:ext cx="468496"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99ACC1-5AD1-44FA-8373-4CC1DEA0B13D}"/>
              </a:ext>
            </a:extLst>
          </p:cNvPr>
          <p:cNvCxnSpPr>
            <a:cxnSpLocks/>
          </p:cNvCxnSpPr>
          <p:nvPr/>
        </p:nvCxnSpPr>
        <p:spPr>
          <a:xfrm>
            <a:off x="4038600" y="1320658"/>
            <a:ext cx="0" cy="3687894"/>
          </a:xfrm>
          <a:prstGeom prst="line">
            <a:avLst/>
          </a:prstGeom>
          <a:ln w="254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80070FAF-307F-41FF-A2BB-4BBF4609B751}"/>
              </a:ext>
            </a:extLst>
          </p:cNvPr>
          <p:cNvSpPr txBox="1"/>
          <p:nvPr/>
        </p:nvSpPr>
        <p:spPr>
          <a:xfrm>
            <a:off x="3839224" y="1227929"/>
            <a:ext cx="453970" cy="338554"/>
          </a:xfrm>
          <a:prstGeom prst="rect">
            <a:avLst/>
          </a:prstGeom>
          <a:solidFill>
            <a:schemeClr val="bg1"/>
          </a:solidFill>
          <a:ln w="12700">
            <a:solidFill>
              <a:schemeClr val="tx1"/>
            </a:solidFill>
          </a:ln>
        </p:spPr>
        <p:txBody>
          <a:bodyPr wrap="none" rtlCol="0">
            <a:spAutoFit/>
          </a:bodyPr>
          <a:lstStyle/>
          <a:p>
            <a:r>
              <a:rPr lang="en-US" altLang="zh-CN" sz="800" dirty="0"/>
              <a:t>A=10</a:t>
            </a:r>
          </a:p>
          <a:p>
            <a:r>
              <a:rPr lang="en-US" altLang="zh-CN" sz="800" dirty="0"/>
              <a:t>B=10</a:t>
            </a:r>
            <a:endParaRPr lang="zh-CN" altLang="en-US" sz="800" dirty="0"/>
          </a:p>
        </p:txBody>
      </p:sp>
      <p:cxnSp>
        <p:nvCxnSpPr>
          <p:cNvPr id="33" name="直接连接符 32">
            <a:extLst>
              <a:ext uri="{FF2B5EF4-FFF2-40B4-BE49-F238E27FC236}">
                <a16:creationId xmlns:a16="http://schemas.microsoft.com/office/drawing/2014/main" id="{3F173798-0558-4EC7-BEFB-15601360C098}"/>
              </a:ext>
            </a:extLst>
          </p:cNvPr>
          <p:cNvCxnSpPr>
            <a:cxnSpLocks/>
          </p:cNvCxnSpPr>
          <p:nvPr/>
        </p:nvCxnSpPr>
        <p:spPr>
          <a:xfrm flipH="1">
            <a:off x="2133600" y="2343150"/>
            <a:ext cx="6823" cy="685800"/>
          </a:xfrm>
          <a:prstGeom prst="line">
            <a:avLst/>
          </a:prstGeom>
          <a:ln w="254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76BB046F-9408-4680-991C-EC375D1088A1}"/>
              </a:ext>
            </a:extLst>
          </p:cNvPr>
          <p:cNvSpPr txBox="1"/>
          <p:nvPr/>
        </p:nvSpPr>
        <p:spPr>
          <a:xfrm>
            <a:off x="1841057" y="3028950"/>
            <a:ext cx="453970" cy="338554"/>
          </a:xfrm>
          <a:prstGeom prst="rect">
            <a:avLst/>
          </a:prstGeom>
          <a:solidFill>
            <a:schemeClr val="bg1"/>
          </a:solidFill>
          <a:ln w="12700">
            <a:solidFill>
              <a:schemeClr val="tx1"/>
            </a:solidFill>
          </a:ln>
        </p:spPr>
        <p:txBody>
          <a:bodyPr wrap="none" rtlCol="0">
            <a:spAutoFit/>
          </a:bodyPr>
          <a:lstStyle/>
          <a:p>
            <a:r>
              <a:rPr lang="en-US" altLang="zh-CN" sz="800" dirty="0"/>
              <a:t>A=10</a:t>
            </a:r>
            <a:endParaRPr lang="zh-CN" altLang="en-US" sz="800" dirty="0"/>
          </a:p>
          <a:p>
            <a:r>
              <a:rPr lang="en-US" altLang="zh-CN" sz="800" dirty="0"/>
              <a:t>B=5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4"/>
          <p:cNvGrpSpPr/>
          <p:nvPr/>
        </p:nvGrpSpPr>
        <p:grpSpPr>
          <a:xfrm>
            <a:off x="419100" y="1047750"/>
            <a:ext cx="8305800" cy="3810000"/>
            <a:chOff x="5377507" y="2387517"/>
            <a:chExt cx="5898811" cy="3636192"/>
          </a:xfrm>
        </p:grpSpPr>
        <p:grpSp>
          <p:nvGrpSpPr>
            <p:cNvPr id="46086" name="组合 19"/>
            <p:cNvGrpSpPr/>
            <p:nvPr/>
          </p:nvGrpSpPr>
          <p:grpSpPr>
            <a:xfrm>
              <a:off x="5391037" y="2387517"/>
              <a:ext cx="5885281" cy="3636192"/>
              <a:chOff x="5449234" y="1883461"/>
              <a:chExt cx="5885281" cy="3636192"/>
            </a:xfrm>
          </p:grpSpPr>
          <p:sp>
            <p:nvSpPr>
              <p:cNvPr id="46091" name="矩形 3"/>
              <p:cNvSpPr/>
              <p:nvPr/>
            </p:nvSpPr>
            <p:spPr>
              <a:xfrm>
                <a:off x="5664576" y="2124359"/>
                <a:ext cx="5525625" cy="621789"/>
              </a:xfrm>
              <a:prstGeom prst="rect">
                <a:avLst/>
              </a:prstGeom>
              <a:noFill/>
              <a:ln w="9525">
                <a:noFill/>
              </a:ln>
            </p:spPr>
            <p:txBody>
              <a:bodyPr>
                <a:spAutoFit/>
              </a:bodyPr>
              <a:lstStyle/>
              <a:p>
                <a:pPr algn="just" eaLnBrk="1" hangingPunct="1">
                  <a:lnSpc>
                    <a:spcPct val="114000"/>
                  </a:lnSpc>
                </a:pPr>
                <a:r>
                  <a:rPr lang="zh-CN" altLang="en-US" sz="1600" b="1" dirty="0">
                    <a:solidFill>
                      <a:srgbClr val="FF0000"/>
                    </a:solidFill>
                    <a:latin typeface="微软雅黑" panose="020B0503020204020204" pitchFamily="34" charset="-122"/>
                  </a:rPr>
                  <a:t>调度的层次：（三）低级调度</a:t>
                </a:r>
                <a:endParaRPr lang="en-US" altLang="zh-CN" sz="1600" b="1" dirty="0">
                  <a:solidFill>
                    <a:srgbClr val="FF0000"/>
                  </a:solidFill>
                  <a:latin typeface="微软雅黑" panose="020B0503020204020204" pitchFamily="34" charset="-122"/>
                </a:endParaRPr>
              </a:p>
              <a:p>
                <a:pPr algn="just" eaLnBrk="1" hangingPunct="1">
                  <a:lnSpc>
                    <a:spcPct val="114000"/>
                  </a:lnSpc>
                </a:pPr>
                <a:r>
                  <a:rPr lang="en-US" altLang="zh-CN" sz="1600" dirty="0">
                    <a:latin typeface="微软雅黑" panose="020B0503020204020204" pitchFamily="34" charset="-122"/>
                  </a:rPr>
                  <a:t>中断是执行低级调度的时机</a:t>
                </a:r>
              </a:p>
            </p:txBody>
          </p:sp>
          <p:sp>
            <p:nvSpPr>
              <p:cNvPr id="34" name="矩形 4"/>
              <p:cNvSpPr/>
              <p:nvPr/>
            </p:nvSpPr>
            <p:spPr>
              <a:xfrm>
                <a:off x="5449234" y="1883461"/>
                <a:ext cx="5885281" cy="3636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46087" name="等腰三角形 20"/>
            <p:cNvSpPr/>
            <p:nvPr/>
          </p:nvSpPr>
          <p:spPr>
            <a:xfrm rot="5400000">
              <a:off x="5373317" y="4431133"/>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88" name="等腰三角形 21"/>
            <p:cNvSpPr/>
            <p:nvPr/>
          </p:nvSpPr>
          <p:spPr>
            <a:xfrm rot="5400000">
              <a:off x="5359507" y="3903075"/>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89" name="等腰三角形 22"/>
            <p:cNvSpPr/>
            <p:nvPr/>
          </p:nvSpPr>
          <p:spPr>
            <a:xfrm rot="5400000">
              <a:off x="5373317" y="4959192"/>
              <a:ext cx="216000" cy="180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90" name="等腰三角形 23"/>
            <p:cNvSpPr/>
            <p:nvPr/>
          </p:nvSpPr>
          <p:spPr>
            <a:xfrm rot="5400000">
              <a:off x="5373327" y="3375006"/>
              <a:ext cx="216000" cy="180021"/>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grpSp>
      <p:sp>
        <p:nvSpPr>
          <p:cNvPr id="17" name="文本框 2"/>
          <p:cNvSpPr txBox="1"/>
          <p:nvPr/>
        </p:nvSpPr>
        <p:spPr>
          <a:xfrm>
            <a:off x="914400" y="144463"/>
            <a:ext cx="3219450" cy="376238"/>
          </a:xfrm>
          <a:prstGeom prst="rect">
            <a:avLst/>
          </a:prstGeom>
          <a:noFill/>
        </p:spPr>
        <p:txBody>
          <a:bodyPr lIns="68571" tIns="34285" rIns="68571" bIns="34285">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chemeClr val="bg1">
                    <a:lumMod val="50000"/>
                  </a:schemeClr>
                </a:solidFill>
                <a:latin typeface="微软雅黑" panose="020B0503020204020204" pitchFamily="34" charset="-122"/>
                <a:ea typeface="微软雅黑" panose="020B0503020204020204" pitchFamily="34" charset="-122"/>
                <a:cs typeface="+mn-cs"/>
              </a:rPr>
              <a:t>调度层次：低级调度</a:t>
            </a:r>
          </a:p>
        </p:txBody>
      </p:sp>
      <p:sp>
        <p:nvSpPr>
          <p:cNvPr id="46084" name="等腰三角形 23"/>
          <p:cNvSpPr/>
          <p:nvPr/>
        </p:nvSpPr>
        <p:spPr>
          <a:xfrm rot="5400000">
            <a:off x="446088" y="1408113"/>
            <a:ext cx="225425" cy="252412"/>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sp>
        <p:nvSpPr>
          <p:cNvPr id="46085" name="等腰三角形 23"/>
          <p:cNvSpPr/>
          <p:nvPr/>
        </p:nvSpPr>
        <p:spPr>
          <a:xfrm rot="5400000">
            <a:off x="452438" y="4232275"/>
            <a:ext cx="225425" cy="254000"/>
          </a:xfrm>
          <a:prstGeom prst="triangle">
            <a:avLst>
              <a:gd name="adj" fmla="val 50000"/>
            </a:avLst>
          </a:prstGeom>
          <a:solidFill>
            <a:schemeClr val="accent1"/>
          </a:solidFill>
          <a:ln w="9525">
            <a:noFill/>
          </a:ln>
        </p:spPr>
        <p:txBody>
          <a:bodyPr anchor="ctr" anchorCtr="0"/>
          <a:lstStyle/>
          <a:p>
            <a:pPr algn="ctr" eaLnBrk="1" hangingPunct="1"/>
            <a:endParaRPr lang="zh-CN" altLang="en-US" sz="2400" b="1" dirty="0">
              <a:solidFill>
                <a:srgbClr val="FFFFFF"/>
              </a:solidFill>
              <a:latin typeface="微软雅黑" panose="020B0503020204020204" pitchFamily="34" charset="-122"/>
            </a:endParaRPr>
          </a:p>
        </p:txBody>
      </p:sp>
      <p:pic>
        <p:nvPicPr>
          <p:cNvPr id="103" name="图片 102"/>
          <p:cNvPicPr/>
          <p:nvPr/>
        </p:nvPicPr>
        <p:blipFill>
          <a:blip r:embed="rId3"/>
          <a:stretch>
            <a:fillRect/>
          </a:stretch>
        </p:blipFill>
        <p:spPr>
          <a:xfrm>
            <a:off x="1828800" y="2131060"/>
            <a:ext cx="4580255" cy="2368550"/>
          </a:xfrm>
          <a:prstGeom prst="rect">
            <a:avLst/>
          </a:prstGeom>
          <a:noFill/>
          <a:ln w="9525">
            <a:noFill/>
          </a:ln>
        </p:spPr>
      </p:pic>
    </p:spTree>
    <p:extLst>
      <p:ext uri="{BB962C8B-B14F-4D97-AF65-F5344CB8AC3E}">
        <p14:creationId xmlns:p14="http://schemas.microsoft.com/office/powerpoint/2010/main" val="1518407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2"/>
          </p:nvPr>
        </p:nvSpPr>
        <p:spPr/>
      </p:sp>
      <p:sp>
        <p:nvSpPr>
          <p:cNvPr id="3" name="图片占位符 2"/>
          <p:cNvSpPr>
            <a:spLocks noGrp="1"/>
          </p:cNvSpPr>
          <p:nvPr>
            <p:ph type="pic" sz="quarter" idx="13"/>
          </p:nvPr>
        </p:nvSpPr>
        <p:spPr/>
      </p:sp>
      <p:sp>
        <p:nvSpPr>
          <p:cNvPr id="4" name="图片占位符 3"/>
          <p:cNvSpPr>
            <a:spLocks noGrp="1"/>
          </p:cNvSpPr>
          <p:nvPr>
            <p:ph type="pic" sz="quarter" idx="14"/>
          </p:nvPr>
        </p:nvSpPr>
        <p:spPr/>
      </p:sp>
      <p:sp>
        <p:nvSpPr>
          <p:cNvPr id="775170" name="标题 775169"/>
          <p:cNvSpPr>
            <a:spLocks noGrp="1"/>
          </p:cNvSpPr>
          <p:nvPr>
            <p:custDataLst>
              <p:tags r:id="rId1"/>
            </p:custDataLst>
          </p:nvPr>
        </p:nvSpPr>
        <p:spPr>
          <a:xfrm>
            <a:off x="533400" y="133350"/>
            <a:ext cx="7971155" cy="4485640"/>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en-US" altLang="zh-CN" sz="200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noProof="0" dirty="0">
                <a:solidFill>
                  <a:schemeClr val="bg1">
                    <a:lumMod val="50000"/>
                  </a:schemeClr>
                </a:solidFill>
                <a:latin typeface="微软雅黑" panose="020B0503020204020204" pitchFamily="34" charset="-122"/>
                <a:ea typeface="微软雅黑" panose="020B0503020204020204" pitchFamily="34" charset="-122"/>
                <a:cs typeface="+mn-cs"/>
                <a:sym typeface="+mn-ea"/>
              </a:rPr>
              <a:t>优先级倒置现象</a:t>
            </a:r>
            <a:br>
              <a:rPr lang="zh-CN" altLang="en-US" sz="2000" b="1" noProof="0" dirty="0">
                <a:solidFill>
                  <a:schemeClr val="bg1">
                    <a:lumMod val="50000"/>
                  </a:schemeClr>
                </a:solidFill>
                <a:latin typeface="微软雅黑" panose="020B0503020204020204" pitchFamily="34" charset="-122"/>
                <a:ea typeface="微软雅黑" panose="020B0503020204020204" pitchFamily="34" charset="-122"/>
                <a:cs typeface="+mn-cs"/>
                <a:sym typeface="+mn-ea"/>
              </a:rPr>
            </a:br>
            <a:r>
              <a:rPr lang="en-US" altLang="zh-CN" sz="2000" b="1">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 优先级倒置的形成</a:t>
            </a:r>
            <a:br>
              <a:rPr lang="en-US" altLang="zh-CN" sz="2000" b="1">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en-US" altLang="zh-CN" sz="200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在系统中存在着影响进程运行的资源而可能产生高优先级进程被低优先级进程延迟或阻塞</a:t>
            </a:r>
            <a:r>
              <a:rPr lang="zh-CN" altLang="en-US" sz="200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的现象</a:t>
            </a:r>
            <a:r>
              <a:rPr lang="en-US" altLang="zh-CN" sz="200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777219" name="文本占位符 777218"/>
          <p:cNvSpPr>
            <a:spLocks noGrp="1"/>
          </p:cNvSpPr>
          <p:nvPr>
            <p:custDataLst>
              <p:tags r:id="rId2"/>
            </p:custDataLst>
          </p:nvPr>
        </p:nvSpPr>
        <p:spPr>
          <a:xfrm>
            <a:off x="990600" y="4619070"/>
            <a:ext cx="6858000" cy="357188"/>
          </a:xfrm>
          <a:prstGeom prst="rect">
            <a:avLst/>
          </a:prstGeom>
          <a:noFill/>
          <a:ln w="9525">
            <a:noFill/>
          </a:ln>
        </p:spPr>
        <p:txBody>
          <a:bodyPr vert="horz" lIns="76200" tIns="0" rIns="61912" bIns="0" rtlCol="0">
            <a:noAutofit/>
          </a:bodyPr>
          <a:lstStyle>
            <a:lvl1pPr marL="342900" lvl="0" indent="-3429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1pPr>
            <a:lvl2pPr marL="742950" lvl="1" indent="-28575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2pPr>
            <a:lvl3pPr marL="1143000" lvl="2"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3pPr>
            <a:lvl4pPr marL="1600200" lvl="3"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4pPr>
            <a:lvl5pPr marL="2057400" lvl="4"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5pPr>
            <a:lvl6pPr marL="2514600" lvl="5"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6pPr>
            <a:lvl7pPr marL="2971800" lvl="6"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7pPr>
            <a:lvl8pPr marL="3429000" lvl="7"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8pPr>
            <a:lvl9pPr marL="3886200" lvl="8" indent="-228600" algn="ctr" defTabSz="914400" rtl="0" eaLnBrk="1" fontAlgn="base" latinLnBrk="0" hangingPunct="1">
              <a:lnSpc>
                <a:spcPct val="100000"/>
              </a:lnSpc>
              <a:spcBef>
                <a:spcPct val="0"/>
              </a:spcBef>
              <a:spcAft>
                <a:spcPct val="0"/>
              </a:spcAft>
              <a:buNone/>
              <a:defRPr sz="2200" b="0" i="0" u="none" kern="1200" baseline="0">
                <a:solidFill>
                  <a:schemeClr val="tx1"/>
                </a:solidFill>
                <a:latin typeface="+mn-lt"/>
                <a:ea typeface="+mn-ea"/>
                <a:cs typeface="+mn-cs"/>
              </a:defRPr>
            </a:lvl9pPr>
          </a:lstStyle>
          <a:p>
            <a:pPr lvl="0" algn="ctr">
              <a:buClrTx/>
              <a:buSzTx/>
              <a:buFontTx/>
            </a:pPr>
            <a:r>
              <a:rPr lang="zh-CN" altLang="en-US" sz="1650" dirty="0">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图3-1</a:t>
            </a:r>
            <a:r>
              <a:rPr lang="en-US" altLang="zh-CN" sz="1650" dirty="0">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650" dirty="0">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优先级倒置示意图</a:t>
            </a:r>
          </a:p>
        </p:txBody>
      </p:sp>
      <p:pic>
        <p:nvPicPr>
          <p:cNvPr id="777220" name="图片 777219" descr="3-10"/>
          <p:cNvPicPr>
            <a:picLocks noChangeAspect="1"/>
          </p:cNvPicPr>
          <p:nvPr>
            <p:custDataLst>
              <p:tags r:id="rId3"/>
            </p:custDataLst>
          </p:nvPr>
        </p:nvPicPr>
        <p:blipFill>
          <a:blip r:embed="rId5"/>
          <a:stretch>
            <a:fillRect/>
          </a:stretch>
        </p:blipFill>
        <p:spPr>
          <a:xfrm>
            <a:off x="1447880" y="1962388"/>
            <a:ext cx="5293519" cy="2338388"/>
          </a:xfrm>
          <a:prstGeom prst="rect">
            <a:avLst/>
          </a:prstGeom>
          <a:noFill/>
          <a:ln w="9525">
            <a:noFill/>
          </a:ln>
        </p:spPr>
      </p:pic>
      <p:grpSp>
        <p:nvGrpSpPr>
          <p:cNvPr id="6" name="组合 5">
            <a:extLst>
              <a:ext uri="{FF2B5EF4-FFF2-40B4-BE49-F238E27FC236}">
                <a16:creationId xmlns:a16="http://schemas.microsoft.com/office/drawing/2014/main" id="{CF3A39B0-0CC2-41B6-904E-8FBDB92E8C12}"/>
              </a:ext>
            </a:extLst>
          </p:cNvPr>
          <p:cNvGrpSpPr/>
          <p:nvPr/>
        </p:nvGrpSpPr>
        <p:grpSpPr>
          <a:xfrm>
            <a:off x="2190993" y="2536511"/>
            <a:ext cx="1346873" cy="860283"/>
            <a:chOff x="2190993" y="2536511"/>
            <a:chExt cx="1346873" cy="860283"/>
          </a:xfrm>
        </p:grpSpPr>
        <p:sp>
          <p:nvSpPr>
            <p:cNvPr id="5" name="文本框 4">
              <a:extLst>
                <a:ext uri="{FF2B5EF4-FFF2-40B4-BE49-F238E27FC236}">
                  <a16:creationId xmlns:a16="http://schemas.microsoft.com/office/drawing/2014/main" id="{259BACB9-451E-411B-9187-D9C3C62A3763}"/>
                </a:ext>
              </a:extLst>
            </p:cNvPr>
            <p:cNvSpPr txBox="1"/>
            <p:nvPr/>
          </p:nvSpPr>
          <p:spPr>
            <a:xfrm>
              <a:off x="2190993" y="3181350"/>
              <a:ext cx="718466" cy="215444"/>
            </a:xfrm>
            <a:prstGeom prst="rect">
              <a:avLst/>
            </a:prstGeom>
            <a:noFill/>
          </p:spPr>
          <p:txBody>
            <a:bodyPr wrap="none" rtlCol="0">
              <a:spAutoFit/>
            </a:bodyPr>
            <a:lstStyle/>
            <a:p>
              <a:r>
                <a:rPr lang="en-US" altLang="zh-CN" sz="800" dirty="0">
                  <a:solidFill>
                    <a:srgbClr val="FF0000"/>
                  </a:solidFill>
                </a:rPr>
                <a:t>P2</a:t>
              </a:r>
              <a:r>
                <a:rPr lang="zh-CN" altLang="en-US" sz="800" dirty="0">
                  <a:solidFill>
                    <a:srgbClr val="FF0000"/>
                  </a:solidFill>
                </a:rPr>
                <a:t>就绪时刻</a:t>
              </a:r>
            </a:p>
          </p:txBody>
        </p:sp>
        <p:sp>
          <p:nvSpPr>
            <p:cNvPr id="9" name="文本框 8">
              <a:extLst>
                <a:ext uri="{FF2B5EF4-FFF2-40B4-BE49-F238E27FC236}">
                  <a16:creationId xmlns:a16="http://schemas.microsoft.com/office/drawing/2014/main" id="{045118EA-E978-46E3-8DDE-E244C756D817}"/>
                </a:ext>
              </a:extLst>
            </p:cNvPr>
            <p:cNvSpPr txBox="1"/>
            <p:nvPr/>
          </p:nvSpPr>
          <p:spPr>
            <a:xfrm>
              <a:off x="2819400" y="2536511"/>
              <a:ext cx="718466" cy="215444"/>
            </a:xfrm>
            <a:prstGeom prst="rect">
              <a:avLst/>
            </a:prstGeom>
            <a:noFill/>
          </p:spPr>
          <p:txBody>
            <a:bodyPr wrap="none" rtlCol="0">
              <a:spAutoFit/>
            </a:bodyPr>
            <a:lstStyle/>
            <a:p>
              <a:r>
                <a:rPr lang="en-US" altLang="zh-CN" sz="800" dirty="0">
                  <a:solidFill>
                    <a:srgbClr val="FF0000"/>
                  </a:solidFill>
                </a:rPr>
                <a:t>P1</a:t>
              </a:r>
              <a:r>
                <a:rPr lang="zh-CN" altLang="en-US" sz="800" dirty="0">
                  <a:solidFill>
                    <a:srgbClr val="FF0000"/>
                  </a:solidFill>
                </a:rPr>
                <a:t>就绪时刻</a:t>
              </a:r>
            </a:p>
          </p:txBody>
        </p:sp>
      </p:grpSp>
      <p:sp>
        <p:nvSpPr>
          <p:cNvPr id="11" name="文本框 10">
            <a:extLst>
              <a:ext uri="{FF2B5EF4-FFF2-40B4-BE49-F238E27FC236}">
                <a16:creationId xmlns:a16="http://schemas.microsoft.com/office/drawing/2014/main" id="{FDC10598-BD33-4711-808C-18CE5214C169}"/>
              </a:ext>
            </a:extLst>
          </p:cNvPr>
          <p:cNvSpPr txBox="1"/>
          <p:nvPr/>
        </p:nvSpPr>
        <p:spPr>
          <a:xfrm>
            <a:off x="3644494" y="2495550"/>
            <a:ext cx="1582484" cy="415498"/>
          </a:xfrm>
          <a:prstGeom prst="rect">
            <a:avLst/>
          </a:prstGeom>
          <a:noFill/>
        </p:spPr>
        <p:txBody>
          <a:bodyPr wrap="none" rtlCol="0">
            <a:spAutoFit/>
          </a:bodyPr>
          <a:lstStyle/>
          <a:p>
            <a:r>
              <a:rPr lang="en-US" altLang="zh-CN" sz="1050" dirty="0">
                <a:solidFill>
                  <a:srgbClr val="FF0000"/>
                </a:solidFill>
              </a:rPr>
              <a:t>P2</a:t>
            </a:r>
            <a:r>
              <a:rPr lang="zh-CN" altLang="en-US" sz="1050" dirty="0">
                <a:solidFill>
                  <a:srgbClr val="FF0000"/>
                </a:solidFill>
              </a:rPr>
              <a:t>优先级比</a:t>
            </a:r>
            <a:r>
              <a:rPr lang="en-US" altLang="zh-CN" sz="1050" dirty="0">
                <a:solidFill>
                  <a:srgbClr val="FF0000"/>
                </a:solidFill>
              </a:rPr>
              <a:t>P1</a:t>
            </a:r>
            <a:r>
              <a:rPr lang="zh-CN" altLang="en-US" sz="1050" dirty="0">
                <a:solidFill>
                  <a:srgbClr val="FF0000"/>
                </a:solidFill>
              </a:rPr>
              <a:t>低</a:t>
            </a:r>
            <a:endParaRPr lang="en-US" altLang="zh-CN" sz="1050" dirty="0">
              <a:solidFill>
                <a:srgbClr val="FF0000"/>
              </a:solidFill>
            </a:endParaRPr>
          </a:p>
          <a:p>
            <a:r>
              <a:rPr lang="zh-CN" altLang="en-US" sz="1050" dirty="0">
                <a:solidFill>
                  <a:srgbClr val="FF0000"/>
                </a:solidFill>
              </a:rPr>
              <a:t>但是</a:t>
            </a:r>
            <a:r>
              <a:rPr lang="en-US" altLang="zh-CN" sz="1050" dirty="0">
                <a:solidFill>
                  <a:srgbClr val="FF0000"/>
                </a:solidFill>
              </a:rPr>
              <a:t>P2</a:t>
            </a:r>
            <a:r>
              <a:rPr lang="zh-CN" altLang="en-US" sz="1050" dirty="0">
                <a:solidFill>
                  <a:srgbClr val="FF0000"/>
                </a:solidFill>
              </a:rPr>
              <a:t>抢在</a:t>
            </a:r>
            <a:r>
              <a:rPr lang="en-US" altLang="zh-CN" sz="1050" dirty="0">
                <a:solidFill>
                  <a:srgbClr val="FF0000"/>
                </a:solidFill>
              </a:rPr>
              <a:t>P1</a:t>
            </a:r>
            <a:r>
              <a:rPr lang="zh-CN" altLang="en-US" sz="1050" dirty="0">
                <a:solidFill>
                  <a:srgbClr val="FF0000"/>
                </a:solidFill>
              </a:rPr>
              <a:t>前面运行</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2159" y="133296"/>
            <a:ext cx="5269706" cy="398780"/>
          </a:xfrm>
          <a:prstGeom prst="rect">
            <a:avLst/>
          </a:prstGeom>
        </p:spPr>
        <p:txBody>
          <a:bodyPr wrap="square">
            <a:spAutoFit/>
          </a:bodyPr>
          <a:lstStyle/>
          <a:p>
            <a:r>
              <a:rPr lang="zh-CN" altLang="en-US" sz="2000" b="1" noProof="0" dirty="0">
                <a:solidFill>
                  <a:schemeClr val="bg1">
                    <a:lumMod val="50000"/>
                  </a:schemeClr>
                </a:solidFill>
              </a:rPr>
              <a:t>优先级倒置现象</a:t>
            </a:r>
          </a:p>
        </p:txBody>
      </p:sp>
      <p:sp>
        <p:nvSpPr>
          <p:cNvPr id="5" name="iṥlídè"/>
          <p:cNvSpPr/>
          <p:nvPr/>
        </p:nvSpPr>
        <p:spPr>
          <a:xfrm>
            <a:off x="5218684" y="846043"/>
            <a:ext cx="3925316" cy="3756215"/>
          </a:xfrm>
          <a:prstGeom prst="rect">
            <a:avLst/>
          </a:prstGeom>
          <a:blipFill>
            <a:blip r:embed="rId2"/>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endParaRPr lang="zh-CN" altLang="en-US" sz="100" dirty="0"/>
          </a:p>
        </p:txBody>
      </p:sp>
      <p:grpSp>
        <p:nvGrpSpPr>
          <p:cNvPr id="6" name="iṡļiḓe"/>
          <p:cNvGrpSpPr/>
          <p:nvPr/>
        </p:nvGrpSpPr>
        <p:grpSpPr>
          <a:xfrm>
            <a:off x="502444" y="1152378"/>
            <a:ext cx="4633798" cy="1184666"/>
            <a:chOff x="660400" y="1737697"/>
            <a:chExt cx="6178397" cy="1579555"/>
          </a:xfrm>
        </p:grpSpPr>
        <p:sp>
          <p:nvSpPr>
            <p:cNvPr id="11" name="îṧľîḋé"/>
            <p:cNvSpPr txBox="1"/>
            <p:nvPr/>
          </p:nvSpPr>
          <p:spPr>
            <a:xfrm>
              <a:off x="1296567" y="1737697"/>
              <a:ext cx="5542230" cy="1579555"/>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950" dirty="0"/>
                <a:t>采用优先级调度和抢占方式，可能产生</a:t>
              </a:r>
              <a:r>
                <a:rPr lang="zh-CN" altLang="en-US" sz="1950" dirty="0">
                  <a:solidFill>
                    <a:srgbClr val="FF0000"/>
                  </a:solidFill>
                </a:rPr>
                <a:t>优先级倒置</a:t>
              </a:r>
              <a:r>
                <a:rPr lang="zh-CN" altLang="en-US" sz="1950" dirty="0"/>
                <a:t>。现象：高优先级进程被低优先级进程延迟或阻塞。</a:t>
              </a:r>
            </a:p>
          </p:txBody>
        </p:sp>
        <p:grpSp>
          <p:nvGrpSpPr>
            <p:cNvPr id="8" name="ïS1íḋé"/>
            <p:cNvGrpSpPr/>
            <p:nvPr/>
          </p:nvGrpSpPr>
          <p:grpSpPr>
            <a:xfrm>
              <a:off x="660400" y="1787149"/>
              <a:ext cx="497734" cy="497734"/>
              <a:chOff x="660400" y="1787149"/>
              <a:chExt cx="497734" cy="497734"/>
            </a:xfrm>
          </p:grpSpPr>
          <p:sp>
            <p:nvSpPr>
              <p:cNvPr id="9"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10"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grpSp>
        <p:nvGrpSpPr>
          <p:cNvPr id="13" name="iŝļïḓê"/>
          <p:cNvGrpSpPr/>
          <p:nvPr/>
        </p:nvGrpSpPr>
        <p:grpSpPr>
          <a:xfrm>
            <a:off x="545705" y="2792472"/>
            <a:ext cx="4723385" cy="932363"/>
            <a:chOff x="660400" y="2092935"/>
            <a:chExt cx="6297847" cy="1243151"/>
          </a:xfrm>
        </p:grpSpPr>
        <p:grpSp>
          <p:nvGrpSpPr>
            <p:cNvPr id="14" name="ïṧļïḓe"/>
            <p:cNvGrpSpPr/>
            <p:nvPr/>
          </p:nvGrpSpPr>
          <p:grpSpPr>
            <a:xfrm>
              <a:off x="1296567" y="2092935"/>
              <a:ext cx="5661680" cy="1243151"/>
              <a:chOff x="1296567" y="2092935"/>
              <a:chExt cx="7140794" cy="1243151"/>
            </a:xfrm>
          </p:grpSpPr>
          <p:sp>
            <p:nvSpPr>
              <p:cNvPr id="18" name="ïšļíďè"/>
              <p:cNvSpPr txBox="1"/>
              <p:nvPr/>
            </p:nvSpPr>
            <p:spPr>
              <a:xfrm>
                <a:off x="1296567" y="2092935"/>
                <a:ext cx="7140794" cy="389423"/>
              </a:xfrm>
              <a:prstGeom prst="rect">
                <a:avLst/>
              </a:prstGeom>
              <a:noFill/>
            </p:spPr>
            <p:txBody>
              <a:bodyPr wrap="square" lIns="68580" tIns="34290" rIns="68580" bIns="3429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950" dirty="0">
                    <a:solidFill>
                      <a:srgbClr val="0000FF"/>
                    </a:solidFill>
                  </a:rPr>
                  <a:t>解决方法：</a:t>
                </a:r>
              </a:p>
            </p:txBody>
          </p:sp>
          <p:sp>
            <p:nvSpPr>
              <p:cNvPr id="19" name="íşľíḑè"/>
              <p:cNvSpPr/>
              <p:nvPr/>
            </p:nvSpPr>
            <p:spPr bwMode="auto">
              <a:xfrm>
                <a:off x="1312811" y="2588174"/>
                <a:ext cx="6632638" cy="7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20000"/>
                  </a:lnSpc>
                  <a:spcBef>
                    <a:spcPts val="600"/>
                  </a:spcBef>
                  <a:buFont typeface="Wingdings" panose="05000000000000000000" pitchFamily="2" charset="2"/>
                  <a:buChar char="Ø"/>
                </a:pPr>
                <a:r>
                  <a:rPr lang="zh-CN" altLang="en-US" dirty="0"/>
                  <a:t>制定一些规定，如规定低优先级</a:t>
                </a:r>
                <a:r>
                  <a:rPr lang="zh-CN" altLang="en-US" dirty="0">
                    <a:solidFill>
                      <a:srgbClr val="FF0000"/>
                    </a:solidFill>
                  </a:rPr>
                  <a:t>进程执行临界资源后，其所占用的处理机不允许被抢占</a:t>
                </a:r>
                <a:r>
                  <a:rPr lang="zh-CN" altLang="en-US" dirty="0"/>
                  <a:t>；</a:t>
                </a:r>
              </a:p>
              <a:p>
                <a:pPr marL="342900" lvl="1" indent="-342900">
                  <a:lnSpc>
                    <a:spcPct val="120000"/>
                  </a:lnSpc>
                  <a:spcBef>
                    <a:spcPts val="600"/>
                  </a:spcBef>
                  <a:buFont typeface="Wingdings" panose="05000000000000000000" pitchFamily="2" charset="2"/>
                  <a:buChar char="Ø"/>
                </a:pPr>
                <a:r>
                  <a:rPr lang="zh-CN" altLang="en-US" dirty="0"/>
                  <a:t>允许</a:t>
                </a:r>
                <a:r>
                  <a:rPr lang="zh-CN" altLang="en-US" dirty="0">
                    <a:solidFill>
                      <a:srgbClr val="FF0000"/>
                    </a:solidFill>
                  </a:rPr>
                  <a:t>动态优先级</a:t>
                </a:r>
                <a:r>
                  <a:rPr lang="zh-CN" altLang="en-US" dirty="0"/>
                  <a:t>继承。</a:t>
                </a:r>
              </a:p>
            </p:txBody>
          </p:sp>
        </p:grpSp>
        <p:grpSp>
          <p:nvGrpSpPr>
            <p:cNvPr id="15" name="ïŝľídè"/>
            <p:cNvGrpSpPr/>
            <p:nvPr/>
          </p:nvGrpSpPr>
          <p:grpSpPr>
            <a:xfrm>
              <a:off x="660400" y="2096245"/>
              <a:ext cx="497734" cy="497734"/>
              <a:chOff x="660400" y="2096245"/>
              <a:chExt cx="497734" cy="497734"/>
            </a:xfrm>
          </p:grpSpPr>
          <p:sp>
            <p:nvSpPr>
              <p:cNvPr id="16" name="ïṡľïde"/>
              <p:cNvSpPr/>
              <p:nvPr/>
            </p:nvSpPr>
            <p:spPr>
              <a:xfrm>
                <a:off x="660400" y="2096245"/>
                <a:ext cx="497734" cy="49773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dirty="0">
                  <a:solidFill>
                    <a:schemeClr val="bg1"/>
                  </a:solidFill>
                </a:endParaRPr>
              </a:p>
            </p:txBody>
          </p:sp>
          <p:sp>
            <p:nvSpPr>
              <p:cNvPr id="17" name="ïšliḍe"/>
              <p:cNvSpPr/>
              <p:nvPr/>
            </p:nvSpPr>
            <p:spPr>
              <a:xfrm>
                <a:off x="779848" y="2227680"/>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500" b="1" dirty="0">
                  <a:solidFill>
                    <a:schemeClr val="bg1"/>
                  </a:solidFill>
                </a:endParaRPr>
              </a:p>
            </p:txBody>
          </p:sp>
        </p:grpSp>
      </p:grpSp>
      <p:cxnSp>
        <p:nvCxnSpPr>
          <p:cNvPr id="21" name="直接连接符 20"/>
          <p:cNvCxnSpPr/>
          <p:nvPr/>
        </p:nvCxnSpPr>
        <p:spPr>
          <a:xfrm>
            <a:off x="584886" y="2601380"/>
            <a:ext cx="444209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2"/>
          </p:nvPr>
        </p:nvSpPr>
        <p:spPr/>
      </p:sp>
      <p:sp>
        <p:nvSpPr>
          <p:cNvPr id="3" name="图片占位符 2"/>
          <p:cNvSpPr>
            <a:spLocks noGrp="1"/>
          </p:cNvSpPr>
          <p:nvPr>
            <p:ph type="pic" sz="quarter" idx="13"/>
          </p:nvPr>
        </p:nvSpPr>
        <p:spPr/>
      </p:sp>
      <p:sp>
        <p:nvSpPr>
          <p:cNvPr id="4" name="图片占位符 3"/>
          <p:cNvSpPr>
            <a:spLocks noGrp="1"/>
          </p:cNvSpPr>
          <p:nvPr>
            <p:ph type="pic" sz="quarter" idx="14"/>
          </p:nvPr>
        </p:nvSpPr>
        <p:spPr/>
      </p:sp>
      <p:sp>
        <p:nvSpPr>
          <p:cNvPr id="775170" name="标题 775169"/>
          <p:cNvSpPr>
            <a:spLocks noGrp="1"/>
          </p:cNvSpPr>
          <p:nvPr>
            <p:custDataLst>
              <p:tags r:id="rId1"/>
            </p:custDataLst>
          </p:nvPr>
        </p:nvSpPr>
        <p:spPr>
          <a:xfrm>
            <a:off x="533400" y="133350"/>
            <a:ext cx="7971155" cy="4485640"/>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en-US" altLang="zh-CN" sz="200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noProof="0" dirty="0">
                <a:solidFill>
                  <a:schemeClr val="bg1">
                    <a:lumMod val="50000"/>
                  </a:schemeClr>
                </a:solidFill>
                <a:latin typeface="微软雅黑" panose="020B0503020204020204" pitchFamily="34" charset="-122"/>
                <a:ea typeface="微软雅黑" panose="020B0503020204020204" pitchFamily="34" charset="-122"/>
                <a:cs typeface="+mn-cs"/>
                <a:sym typeface="+mn-ea"/>
              </a:rPr>
              <a:t>优先级倒置现象</a:t>
            </a:r>
            <a:br>
              <a:rPr lang="zh-CN" altLang="en-US" sz="2000" b="1" noProof="0" dirty="0">
                <a:solidFill>
                  <a:schemeClr val="bg1">
                    <a:lumMod val="50000"/>
                  </a:schemeClr>
                </a:solidFill>
                <a:latin typeface="微软雅黑" panose="020B0503020204020204" pitchFamily="34" charset="-122"/>
                <a:ea typeface="微软雅黑" panose="020B0503020204020204" pitchFamily="34" charset="-122"/>
                <a:cs typeface="+mn-cs"/>
                <a:sym typeface="+mn-ea"/>
              </a:rPr>
            </a:br>
            <a:endParaRPr lang="en-US" altLang="zh-CN" sz="200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78242" name="标题 778241"/>
          <p:cNvSpPr>
            <a:spLocks noGrp="1"/>
          </p:cNvSpPr>
          <p:nvPr>
            <p:custDataLst>
              <p:tags r:id="rId2"/>
            </p:custDataLst>
          </p:nvPr>
        </p:nvSpPr>
        <p:spPr>
          <a:xfrm>
            <a:off x="468313" y="590550"/>
            <a:ext cx="8207375" cy="5545138"/>
          </a:xfrm>
          <a:prstGeom prst="rect">
            <a:avLst/>
          </a:prstGeom>
          <a:noFill/>
          <a:ln w="9525">
            <a:noFill/>
          </a:ln>
        </p:spPr>
        <p:txBody>
          <a:bodyPr vert="horz" lIns="101600" tIns="38100" rIns="76200" bIns="38100" rtlCol="0" anchor="t" anchorCtr="0">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50000"/>
              </a:lnSpc>
              <a:buClrTx/>
              <a:buSzTx/>
              <a:buFontTx/>
            </a:pPr>
            <a:r>
              <a:rPr lang="en-US" altLang="zh-CN" sz="2000" b="1">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 优先级倒置的解决方法</a:t>
            </a:r>
            <a:br>
              <a:rPr lang="zh-CN" altLang="en-US"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dirty="0">
                <a:solidFill>
                  <a:schemeClr val="dk2">
                    <a:lumMod val="25000"/>
                  </a:schemeClr>
                </a:solidFill>
                <a:latin typeface="汉仪旗黑-85S" charset="0"/>
                <a:cs typeface="汉仪旗黑-85S" charset="0"/>
                <a:sym typeface="+mn-ea"/>
              </a:rPr>
              <a:t>　　</a:t>
            </a:r>
          </a:p>
          <a:p>
            <a:pPr lvl="0" algn="l">
              <a:lnSpc>
                <a:spcPct val="150000"/>
              </a:lnSpc>
              <a:buClrTx/>
              <a:buSzTx/>
              <a:buFontTx/>
            </a:pPr>
            <a:endParaRPr lang="zh-CN" altLang="en-US" sz="1400" dirty="0">
              <a:solidFill>
                <a:schemeClr val="dk2">
                  <a:lumMod val="25000"/>
                </a:schemeClr>
              </a:solidFill>
              <a:latin typeface="汉仪旗黑-85S" charset="0"/>
              <a:cs typeface="汉仪旗黑-85S" charset="0"/>
              <a:sym typeface="+mn-ea"/>
            </a:endParaRPr>
          </a:p>
          <a:p>
            <a:pPr lvl="0" algn="l">
              <a:lnSpc>
                <a:spcPct val="150000"/>
              </a:lnSpc>
              <a:buClrTx/>
              <a:buSzTx/>
              <a:buFontTx/>
            </a:pPr>
            <a:endParaRPr lang="zh-CN" altLang="en-US" sz="1400" dirty="0">
              <a:solidFill>
                <a:schemeClr val="dk2">
                  <a:lumMod val="25000"/>
                </a:schemeClr>
              </a:solidFill>
              <a:latin typeface="汉仪旗黑-85S" charset="0"/>
              <a:cs typeface="汉仪旗黑-85S" charset="0"/>
              <a:sym typeface="+mn-ea"/>
            </a:endParaRPr>
          </a:p>
          <a:p>
            <a:pPr lvl="0" algn="l">
              <a:lnSpc>
                <a:spcPct val="150000"/>
              </a:lnSpc>
              <a:buClrTx/>
              <a:buSzTx/>
              <a:buFontTx/>
            </a:pPr>
            <a:endParaRPr lang="zh-CN" altLang="en-US" sz="1400" dirty="0">
              <a:solidFill>
                <a:schemeClr val="dk2">
                  <a:lumMod val="25000"/>
                </a:schemeClr>
              </a:solidFill>
              <a:latin typeface="汉仪旗黑-85S" charset="0"/>
              <a:cs typeface="汉仪旗黑-85S" charset="0"/>
              <a:sym typeface="+mn-ea"/>
            </a:endParaRPr>
          </a:p>
          <a:p>
            <a:pPr lvl="0" algn="l">
              <a:lnSpc>
                <a:spcPct val="150000"/>
              </a:lnSpc>
              <a:buClrTx/>
              <a:buSzTx/>
              <a:buFontTx/>
            </a:pPr>
            <a:endParaRPr lang="zh-CN" altLang="en-US" sz="1400" dirty="0">
              <a:solidFill>
                <a:schemeClr val="dk2">
                  <a:lumMod val="25000"/>
                </a:schemeClr>
              </a:solidFill>
              <a:latin typeface="汉仪旗黑-85S" charset="0"/>
              <a:cs typeface="汉仪旗黑-85S" charset="0"/>
              <a:sym typeface="+mn-ea"/>
            </a:endParaRPr>
          </a:p>
          <a:p>
            <a:pPr lvl="0" algn="l">
              <a:lnSpc>
                <a:spcPct val="150000"/>
              </a:lnSpc>
              <a:buClrTx/>
              <a:buSzTx/>
              <a:buFontTx/>
            </a:pPr>
            <a:endParaRPr lang="zh-CN" altLang="en-US" sz="1400" dirty="0">
              <a:solidFill>
                <a:schemeClr val="dk2">
                  <a:lumMod val="25000"/>
                </a:schemeClr>
              </a:solidFill>
              <a:latin typeface="汉仪旗黑-85S" charset="0"/>
              <a:cs typeface="汉仪旗黑-85S" charset="0"/>
              <a:sym typeface="+mn-ea"/>
            </a:endParaRPr>
          </a:p>
          <a:p>
            <a:pPr lvl="0" algn="l">
              <a:lnSpc>
                <a:spcPct val="150000"/>
              </a:lnSpc>
              <a:buClrTx/>
              <a:buSzTx/>
              <a:buFontTx/>
            </a:pPr>
            <a:r>
              <a:rPr lang="zh-CN" altLang="en-US" dirty="0">
                <a:solidFill>
                  <a:schemeClr val="dk2">
                    <a:lumMod val="25000"/>
                  </a:schemeClr>
                </a:solidFill>
                <a:latin typeface="汉仪旗黑-85S" charset="0"/>
                <a:cs typeface="汉仪旗黑-85S" charset="0"/>
                <a:sym typeface="+mn-ea"/>
              </a:rPr>
              <a:t> </a:t>
            </a:r>
            <a:r>
              <a:rPr lang="en-US" altLang="zh-CN" dirty="0">
                <a:solidFill>
                  <a:schemeClr val="dk2">
                    <a:lumMod val="25000"/>
                  </a:schemeClr>
                </a:solidFill>
                <a:latin typeface="汉仪旗黑-85S" charset="0"/>
                <a:cs typeface="汉仪旗黑-85S" charset="0"/>
                <a:sym typeface="+mn-ea"/>
              </a:rPr>
              <a:t>   </a:t>
            </a:r>
            <a:endParaRPr lang="zh-CN" altLang="en-US" sz="1650" dirty="0">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79268" name="图片 779267" descr="3-11"/>
          <p:cNvPicPr>
            <a:picLocks noChangeAspect="1"/>
          </p:cNvPicPr>
          <p:nvPr>
            <p:custDataLst>
              <p:tags r:id="rId3"/>
            </p:custDataLst>
          </p:nvPr>
        </p:nvPicPr>
        <p:blipFill>
          <a:blip r:embed="rId5"/>
          <a:stretch>
            <a:fillRect/>
          </a:stretch>
        </p:blipFill>
        <p:spPr>
          <a:xfrm>
            <a:off x="1676400" y="1733550"/>
            <a:ext cx="5273040" cy="2303145"/>
          </a:xfrm>
          <a:prstGeom prst="rect">
            <a:avLst/>
          </a:prstGeom>
          <a:noFill/>
          <a:ln w="9525">
            <a:noFill/>
          </a:ln>
        </p:spPr>
      </p:pic>
      <p:sp>
        <p:nvSpPr>
          <p:cNvPr id="5" name="文本框 4"/>
          <p:cNvSpPr txBox="1"/>
          <p:nvPr/>
        </p:nvSpPr>
        <p:spPr>
          <a:xfrm>
            <a:off x="1524000" y="4629150"/>
            <a:ext cx="8190865" cy="368300"/>
          </a:xfrm>
          <a:prstGeom prst="rect">
            <a:avLst/>
          </a:prstGeom>
          <a:noFill/>
        </p:spPr>
        <p:txBody>
          <a:bodyPr wrap="square" rtlCol="0" anchor="t">
            <a:spAutoFit/>
          </a:bodyPr>
          <a:lstStyle/>
          <a:p>
            <a:r>
              <a:rPr lang="zh-CN" altLang="en-US" sz="1800" dirty="0">
                <a:sym typeface="+mn-ea"/>
              </a:rPr>
              <a:t>图3-1</a:t>
            </a:r>
            <a:r>
              <a:rPr lang="en-US" altLang="zh-CN" sz="1800" dirty="0">
                <a:sym typeface="+mn-ea"/>
              </a:rPr>
              <a:t>2 </a:t>
            </a:r>
            <a:r>
              <a:rPr lang="zh-CN" altLang="en-US" sz="1800" dirty="0">
                <a:sym typeface="+mn-ea"/>
              </a:rPr>
              <a:t>采用动态优先级继承方法后三个进程的运行情况</a:t>
            </a:r>
          </a:p>
        </p:txBody>
      </p:sp>
      <p:cxnSp>
        <p:nvCxnSpPr>
          <p:cNvPr id="7" name="直接箭头连接符 6">
            <a:extLst>
              <a:ext uri="{FF2B5EF4-FFF2-40B4-BE49-F238E27FC236}">
                <a16:creationId xmlns:a16="http://schemas.microsoft.com/office/drawing/2014/main" id="{5059A4B0-188E-4AE5-AFF6-64B2188B5C57}"/>
              </a:ext>
            </a:extLst>
          </p:cNvPr>
          <p:cNvCxnSpPr/>
          <p:nvPr/>
        </p:nvCxnSpPr>
        <p:spPr>
          <a:xfrm flipH="1">
            <a:off x="4111244" y="1351043"/>
            <a:ext cx="914400" cy="533400"/>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6E39FE1-EB93-4E0C-81D3-259BD830B91B}"/>
              </a:ext>
            </a:extLst>
          </p:cNvPr>
          <p:cNvSpPr txBox="1"/>
          <p:nvPr/>
        </p:nvSpPr>
        <p:spPr>
          <a:xfrm>
            <a:off x="4280641" y="968536"/>
            <a:ext cx="1906291" cy="338554"/>
          </a:xfrm>
          <a:prstGeom prst="rect">
            <a:avLst/>
          </a:prstGeom>
          <a:noFill/>
        </p:spPr>
        <p:txBody>
          <a:bodyPr wrap="none" rtlCol="0">
            <a:spAutoFit/>
          </a:bodyPr>
          <a:lstStyle/>
          <a:p>
            <a:r>
              <a:rPr lang="en-US" altLang="zh-CN" sz="1600" dirty="0"/>
              <a:t>P3</a:t>
            </a:r>
            <a:r>
              <a:rPr lang="zh-CN" altLang="en-US" sz="1600" dirty="0"/>
              <a:t>继承</a:t>
            </a:r>
            <a:r>
              <a:rPr lang="en-US" altLang="zh-CN" sz="1600" dirty="0"/>
              <a:t>P1</a:t>
            </a:r>
            <a:r>
              <a:rPr lang="zh-CN" altLang="en-US" sz="1600" dirty="0"/>
              <a:t>的优先级</a:t>
            </a:r>
          </a:p>
        </p:txBody>
      </p:sp>
      <p:cxnSp>
        <p:nvCxnSpPr>
          <p:cNvPr id="12" name="直接连接符 11">
            <a:extLst>
              <a:ext uri="{FF2B5EF4-FFF2-40B4-BE49-F238E27FC236}">
                <a16:creationId xmlns:a16="http://schemas.microsoft.com/office/drawing/2014/main" id="{B1A617C4-F70F-458C-A2E1-72C5453424F0}"/>
              </a:ext>
            </a:extLst>
          </p:cNvPr>
          <p:cNvCxnSpPr>
            <a:cxnSpLocks/>
          </p:cNvCxnSpPr>
          <p:nvPr/>
        </p:nvCxnSpPr>
        <p:spPr>
          <a:xfrm>
            <a:off x="4648200" y="1962150"/>
            <a:ext cx="0" cy="2925894"/>
          </a:xfrm>
          <a:prstGeom prst="line">
            <a:avLst/>
          </a:prstGeom>
          <a:ln w="2540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2E35BEBF-0526-4AF4-A5F6-95219779DA08}"/>
              </a:ext>
            </a:extLst>
          </p:cNvPr>
          <p:cNvSpPr txBox="1"/>
          <p:nvPr/>
        </p:nvSpPr>
        <p:spPr>
          <a:xfrm>
            <a:off x="4656667" y="4078168"/>
            <a:ext cx="2561920" cy="584775"/>
          </a:xfrm>
          <a:prstGeom prst="rect">
            <a:avLst/>
          </a:prstGeom>
          <a:noFill/>
        </p:spPr>
        <p:txBody>
          <a:bodyPr wrap="none" rtlCol="0">
            <a:spAutoFit/>
          </a:bodyPr>
          <a:lstStyle/>
          <a:p>
            <a:r>
              <a:rPr lang="en-US" altLang="zh-CN" sz="1600" dirty="0">
                <a:solidFill>
                  <a:srgbClr val="FF0000"/>
                </a:solidFill>
              </a:rPr>
              <a:t>P3</a:t>
            </a:r>
            <a:r>
              <a:rPr lang="zh-CN" altLang="en-US" sz="1600" dirty="0">
                <a:solidFill>
                  <a:srgbClr val="FF0000"/>
                </a:solidFill>
              </a:rPr>
              <a:t>释放</a:t>
            </a:r>
            <a:r>
              <a:rPr lang="en-US" altLang="zh-CN" sz="1600" dirty="0">
                <a:solidFill>
                  <a:srgbClr val="FF0000"/>
                </a:solidFill>
              </a:rPr>
              <a:t>mutex</a:t>
            </a:r>
            <a:r>
              <a:rPr lang="zh-CN" altLang="en-US" sz="1600" dirty="0">
                <a:solidFill>
                  <a:srgbClr val="FF0000"/>
                </a:solidFill>
              </a:rPr>
              <a:t>后</a:t>
            </a:r>
            <a:endParaRPr lang="en-US" altLang="zh-CN" sz="1600" dirty="0">
              <a:solidFill>
                <a:srgbClr val="FF0000"/>
              </a:solidFill>
            </a:endParaRPr>
          </a:p>
          <a:p>
            <a:r>
              <a:rPr lang="en-US" altLang="zh-CN" sz="1600" dirty="0">
                <a:solidFill>
                  <a:srgbClr val="FF0000"/>
                </a:solidFill>
              </a:rPr>
              <a:t>P1</a:t>
            </a:r>
            <a:r>
              <a:rPr lang="zh-CN" altLang="en-US" sz="1600" dirty="0">
                <a:solidFill>
                  <a:srgbClr val="FF0000"/>
                </a:solidFill>
              </a:rPr>
              <a:t>、</a:t>
            </a:r>
            <a:r>
              <a:rPr lang="en-US" altLang="zh-CN" sz="1600" dirty="0">
                <a:solidFill>
                  <a:srgbClr val="FF0000"/>
                </a:solidFill>
              </a:rPr>
              <a:t>P2</a:t>
            </a:r>
            <a:r>
              <a:rPr lang="zh-CN" altLang="en-US" sz="1600" dirty="0">
                <a:solidFill>
                  <a:srgbClr val="FF0000"/>
                </a:solidFill>
              </a:rPr>
              <a:t>就绪，</a:t>
            </a:r>
            <a:r>
              <a:rPr lang="en-US" altLang="zh-CN" sz="1600" dirty="0">
                <a:solidFill>
                  <a:srgbClr val="FF0000"/>
                </a:solidFill>
              </a:rPr>
              <a:t>P1</a:t>
            </a:r>
            <a:r>
              <a:rPr lang="zh-CN" altLang="en-US" sz="1600" dirty="0">
                <a:solidFill>
                  <a:srgbClr val="FF0000"/>
                </a:solidFill>
              </a:rPr>
              <a:t>优先调度</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标题 775169"/>
          <p:cNvSpPr>
            <a:spLocks noGrp="1"/>
          </p:cNvSpPr>
          <p:nvPr>
            <p:custDataLst>
              <p:tags r:id="rId1"/>
            </p:custDataLst>
          </p:nvPr>
        </p:nvSpPr>
        <p:spPr>
          <a:xfrm>
            <a:off x="533400" y="133350"/>
            <a:ext cx="7971155" cy="4485640"/>
          </a:xfrm>
          <a:noFill/>
          <a:ln w="9525">
            <a:noFill/>
          </a:ln>
        </p:spPr>
        <p:txBody>
          <a:bodyPr>
            <a:noAutofit/>
          </a:bodyPr>
          <a:lstStyle>
            <a:lvl1pPr marL="0" lvl="0" indent="0" algn="l" defTabSz="914400" rtl="0" eaLnBrk="1" fontAlgn="base" latinLnBrk="0" hangingPunct="1">
              <a:lnSpc>
                <a:spcPct val="130000"/>
              </a:lnSpc>
              <a:spcBef>
                <a:spcPct val="0"/>
              </a:spcBef>
              <a:spcAft>
                <a:spcPct val="0"/>
              </a:spcAft>
              <a:buNone/>
              <a:defRPr sz="2400" b="0" i="0" u="none" kern="1200" baseline="0">
                <a:solidFill>
                  <a:schemeClr val="tx2"/>
                </a:solidFill>
                <a:latin typeface="+mj-lt"/>
                <a:ea typeface="+mj-ea"/>
                <a:cs typeface="+mj-cs"/>
              </a:defRPr>
            </a:lvl1pPr>
          </a:lstStyle>
          <a:p>
            <a:pPr lvl="0" algn="l">
              <a:lnSpc>
                <a:spcPct val="140000"/>
              </a:lnSpc>
              <a:buClrTx/>
              <a:buSzTx/>
              <a:buFontTx/>
            </a:pPr>
            <a:r>
              <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cs"/>
                <a:sym typeface="+mn-ea"/>
              </a:rPr>
              <a:t>小结</a:t>
            </a:r>
            <a:br>
              <a:rPr lang="zh-CN" altLang="en-US" sz="2000" b="1" noProof="0" dirty="0">
                <a:solidFill>
                  <a:schemeClr val="bg1">
                    <a:lumMod val="50000"/>
                  </a:schemeClr>
                </a:solidFill>
                <a:latin typeface="微软雅黑" panose="020B0503020204020204" pitchFamily="34" charset="-122"/>
                <a:ea typeface="微软雅黑" panose="020B0503020204020204" pitchFamily="34" charset="-122"/>
                <a:cs typeface="+mn-cs"/>
                <a:sym typeface="+mn-ea"/>
              </a:rPr>
            </a:br>
            <a:endParaRPr lang="en-US" altLang="zh-CN" sz="2000"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213677" y="819150"/>
            <a:ext cx="8610600" cy="3898311"/>
          </a:xfrm>
          <a:prstGeom prst="rect">
            <a:avLst/>
          </a:prstGeom>
          <a:noFill/>
        </p:spPr>
        <p:txBody>
          <a:bodyPr wrap="square" rtlCol="0" anchor="t">
            <a:spAutoFit/>
          </a:bodyPr>
          <a:lstStyle/>
          <a:p>
            <a:pPr>
              <a:lnSpc>
                <a:spcPts val="3000"/>
              </a:lnSpc>
            </a:pPr>
            <a:r>
              <a:rPr lang="zh-CN" altLang="en-US" sz="1800" dirty="0">
                <a:sym typeface="+mn-ea"/>
              </a:rPr>
              <a:t>实时调度算法用于</a:t>
            </a:r>
            <a:r>
              <a:rPr lang="en-US" altLang="zh-CN" sz="1800" dirty="0">
                <a:sym typeface="+mn-ea"/>
              </a:rPr>
              <a:t>RTOS</a:t>
            </a:r>
          </a:p>
          <a:p>
            <a:pPr>
              <a:lnSpc>
                <a:spcPts val="3000"/>
              </a:lnSpc>
            </a:pPr>
            <a:r>
              <a:rPr lang="zh-CN" altLang="en-US" dirty="0">
                <a:sym typeface="+mn-ea"/>
              </a:rPr>
              <a:t>实时调度的四个基本条件：</a:t>
            </a:r>
            <a:endParaRPr lang="en-US" altLang="zh-CN" dirty="0">
              <a:sym typeface="+mn-ea"/>
            </a:endParaRPr>
          </a:p>
          <a:p>
            <a:pPr>
              <a:lnSpc>
                <a:spcPts val="3000"/>
              </a:lnSpc>
            </a:pPr>
            <a:r>
              <a:rPr lang="en-US" altLang="zh-CN" dirty="0">
                <a:sym typeface="+mn-ea"/>
              </a:rPr>
              <a:t>    1. </a:t>
            </a:r>
            <a:r>
              <a:rPr lang="zh-CN" altLang="en-US" dirty="0">
                <a:sym typeface="+mn-ea"/>
              </a:rPr>
              <a:t>提供必要的信息</a:t>
            </a:r>
          </a:p>
          <a:p>
            <a:pPr>
              <a:lnSpc>
                <a:spcPts val="3000"/>
              </a:lnSpc>
            </a:pPr>
            <a:r>
              <a:rPr lang="en-US" altLang="zh-CN" sz="1800" dirty="0">
                <a:sym typeface="+mn-ea"/>
              </a:rPr>
              <a:t>    2. </a:t>
            </a:r>
            <a:r>
              <a:rPr lang="zh-CN" altLang="en-US" sz="1800" dirty="0">
                <a:sym typeface="+mn-ea"/>
              </a:rPr>
              <a:t>系统处理能力强</a:t>
            </a:r>
          </a:p>
          <a:p>
            <a:pPr>
              <a:lnSpc>
                <a:spcPts val="3000"/>
              </a:lnSpc>
            </a:pPr>
            <a:r>
              <a:rPr lang="en-US" altLang="zh-CN" sz="1800" dirty="0">
                <a:sym typeface="+mn-ea"/>
              </a:rPr>
              <a:t>    3. </a:t>
            </a:r>
            <a:r>
              <a:rPr lang="zh-CN" altLang="en-US" sz="1800" dirty="0">
                <a:sym typeface="+mn-ea"/>
              </a:rPr>
              <a:t>采用抢占式调度机制</a:t>
            </a:r>
          </a:p>
          <a:p>
            <a:pPr>
              <a:lnSpc>
                <a:spcPts val="3000"/>
              </a:lnSpc>
            </a:pPr>
            <a:r>
              <a:rPr lang="en-US" altLang="zh-CN" sz="1800" dirty="0">
                <a:sym typeface="+mn-ea"/>
              </a:rPr>
              <a:t>    4. </a:t>
            </a:r>
            <a:r>
              <a:rPr lang="zh-CN" altLang="en-US" sz="1800" dirty="0">
                <a:sym typeface="+mn-ea"/>
              </a:rPr>
              <a:t>采用快速切换机制</a:t>
            </a:r>
          </a:p>
          <a:p>
            <a:pPr>
              <a:lnSpc>
                <a:spcPts val="3000"/>
              </a:lnSpc>
            </a:pPr>
            <a:r>
              <a:rPr lang="zh-CN" altLang="en-US" sz="1800" dirty="0">
                <a:sym typeface="+mn-ea"/>
              </a:rPr>
              <a:t>根据实时任务性质，分为</a:t>
            </a:r>
            <a:r>
              <a:rPr lang="en-US" altLang="zh-CN" sz="1800" dirty="0">
                <a:sym typeface="+mn-ea"/>
              </a:rPr>
              <a:t>HRT</a:t>
            </a:r>
            <a:r>
              <a:rPr lang="zh-CN" altLang="en-US" sz="1800" dirty="0">
                <a:sym typeface="+mn-ea"/>
              </a:rPr>
              <a:t>、</a:t>
            </a:r>
            <a:r>
              <a:rPr lang="en-US" altLang="zh-CN" sz="1800" dirty="0">
                <a:sym typeface="+mn-ea"/>
              </a:rPr>
              <a:t>SRT</a:t>
            </a:r>
            <a:r>
              <a:rPr lang="zh-CN" altLang="en-US" sz="1800" dirty="0">
                <a:sym typeface="+mn-ea"/>
              </a:rPr>
              <a:t>调度；调度方式分为非抢占式和抢占式调度</a:t>
            </a:r>
            <a:endParaRPr lang="en-US" altLang="zh-CN" sz="1800" dirty="0">
              <a:sym typeface="+mn-ea"/>
            </a:endParaRPr>
          </a:p>
          <a:p>
            <a:pPr>
              <a:lnSpc>
                <a:spcPts val="3000"/>
              </a:lnSpc>
            </a:pPr>
            <a:r>
              <a:rPr lang="zh-CN" altLang="en-US" dirty="0">
                <a:sym typeface="+mn-ea"/>
              </a:rPr>
              <a:t>非抢占式调度：轮转调度、优先级调度</a:t>
            </a:r>
            <a:endParaRPr lang="en-US" altLang="zh-CN" dirty="0">
              <a:sym typeface="+mn-ea"/>
            </a:endParaRPr>
          </a:p>
          <a:p>
            <a:pPr>
              <a:lnSpc>
                <a:spcPts val="3000"/>
              </a:lnSpc>
            </a:pPr>
            <a:r>
              <a:rPr lang="zh-CN" altLang="en-US" dirty="0">
                <a:sym typeface="+mn-ea"/>
              </a:rPr>
              <a:t>抢占式调度：时钟中断、立即抢占</a:t>
            </a:r>
            <a:endParaRPr lang="en-US" altLang="zh-CN" dirty="0">
              <a:sym typeface="+mn-ea"/>
            </a:endParaRPr>
          </a:p>
          <a:p>
            <a:pPr>
              <a:lnSpc>
                <a:spcPts val="3000"/>
              </a:lnSpc>
            </a:pPr>
            <a:r>
              <a:rPr lang="zh-CN" altLang="en-US" sz="1800" dirty="0">
                <a:sym typeface="+mn-ea"/>
              </a:rPr>
              <a:t>常用实时调度算法：最早截止时间优先</a:t>
            </a:r>
            <a:r>
              <a:rPr lang="en-US" altLang="zh-CN" sz="1800" dirty="0">
                <a:sym typeface="+mn-ea"/>
              </a:rPr>
              <a:t>EDF</a:t>
            </a:r>
            <a:r>
              <a:rPr lang="zh-CN" altLang="en-US" sz="1800" dirty="0">
                <a:sym typeface="+mn-ea"/>
              </a:rPr>
              <a:t>、最低松弛度优先</a:t>
            </a:r>
            <a:r>
              <a:rPr lang="en-US" altLang="zh-CN" sz="1800" dirty="0">
                <a:sym typeface="+mn-ea"/>
              </a:rPr>
              <a:t>LLF</a:t>
            </a:r>
            <a:r>
              <a:rPr lang="zh-CN" altLang="en-US" sz="1800" dirty="0">
                <a:sym typeface="+mn-ea"/>
              </a:rPr>
              <a:t>、动态优先级继承</a:t>
            </a:r>
          </a:p>
        </p:txBody>
      </p:sp>
    </p:spTree>
    <p:extLst>
      <p:ext uri="{BB962C8B-B14F-4D97-AF65-F5344CB8AC3E}">
        <p14:creationId xmlns:p14="http://schemas.microsoft.com/office/powerpoint/2010/main" val="33810994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6400" y="1167130"/>
            <a:ext cx="5708015" cy="2861310"/>
          </a:xfrm>
          <a:prstGeom prst="rect">
            <a:avLst/>
          </a:prstGeom>
          <a:noFill/>
          <a:ln w="9525">
            <a:noFill/>
          </a:ln>
        </p:spPr>
        <p:txBody>
          <a:bodyPr wrap="square">
            <a:spAutoFit/>
          </a:bodyPr>
          <a:lstStyle/>
          <a:p>
            <a:pPr indent="266700" algn="l"/>
            <a:r>
              <a:rPr lang="en-US" sz="2000" dirty="0">
                <a:solidFill>
                  <a:srgbClr val="000000"/>
                </a:solidFill>
                <a:latin typeface="Times New Roman" panose="02020603050405020304" pitchFamily="18" charset="0"/>
                <a:ea typeface="宋体" panose="02010600030101010101" pitchFamily="2" charset="-122"/>
              </a:rPr>
              <a:t>23.</a:t>
            </a:r>
            <a:r>
              <a:rPr lang="zh-CN" sz="2000" b="1" dirty="0">
                <a:solidFill>
                  <a:srgbClr val="000000"/>
                </a:solidFill>
                <a:ea typeface="宋体" panose="02010600030101010101" pitchFamily="2" charset="-122"/>
              </a:rPr>
              <a:t>（考研真题，单项选择题）</a:t>
            </a:r>
            <a:r>
              <a:rPr lang="zh-CN" sz="2000" dirty="0">
                <a:solidFill>
                  <a:srgbClr val="000000"/>
                </a:solidFill>
                <a:ea typeface="宋体" panose="02010600030101010101" pitchFamily="2" charset="-122"/>
              </a:rPr>
              <a:t>下面的情况中，进程调度可能发生的时机有（   ）。</a:t>
            </a:r>
            <a:endParaRPr lang="en-US" sz="2000" dirty="0">
              <a:solidFill>
                <a:srgbClr val="000000"/>
              </a:solidFill>
              <a:latin typeface="宋体" panose="02010600030101010101" pitchFamily="2" charset="-122"/>
              <a:ea typeface="宋体" panose="02010600030101010101" pitchFamily="2" charset="-122"/>
            </a:endParaRPr>
          </a:p>
          <a:p>
            <a:pPr indent="266700" algn="l"/>
            <a:r>
              <a:rPr lang="en-US" sz="2000" dirty="0">
                <a:solidFill>
                  <a:srgbClr val="000000"/>
                </a:solidFill>
                <a:latin typeface="宋体" panose="02010600030101010101" pitchFamily="2" charset="-122"/>
                <a:ea typeface="宋体" panose="02010600030101010101" pitchFamily="2" charset="-122"/>
              </a:rPr>
              <a:t>Ⅰ</a:t>
            </a:r>
            <a:r>
              <a:rPr lang="en-US" sz="2000" dirty="0">
                <a:solidFill>
                  <a:srgbClr val="000000"/>
                </a:solidFill>
                <a:latin typeface="Times New Roman" panose="02020603050405020304" pitchFamily="18" charset="0"/>
                <a:ea typeface="宋体" panose="02010600030101010101" pitchFamily="2" charset="-122"/>
              </a:rPr>
              <a:t>.</a:t>
            </a:r>
            <a:r>
              <a:rPr lang="zh-CN" sz="2000" dirty="0">
                <a:solidFill>
                  <a:srgbClr val="000000"/>
                </a:solidFill>
                <a:ea typeface="宋体" panose="02010600030101010101" pitchFamily="2" charset="-122"/>
              </a:rPr>
              <a:t>正在执行的进程时间片用完</a:t>
            </a:r>
            <a:endParaRPr lang="en-US" sz="2000" dirty="0">
              <a:solidFill>
                <a:srgbClr val="000000"/>
              </a:solidFill>
              <a:latin typeface="宋体" panose="02010600030101010101" pitchFamily="2" charset="-122"/>
              <a:ea typeface="宋体" panose="02010600030101010101" pitchFamily="2" charset="-122"/>
            </a:endParaRPr>
          </a:p>
          <a:p>
            <a:pPr indent="266700" algn="l"/>
            <a:r>
              <a:rPr lang="en-US" sz="2000" dirty="0">
                <a:solidFill>
                  <a:srgbClr val="000000"/>
                </a:solidFill>
                <a:latin typeface="宋体" panose="02010600030101010101" pitchFamily="2" charset="-122"/>
                <a:ea typeface="宋体" panose="02010600030101010101" pitchFamily="2" charset="-122"/>
              </a:rPr>
              <a:t>Ⅱ</a:t>
            </a:r>
            <a:r>
              <a:rPr lang="en-US" sz="2000" dirty="0">
                <a:solidFill>
                  <a:srgbClr val="000000"/>
                </a:solidFill>
                <a:latin typeface="Times New Roman" panose="02020603050405020304" pitchFamily="18" charset="0"/>
                <a:ea typeface="宋体" panose="02010600030101010101" pitchFamily="2" charset="-122"/>
              </a:rPr>
              <a:t>.</a:t>
            </a:r>
            <a:r>
              <a:rPr lang="zh-CN" sz="2000" dirty="0">
                <a:solidFill>
                  <a:srgbClr val="000000"/>
                </a:solidFill>
                <a:ea typeface="宋体" panose="02010600030101010101" pitchFamily="2" charset="-122"/>
              </a:rPr>
              <a:t>正在执行的进程提出</a:t>
            </a:r>
            <a:r>
              <a:rPr lang="en-US" sz="2000" dirty="0">
                <a:solidFill>
                  <a:srgbClr val="000000"/>
                </a:solidFill>
                <a:latin typeface="Times New Roman" panose="02020603050405020304" pitchFamily="18" charset="0"/>
                <a:ea typeface="宋体" panose="02010600030101010101" pitchFamily="2" charset="-122"/>
              </a:rPr>
              <a:t>I/O</a:t>
            </a:r>
            <a:r>
              <a:rPr lang="zh-CN" sz="2000" dirty="0">
                <a:solidFill>
                  <a:srgbClr val="000000"/>
                </a:solidFill>
                <a:ea typeface="宋体" panose="02010600030101010101" pitchFamily="2" charset="-122"/>
              </a:rPr>
              <a:t>请求后进入等待状态</a:t>
            </a:r>
            <a:endParaRPr lang="en-US" sz="2000" dirty="0">
              <a:solidFill>
                <a:srgbClr val="000000"/>
              </a:solidFill>
              <a:latin typeface="宋体" panose="02010600030101010101" pitchFamily="2" charset="-122"/>
              <a:ea typeface="宋体" panose="02010600030101010101" pitchFamily="2" charset="-122"/>
            </a:endParaRPr>
          </a:p>
          <a:p>
            <a:pPr indent="266700" algn="l"/>
            <a:r>
              <a:rPr lang="en-US" sz="2000" dirty="0">
                <a:solidFill>
                  <a:srgbClr val="000000"/>
                </a:solidFill>
                <a:latin typeface="宋体" panose="02010600030101010101" pitchFamily="2" charset="-122"/>
                <a:ea typeface="宋体" panose="02010600030101010101" pitchFamily="2" charset="-122"/>
              </a:rPr>
              <a:t>Ⅲ</a:t>
            </a:r>
            <a:r>
              <a:rPr lang="en-US" sz="2000" dirty="0">
                <a:solidFill>
                  <a:srgbClr val="000000"/>
                </a:solidFill>
                <a:latin typeface="Times New Roman" panose="02020603050405020304" pitchFamily="18" charset="0"/>
                <a:ea typeface="宋体" panose="02010600030101010101" pitchFamily="2" charset="-122"/>
              </a:rPr>
              <a:t>.</a:t>
            </a:r>
            <a:r>
              <a:rPr lang="zh-CN" sz="2000" dirty="0">
                <a:solidFill>
                  <a:srgbClr val="000000"/>
                </a:solidFill>
                <a:ea typeface="宋体" panose="02010600030101010101" pitchFamily="2" charset="-122"/>
              </a:rPr>
              <a:t>有新的用户登录进入系统</a:t>
            </a:r>
            <a:endParaRPr lang="en-US" sz="2000" dirty="0">
              <a:solidFill>
                <a:srgbClr val="000000"/>
              </a:solidFill>
              <a:latin typeface="宋体" panose="02010600030101010101" pitchFamily="2" charset="-122"/>
              <a:ea typeface="宋体" panose="02010600030101010101" pitchFamily="2" charset="-122"/>
            </a:endParaRPr>
          </a:p>
          <a:p>
            <a:pPr indent="266700" algn="l"/>
            <a:r>
              <a:rPr lang="en-US" sz="2000" dirty="0">
                <a:solidFill>
                  <a:srgbClr val="000000"/>
                </a:solidFill>
                <a:latin typeface="宋体" panose="02010600030101010101" pitchFamily="2" charset="-122"/>
                <a:ea typeface="宋体" panose="02010600030101010101" pitchFamily="2" charset="-122"/>
              </a:rPr>
              <a:t>Ⅳ</a:t>
            </a:r>
            <a:r>
              <a:rPr lang="en-US" sz="2000" dirty="0">
                <a:solidFill>
                  <a:srgbClr val="000000"/>
                </a:solidFill>
                <a:latin typeface="Times New Roman" panose="02020603050405020304" pitchFamily="18" charset="0"/>
                <a:ea typeface="宋体" panose="02010600030101010101" pitchFamily="2" charset="-122"/>
              </a:rPr>
              <a:t>.</a:t>
            </a:r>
            <a:r>
              <a:rPr lang="zh-CN" sz="2000" dirty="0">
                <a:solidFill>
                  <a:srgbClr val="000000"/>
                </a:solidFill>
                <a:ea typeface="宋体" panose="02010600030101010101" pitchFamily="2" charset="-122"/>
              </a:rPr>
              <a:t>等待硬盘读取数据的进程获得了所需的数据</a:t>
            </a:r>
          </a:p>
          <a:p>
            <a:pPr indent="266700" algn="l"/>
            <a:r>
              <a:rPr lang="zh-CN" sz="2000" dirty="0">
                <a:solidFill>
                  <a:srgbClr val="000000"/>
                </a:solidFill>
                <a:ea typeface="宋体" panose="02010600030101010101" pitchFamily="2" charset="-122"/>
              </a:rPr>
              <a:t> </a:t>
            </a:r>
            <a:endParaRPr lang="en-US" sz="2000" dirty="0">
              <a:solidFill>
                <a:srgbClr val="000000"/>
              </a:solidFill>
              <a:latin typeface="Times New Roman" panose="02020603050405020304" pitchFamily="18" charset="0"/>
              <a:ea typeface="宋体" panose="02010600030101010101" pitchFamily="2" charset="-122"/>
            </a:endParaRPr>
          </a:p>
          <a:p>
            <a:pPr indent="266700" algn="l"/>
            <a:r>
              <a:rPr lang="en-US" sz="2000" dirty="0" err="1">
                <a:solidFill>
                  <a:srgbClr val="000000"/>
                </a:solidFill>
                <a:latin typeface="Times New Roman" panose="02020603050405020304" pitchFamily="18" charset="0"/>
                <a:ea typeface="宋体" panose="02010600030101010101" pitchFamily="2" charset="-122"/>
              </a:rPr>
              <a:t>A.Ⅰ</a:t>
            </a:r>
            <a:r>
              <a:rPr lang="en-US" sz="2000" dirty="0">
                <a:solidFill>
                  <a:srgbClr val="000000"/>
                </a:solidFill>
                <a:latin typeface="Times New Roman" panose="02020603050405020304" pitchFamily="18" charset="0"/>
                <a:ea typeface="宋体" panose="02010600030101010101" pitchFamily="2" charset="-122"/>
              </a:rPr>
              <a:t>                        </a:t>
            </a:r>
            <a:r>
              <a:rPr lang="en-US" sz="2000" dirty="0" err="1">
                <a:solidFill>
                  <a:srgbClr val="000000"/>
                </a:solidFill>
                <a:latin typeface="Times New Roman" panose="02020603050405020304" pitchFamily="18" charset="0"/>
                <a:ea typeface="宋体" panose="02010600030101010101" pitchFamily="2" charset="-122"/>
              </a:rPr>
              <a:t>B.Ⅰ</a:t>
            </a:r>
            <a:r>
              <a:rPr lang="zh-CN" sz="2000" dirty="0">
                <a:solidFill>
                  <a:srgbClr val="000000"/>
                </a:solidFill>
                <a:ea typeface="宋体" panose="02010600030101010101" pitchFamily="2" charset="-122"/>
              </a:rPr>
              <a:t>、</a:t>
            </a:r>
            <a:r>
              <a:rPr lang="en-US" sz="2000" dirty="0">
                <a:solidFill>
                  <a:srgbClr val="000000"/>
                </a:solidFill>
                <a:latin typeface="宋体" panose="02010600030101010101" pitchFamily="2" charset="-122"/>
                <a:ea typeface="宋体" panose="02010600030101010101" pitchFamily="2" charset="-122"/>
              </a:rPr>
              <a:t>Ⅱ</a:t>
            </a:r>
            <a:r>
              <a:rPr lang="zh-CN" sz="2000" dirty="0">
                <a:solidFill>
                  <a:srgbClr val="000000"/>
                </a:solidFill>
                <a:ea typeface="宋体" panose="02010600030101010101" pitchFamily="2" charset="-122"/>
              </a:rPr>
              <a:t>、</a:t>
            </a:r>
            <a:r>
              <a:rPr lang="en-US" sz="2000" dirty="0">
                <a:solidFill>
                  <a:srgbClr val="000000"/>
                </a:solidFill>
                <a:latin typeface="宋体" panose="02010600030101010101" pitchFamily="2" charset="-122"/>
                <a:ea typeface="宋体" panose="02010600030101010101" pitchFamily="2" charset="-122"/>
              </a:rPr>
              <a:t>Ⅲ</a:t>
            </a:r>
            <a:r>
              <a:rPr lang="zh-CN" sz="2000" dirty="0">
                <a:solidFill>
                  <a:srgbClr val="000000"/>
                </a:solidFill>
                <a:ea typeface="宋体" panose="02010600030101010101" pitchFamily="2" charset="-122"/>
              </a:rPr>
              <a:t>、</a:t>
            </a:r>
            <a:r>
              <a:rPr lang="en-US" sz="2000" dirty="0">
                <a:solidFill>
                  <a:srgbClr val="000000"/>
                </a:solidFill>
                <a:latin typeface="Times New Roman" panose="02020603050405020304" pitchFamily="18" charset="0"/>
                <a:ea typeface="宋体" panose="02010600030101010101" pitchFamily="2" charset="-122"/>
              </a:rPr>
              <a:t>Ⅳ</a:t>
            </a:r>
          </a:p>
          <a:p>
            <a:pPr indent="266700" algn="l"/>
            <a:r>
              <a:rPr lang="en-US" sz="2000" dirty="0" err="1">
                <a:solidFill>
                  <a:srgbClr val="000000"/>
                </a:solidFill>
                <a:latin typeface="Times New Roman" panose="02020603050405020304" pitchFamily="18" charset="0"/>
                <a:ea typeface="宋体" panose="02010600030101010101" pitchFamily="2" charset="-122"/>
              </a:rPr>
              <a:t>C.Ⅰ</a:t>
            </a:r>
            <a:r>
              <a:rPr lang="zh-CN" sz="2000" dirty="0">
                <a:solidFill>
                  <a:srgbClr val="000000"/>
                </a:solidFill>
                <a:ea typeface="宋体" panose="02010600030101010101" pitchFamily="2" charset="-122"/>
              </a:rPr>
              <a:t>、</a:t>
            </a:r>
            <a:r>
              <a:rPr lang="en-US" sz="2000" dirty="0">
                <a:solidFill>
                  <a:srgbClr val="000000"/>
                </a:solidFill>
                <a:latin typeface="宋体" panose="02010600030101010101" pitchFamily="2" charset="-122"/>
                <a:ea typeface="宋体" panose="02010600030101010101" pitchFamily="2" charset="-122"/>
              </a:rPr>
              <a:t>Ⅱ</a:t>
            </a:r>
            <a:r>
              <a:rPr lang="zh-CN" sz="2000" dirty="0">
                <a:solidFill>
                  <a:srgbClr val="000000"/>
                </a:solidFill>
                <a:ea typeface="宋体" panose="02010600030101010101" pitchFamily="2" charset="-122"/>
              </a:rPr>
              <a:t>、</a:t>
            </a:r>
            <a:r>
              <a:rPr lang="en-US" sz="2000" dirty="0">
                <a:solidFill>
                  <a:srgbClr val="000000"/>
                </a:solidFill>
                <a:latin typeface="宋体" panose="02010600030101010101" pitchFamily="2" charset="-122"/>
                <a:ea typeface="宋体" panose="02010600030101010101" pitchFamily="2" charset="-122"/>
              </a:rPr>
              <a:t>Ⅳ</a:t>
            </a:r>
            <a:r>
              <a:rPr lang="en-US" sz="2000" dirty="0">
                <a:solidFill>
                  <a:srgbClr val="000000"/>
                </a:solidFill>
                <a:latin typeface="Times New Roman" panose="02020603050405020304" pitchFamily="18" charset="0"/>
                <a:ea typeface="宋体" panose="02010600030101010101" pitchFamily="2" charset="-122"/>
              </a:rPr>
              <a:t>                </a:t>
            </a:r>
            <a:r>
              <a:rPr lang="en-US" sz="2000" dirty="0" err="1">
                <a:solidFill>
                  <a:srgbClr val="000000"/>
                </a:solidFill>
                <a:latin typeface="Times New Roman" panose="02020603050405020304" pitchFamily="18" charset="0"/>
                <a:ea typeface="宋体" panose="02010600030101010101" pitchFamily="2" charset="-122"/>
              </a:rPr>
              <a:t>D.Ⅰ</a:t>
            </a:r>
            <a:r>
              <a:rPr lang="zh-CN" sz="2000" dirty="0">
                <a:solidFill>
                  <a:srgbClr val="000000"/>
                </a:solidFill>
                <a:ea typeface="宋体" panose="02010600030101010101" pitchFamily="2" charset="-122"/>
              </a:rPr>
              <a:t>、</a:t>
            </a:r>
            <a:r>
              <a:rPr lang="en-US" sz="2000" dirty="0">
                <a:solidFill>
                  <a:srgbClr val="000000"/>
                </a:solidFill>
                <a:latin typeface="宋体" panose="02010600030101010101" pitchFamily="2" charset="-122"/>
                <a:ea typeface="宋体" panose="02010600030101010101" pitchFamily="2" charset="-122"/>
              </a:rPr>
              <a:t>Ⅲ</a:t>
            </a:r>
            <a:r>
              <a:rPr lang="zh-CN" sz="2000" dirty="0">
                <a:solidFill>
                  <a:srgbClr val="000000"/>
                </a:solidFill>
                <a:ea typeface="宋体" panose="02010600030101010101" pitchFamily="2" charset="-122"/>
              </a:rPr>
              <a:t>、</a:t>
            </a:r>
            <a:r>
              <a:rPr lang="en-US" sz="2000" dirty="0">
                <a:solidFill>
                  <a:srgbClr val="000000"/>
                </a:solidFill>
                <a:latin typeface="宋体" panose="02010600030101010101" pitchFamily="2" charset="-122"/>
                <a:ea typeface="宋体" panose="02010600030101010101" pitchFamily="2" charset="-122"/>
              </a:rPr>
              <a:t>Ⅳ</a:t>
            </a:r>
            <a:endParaRPr lang="en-US" altLang="en-US" sz="2000" dirty="0">
              <a:solidFill>
                <a:srgbClr val="000000"/>
              </a:solidFill>
              <a:latin typeface="宋体" panose="02010600030101010101" pitchFamily="2" charset="-122"/>
              <a:ea typeface="宋体" panose="02010600030101010101" pitchFamily="2" charset="-122"/>
            </a:endParaRPr>
          </a:p>
        </p:txBody>
      </p:sp>
      <p:sp>
        <p:nvSpPr>
          <p:cNvPr id="6" name="椭圆 5"/>
          <p:cNvSpPr/>
          <p:nvPr/>
        </p:nvSpPr>
        <p:spPr>
          <a:xfrm>
            <a:off x="3810000" y="3333750"/>
            <a:ext cx="324326" cy="378143"/>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 name="圆角矩形 4"/>
          <p:cNvSpPr/>
          <p:nvPr>
            <p:custDataLst>
              <p:tags r:id="rId2"/>
            </p:custDataLst>
          </p:nvPr>
        </p:nvSpPr>
        <p:spPr>
          <a:xfrm>
            <a:off x="1385888" y="103823"/>
            <a:ext cx="1906429" cy="7019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00" b="1" dirty="0">
                <a:solidFill>
                  <a:srgbClr val="1D4999"/>
                </a:solidFill>
                <a:uFillTx/>
                <a:latin typeface="汉仪旗黑-85S" charset="0"/>
                <a:cs typeface="汉仪旗黑-85S" charset="0"/>
                <a:sym typeface="+mn-ea"/>
              </a:rPr>
              <a:t>练习题</a:t>
            </a:r>
          </a:p>
        </p:txBody>
      </p:sp>
      <p:sp>
        <p:nvSpPr>
          <p:cNvPr id="3" name="文本框 2"/>
          <p:cNvSpPr txBox="1"/>
          <p:nvPr>
            <p:custDataLst>
              <p:tags r:id="rId3"/>
            </p:custDataLst>
          </p:nvPr>
        </p:nvSpPr>
        <p:spPr>
          <a:xfrm>
            <a:off x="1689100" y="243840"/>
            <a:ext cx="1282700" cy="706755"/>
          </a:xfrm>
          <a:prstGeom prst="rect">
            <a:avLst/>
          </a:prstGeom>
          <a:noFill/>
        </p:spPr>
        <p:txBody>
          <a:bodyPr wrap="square" rtlCol="0">
            <a:spAutoFit/>
          </a:bodyPr>
          <a:lstStyle/>
          <a:p>
            <a:r>
              <a:rPr lang="zh-CN" altLang="en-US" sz="2000" b="1" dirty="0">
                <a:solidFill>
                  <a:srgbClr val="FF0000"/>
                </a:solidFill>
                <a:latin typeface="汉仪旗黑-85S" charset="0"/>
                <a:cs typeface="汉仪旗黑-85S" charset="0"/>
                <a:sym typeface="+mn-ea"/>
              </a:rPr>
              <a:t>练习题</a:t>
            </a:r>
          </a:p>
          <a:p>
            <a:endParaRPr lang="zh-CN" altLang="en-US" sz="20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493520" y="465296"/>
            <a:ext cx="6417945" cy="583565"/>
          </a:xfrm>
          <a:prstGeom prst="rect">
            <a:avLst/>
          </a:prstGeom>
          <a:noFill/>
          <a:ln w="9525">
            <a:noFill/>
          </a:ln>
        </p:spPr>
        <p:txBody>
          <a:bodyPr wrap="square">
            <a:spAutoFit/>
          </a:bodyPr>
          <a:lstStyle/>
          <a:p>
            <a:pPr indent="266700" algn="l"/>
            <a:r>
              <a:rPr lang="en-US" sz="1600" dirty="0">
                <a:solidFill>
                  <a:srgbClr val="000000"/>
                </a:solidFill>
                <a:latin typeface="Times New Roman" panose="02020603050405020304" pitchFamily="18" charset="0"/>
                <a:ea typeface="宋体" panose="02010600030101010101" pitchFamily="2" charset="-122"/>
              </a:rPr>
              <a:t>24.</a:t>
            </a:r>
            <a:r>
              <a:rPr lang="zh-CN" sz="1600" b="1" dirty="0">
                <a:solidFill>
                  <a:srgbClr val="000000"/>
                </a:solidFill>
                <a:ea typeface="宋体" panose="02010600030101010101" pitchFamily="2" charset="-122"/>
              </a:rPr>
              <a:t>（考研真题，单项选择题）</a:t>
            </a:r>
            <a:r>
              <a:rPr lang="zh-CN" sz="1600" dirty="0">
                <a:solidFill>
                  <a:srgbClr val="000000"/>
                </a:solidFill>
                <a:ea typeface="宋体" panose="02010600030101010101" pitchFamily="2" charset="-122"/>
              </a:rPr>
              <a:t>假设</a:t>
            </a:r>
            <a:r>
              <a:rPr lang="en-US" sz="1600" dirty="0">
                <a:solidFill>
                  <a:srgbClr val="000000"/>
                </a:solidFill>
                <a:latin typeface="Times New Roman" panose="02020603050405020304" pitchFamily="18" charset="0"/>
                <a:ea typeface="宋体" panose="02010600030101010101" pitchFamily="2" charset="-122"/>
              </a:rPr>
              <a:t>4</a:t>
            </a:r>
            <a:r>
              <a:rPr lang="zh-CN" sz="1600" dirty="0">
                <a:solidFill>
                  <a:srgbClr val="000000"/>
                </a:solidFill>
                <a:ea typeface="宋体" panose="02010600030101010101" pitchFamily="2" charset="-122"/>
              </a:rPr>
              <a:t>个作业到达系统的时刻和运行时间如表所示。</a:t>
            </a:r>
            <a:endParaRPr lang="zh-CN" altLang="en-US" sz="1600" dirty="0">
              <a:solidFill>
                <a:srgbClr val="000000"/>
              </a:solidFill>
              <a:ea typeface="宋体" panose="02010600030101010101" pitchFamily="2" charset="-122"/>
            </a:endParaRPr>
          </a:p>
        </p:txBody>
      </p:sp>
      <p:graphicFrame>
        <p:nvGraphicFramePr>
          <p:cNvPr id="2" name="表格 1"/>
          <p:cNvGraphicFramePr/>
          <p:nvPr>
            <p:custDataLst>
              <p:tags r:id="rId2"/>
            </p:custDataLst>
          </p:nvPr>
        </p:nvGraphicFramePr>
        <p:xfrm>
          <a:off x="1817846" y="1045607"/>
          <a:ext cx="3171825" cy="1219200"/>
        </p:xfrm>
        <a:graphic>
          <a:graphicData uri="http://schemas.openxmlformats.org/drawingml/2006/table">
            <a:tbl>
              <a:tblPr firstRow="1" bandRow="1">
                <a:tableStyleId>{5940675A-B579-460E-94D1-54222C63F5DA}</a:tableStyleId>
              </a:tblPr>
              <a:tblGrid>
                <a:gridCol w="828040">
                  <a:extLst>
                    <a:ext uri="{9D8B030D-6E8A-4147-A177-3AD203B41FA5}">
                      <a16:colId xmlns:a16="http://schemas.microsoft.com/office/drawing/2014/main" val="20000"/>
                    </a:ext>
                  </a:extLst>
                </a:gridCol>
                <a:gridCol w="1264285">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tblGrid>
              <a:tr h="182880">
                <a:tc>
                  <a:txBody>
                    <a:bodyPr/>
                    <a:lstStyle/>
                    <a:p>
                      <a:pPr indent="0" algn="ctr">
                        <a:buNone/>
                      </a:pPr>
                      <a:r>
                        <a:rPr lang="en-US" sz="1600" b="0">
                          <a:solidFill>
                            <a:srgbClr val="000000"/>
                          </a:solidFill>
                          <a:latin typeface="Times New Roman" panose="02020603050405020304" pitchFamily="18" charset="0"/>
                          <a:cs typeface="Times New Roman" panose="02020603050405020304" pitchFamily="18" charset="0"/>
                        </a:rPr>
                        <a:t>作业</a:t>
                      </a:r>
                      <a:endParaRPr lang="en-US" altLang="en-US" sz="16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Times New Roman" panose="02020603050405020304" pitchFamily="18" charset="0"/>
                          <a:cs typeface="Times New Roman" panose="02020603050405020304" pitchFamily="18" charset="0"/>
                        </a:rPr>
                        <a:t>到达时刻t</a:t>
                      </a:r>
                      <a:endParaRPr lang="en-US" altLang="en-US" sz="16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Times New Roman" panose="02020603050405020304" pitchFamily="18" charset="0"/>
                          <a:cs typeface="Times New Roman" panose="02020603050405020304" pitchFamily="18" charset="0"/>
                        </a:rPr>
                        <a:t>运行时间</a:t>
                      </a:r>
                      <a:endParaRPr lang="en-US" altLang="en-US" sz="16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2880">
                <a:tc>
                  <a:txBody>
                    <a:bodyPr/>
                    <a:lstStyle/>
                    <a:p>
                      <a:pPr indent="0" algn="ctr">
                        <a:buNone/>
                      </a:pPr>
                      <a:r>
                        <a:rPr lang="en-US" sz="1600" b="0" dirty="0">
                          <a:solidFill>
                            <a:srgbClr val="000000"/>
                          </a:solidFill>
                          <a:latin typeface="Times New Roman" panose="02020603050405020304" pitchFamily="18" charset="0"/>
                          <a:cs typeface="Times New Roman" panose="02020603050405020304" pitchFamily="18" charset="0"/>
                        </a:rPr>
                        <a:t>J</a:t>
                      </a:r>
                      <a:r>
                        <a:rPr lang="en-US" sz="1600" b="0" baseline="-25000" dirty="0">
                          <a:solidFill>
                            <a:srgbClr val="000000"/>
                          </a:solidFill>
                          <a:latin typeface="Times New Roman" panose="02020603050405020304" pitchFamily="18" charset="0"/>
                          <a:cs typeface="Times New Roman" panose="02020603050405020304" pitchFamily="18" charset="0"/>
                        </a:rPr>
                        <a:t>1</a:t>
                      </a:r>
                      <a:endParaRPr lang="en-US" altLang="en-US" sz="1600" b="0" baseline="-25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Times New Roman" panose="02020603050405020304" pitchFamily="18" charset="0"/>
                          <a:cs typeface="Times New Roman" panose="02020603050405020304" pitchFamily="18" charset="0"/>
                        </a:rPr>
                        <a:t>0</a:t>
                      </a:r>
                      <a:endParaRPr lang="en-US" altLang="en-US" sz="16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Times New Roman" panose="02020603050405020304" pitchFamily="18" charset="0"/>
                          <a:cs typeface="Times New Roman" panose="02020603050405020304" pitchFamily="18" charset="0"/>
                        </a:rPr>
                        <a:t>3</a:t>
                      </a:r>
                      <a:endParaRPr lang="en-US" altLang="en-US" sz="16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2880">
                <a:tc>
                  <a:txBody>
                    <a:bodyPr/>
                    <a:lstStyle/>
                    <a:p>
                      <a:pPr indent="0" algn="ctr">
                        <a:buNone/>
                      </a:pPr>
                      <a:r>
                        <a:rPr lang="en-US" sz="1600" b="0" dirty="0">
                          <a:solidFill>
                            <a:srgbClr val="000000"/>
                          </a:solidFill>
                          <a:latin typeface="Times New Roman" panose="02020603050405020304" pitchFamily="18" charset="0"/>
                          <a:cs typeface="Times New Roman" panose="02020603050405020304" pitchFamily="18" charset="0"/>
                        </a:rPr>
                        <a:t>J</a:t>
                      </a:r>
                      <a:r>
                        <a:rPr lang="en-US" sz="1600" b="0" baseline="-25000" dirty="0">
                          <a:solidFill>
                            <a:srgbClr val="000000"/>
                          </a:solidFill>
                          <a:latin typeface="Times New Roman" panose="02020603050405020304" pitchFamily="18" charset="0"/>
                          <a:cs typeface="Times New Roman" panose="02020603050405020304" pitchFamily="18" charset="0"/>
                        </a:rPr>
                        <a:t>2</a:t>
                      </a:r>
                      <a:endParaRPr lang="en-US" altLang="en-US" sz="1600" b="0" baseline="-25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rgbClr val="000000"/>
                          </a:solidFill>
                          <a:latin typeface="Times New Roman" panose="02020603050405020304" pitchFamily="18" charset="0"/>
                          <a:cs typeface="Times New Roman" panose="02020603050405020304" pitchFamily="18" charset="0"/>
                        </a:rPr>
                        <a:t>1</a:t>
                      </a:r>
                      <a:endParaRPr lang="en-US" altLang="en-US" sz="16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rgbClr val="000000"/>
                          </a:solidFill>
                          <a:latin typeface="Times New Roman" panose="02020603050405020304" pitchFamily="18" charset="0"/>
                          <a:cs typeface="Times New Roman" panose="02020603050405020304" pitchFamily="18" charset="0"/>
                        </a:rPr>
                        <a:t>3</a:t>
                      </a:r>
                      <a:endParaRPr lang="en-US" altLang="en-US" sz="16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2880">
                <a:tc>
                  <a:txBody>
                    <a:bodyPr/>
                    <a:lstStyle/>
                    <a:p>
                      <a:pPr indent="0" algn="ctr">
                        <a:buNone/>
                      </a:pPr>
                      <a:r>
                        <a:rPr lang="en-US" sz="1600" b="0">
                          <a:solidFill>
                            <a:srgbClr val="000000"/>
                          </a:solidFill>
                          <a:latin typeface="Times New Roman" panose="02020603050405020304" pitchFamily="18" charset="0"/>
                          <a:cs typeface="Times New Roman" panose="02020603050405020304" pitchFamily="18" charset="0"/>
                        </a:rPr>
                        <a:t>J</a:t>
                      </a:r>
                      <a:r>
                        <a:rPr lang="en-US" sz="1600" b="0" baseline="-25000">
                          <a:solidFill>
                            <a:srgbClr val="000000"/>
                          </a:solidFill>
                          <a:latin typeface="Times New Roman" panose="02020603050405020304" pitchFamily="18" charset="0"/>
                          <a:cs typeface="Times New Roman" panose="02020603050405020304" pitchFamily="18" charset="0"/>
                        </a:rPr>
                        <a:t>3</a:t>
                      </a:r>
                      <a:endParaRPr lang="en-US" altLang="en-US" sz="1600" b="0" baseline="-25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rgbClr val="000000"/>
                          </a:solidFill>
                          <a:latin typeface="Times New Roman" panose="02020603050405020304" pitchFamily="18" charset="0"/>
                          <a:cs typeface="Times New Roman" panose="02020603050405020304" pitchFamily="18" charset="0"/>
                        </a:rPr>
                        <a:t>1</a:t>
                      </a:r>
                      <a:endParaRPr lang="en-US" altLang="en-US" sz="16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rgbClr val="000000"/>
                          </a:solidFill>
                          <a:latin typeface="Times New Roman" panose="02020603050405020304" pitchFamily="18" charset="0"/>
                          <a:cs typeface="Times New Roman" panose="02020603050405020304" pitchFamily="18" charset="0"/>
                        </a:rPr>
                        <a:t>2</a:t>
                      </a:r>
                      <a:endParaRPr lang="en-US" altLang="en-US" sz="16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2880">
                <a:tc>
                  <a:txBody>
                    <a:bodyPr/>
                    <a:lstStyle/>
                    <a:p>
                      <a:pPr indent="0" algn="ctr">
                        <a:buNone/>
                      </a:pPr>
                      <a:r>
                        <a:rPr lang="en-US" sz="1600" b="0">
                          <a:solidFill>
                            <a:srgbClr val="000000"/>
                          </a:solidFill>
                          <a:latin typeface="Times New Roman" panose="02020603050405020304" pitchFamily="18" charset="0"/>
                          <a:cs typeface="Times New Roman" panose="02020603050405020304" pitchFamily="18" charset="0"/>
                        </a:rPr>
                        <a:t>J</a:t>
                      </a:r>
                      <a:r>
                        <a:rPr lang="en-US" sz="1600" b="0" baseline="-25000">
                          <a:solidFill>
                            <a:srgbClr val="000000"/>
                          </a:solidFill>
                          <a:latin typeface="Times New Roman" panose="02020603050405020304" pitchFamily="18" charset="0"/>
                          <a:cs typeface="Times New Roman" panose="02020603050405020304" pitchFamily="18" charset="0"/>
                        </a:rPr>
                        <a:t>4</a:t>
                      </a:r>
                      <a:endParaRPr lang="en-US" altLang="en-US" sz="1600" b="0" baseline="-25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Times New Roman" panose="02020603050405020304" pitchFamily="18" charset="0"/>
                          <a:cs typeface="Times New Roman" panose="02020603050405020304" pitchFamily="18" charset="0"/>
                        </a:rPr>
                        <a:t>3</a:t>
                      </a:r>
                      <a:endParaRPr lang="en-US" altLang="en-US" sz="16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rgbClr val="000000"/>
                          </a:solidFill>
                          <a:latin typeface="Times New Roman" panose="02020603050405020304" pitchFamily="18" charset="0"/>
                          <a:cs typeface="Times New Roman" panose="02020603050405020304" pitchFamily="18" charset="0"/>
                        </a:rPr>
                        <a:t>1</a:t>
                      </a:r>
                      <a:endParaRPr lang="en-US" altLang="en-US" sz="16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文本框 2"/>
          <p:cNvSpPr txBox="1"/>
          <p:nvPr/>
        </p:nvSpPr>
        <p:spPr>
          <a:xfrm>
            <a:off x="1656080" y="2032000"/>
            <a:ext cx="5547360" cy="1076325"/>
          </a:xfrm>
          <a:prstGeom prst="rect">
            <a:avLst/>
          </a:prstGeom>
          <a:noFill/>
          <a:ln w="9525">
            <a:noFill/>
          </a:ln>
        </p:spPr>
        <p:txBody>
          <a:bodyPr wrap="square">
            <a:spAutoFit/>
          </a:bodyPr>
          <a:lstStyle/>
          <a:p>
            <a:pPr indent="266700" algn="l"/>
            <a:endParaRPr lang="zh-CN" sz="1600" dirty="0">
              <a:solidFill>
                <a:srgbClr val="000000"/>
              </a:solidFill>
              <a:ea typeface="宋体" panose="02010600030101010101" pitchFamily="2" charset="-122"/>
            </a:endParaRPr>
          </a:p>
          <a:p>
            <a:pPr indent="266700" algn="l"/>
            <a:r>
              <a:rPr lang="zh-CN" sz="1600" dirty="0">
                <a:solidFill>
                  <a:srgbClr val="000000"/>
                </a:solidFill>
                <a:ea typeface="宋体" panose="02010600030101010101" pitchFamily="2" charset="-122"/>
              </a:rPr>
              <a:t>系统在</a:t>
            </a:r>
            <a:r>
              <a:rPr lang="en-US" sz="1600" dirty="0">
                <a:solidFill>
                  <a:srgbClr val="000000"/>
                </a:solidFill>
                <a:latin typeface="Times New Roman" panose="02020603050405020304" pitchFamily="18" charset="0"/>
                <a:ea typeface="宋体" panose="02010600030101010101" pitchFamily="2" charset="-122"/>
              </a:rPr>
              <a:t>t=2</a:t>
            </a:r>
            <a:r>
              <a:rPr lang="zh-CN" sz="1600" dirty="0">
                <a:solidFill>
                  <a:srgbClr val="000000"/>
                </a:solidFill>
                <a:ea typeface="宋体" panose="02010600030101010101" pitchFamily="2" charset="-122"/>
              </a:rPr>
              <a:t>时开始作业调度。若分别采用先来先服务和短作业优先调度算法，则选中的作业分别是（   ）。</a:t>
            </a:r>
            <a:r>
              <a:rPr lang="en-US" sz="1600" dirty="0">
                <a:solidFill>
                  <a:srgbClr val="000000"/>
                </a:solidFill>
                <a:latin typeface="Times New Roman" panose="02020603050405020304" pitchFamily="18" charset="0"/>
                <a:ea typeface="宋体" panose="02010600030101010101" pitchFamily="2" charset="-122"/>
              </a:rPr>
              <a:t> </a:t>
            </a:r>
          </a:p>
          <a:p>
            <a:pPr indent="266700" algn="l"/>
            <a:r>
              <a:rPr lang="en-US" sz="1600" dirty="0">
                <a:solidFill>
                  <a:srgbClr val="000000"/>
                </a:solidFill>
                <a:latin typeface="Times New Roman" panose="02020603050405020304" pitchFamily="18" charset="0"/>
                <a:ea typeface="宋体" panose="02010600030101010101" pitchFamily="2" charset="-122"/>
              </a:rPr>
              <a:t>A.J</a:t>
            </a:r>
            <a:r>
              <a:rPr lang="en-US" sz="1600" baseline="-25000" dirty="0">
                <a:solidFill>
                  <a:srgbClr val="000000"/>
                </a:solidFill>
                <a:latin typeface="Times New Roman" panose="02020603050405020304" pitchFamily="18" charset="0"/>
                <a:ea typeface="宋体" panose="02010600030101010101" pitchFamily="2" charset="-122"/>
              </a:rPr>
              <a:t>2</a:t>
            </a:r>
            <a:r>
              <a:rPr lang="zh-CN" sz="1600" dirty="0">
                <a:solidFill>
                  <a:srgbClr val="000000"/>
                </a:solidFill>
                <a:ea typeface="宋体" panose="02010600030101010101" pitchFamily="2" charset="-122"/>
              </a:rPr>
              <a:t>、</a:t>
            </a:r>
            <a:r>
              <a:rPr lang="en-US" sz="1600" dirty="0">
                <a:solidFill>
                  <a:srgbClr val="000000"/>
                </a:solidFill>
                <a:latin typeface="Times New Roman" panose="02020603050405020304" pitchFamily="18" charset="0"/>
                <a:ea typeface="宋体" panose="02010600030101010101" pitchFamily="2" charset="-122"/>
              </a:rPr>
              <a:t>J</a:t>
            </a:r>
            <a:r>
              <a:rPr lang="en-US" sz="1600" baseline="-25000" dirty="0">
                <a:solidFill>
                  <a:srgbClr val="000000"/>
                </a:solidFill>
                <a:latin typeface="Times New Roman" panose="02020603050405020304" pitchFamily="18" charset="0"/>
                <a:ea typeface="宋体" panose="02010600030101010101" pitchFamily="2" charset="-122"/>
              </a:rPr>
              <a:t>3</a:t>
            </a:r>
            <a:r>
              <a:rPr lang="en-US" sz="1600" dirty="0">
                <a:solidFill>
                  <a:srgbClr val="000000"/>
                </a:solidFill>
                <a:latin typeface="Times New Roman" panose="02020603050405020304" pitchFamily="18" charset="0"/>
                <a:ea typeface="宋体" panose="02010600030101010101" pitchFamily="2" charset="-122"/>
              </a:rPr>
              <a:t>             B.J</a:t>
            </a:r>
            <a:r>
              <a:rPr lang="en-US" sz="1600" baseline="-25000" dirty="0">
                <a:solidFill>
                  <a:srgbClr val="000000"/>
                </a:solidFill>
                <a:latin typeface="Times New Roman" panose="02020603050405020304" pitchFamily="18" charset="0"/>
                <a:ea typeface="宋体" panose="02010600030101010101" pitchFamily="2" charset="-122"/>
              </a:rPr>
              <a:t>1</a:t>
            </a:r>
            <a:r>
              <a:rPr lang="zh-CN" sz="1600" dirty="0">
                <a:solidFill>
                  <a:srgbClr val="000000"/>
                </a:solidFill>
                <a:ea typeface="宋体" panose="02010600030101010101" pitchFamily="2" charset="-122"/>
              </a:rPr>
              <a:t>、</a:t>
            </a:r>
            <a:r>
              <a:rPr lang="en-US" sz="1600" dirty="0">
                <a:solidFill>
                  <a:srgbClr val="000000"/>
                </a:solidFill>
                <a:latin typeface="Times New Roman" panose="02020603050405020304" pitchFamily="18" charset="0"/>
                <a:ea typeface="宋体" panose="02010600030101010101" pitchFamily="2" charset="-122"/>
              </a:rPr>
              <a:t>J</a:t>
            </a:r>
            <a:r>
              <a:rPr lang="en-US" sz="1600" baseline="-25000" dirty="0">
                <a:solidFill>
                  <a:srgbClr val="000000"/>
                </a:solidFill>
                <a:latin typeface="Times New Roman" panose="02020603050405020304" pitchFamily="18" charset="0"/>
                <a:ea typeface="宋体" panose="02010600030101010101" pitchFamily="2" charset="-122"/>
              </a:rPr>
              <a:t>4</a:t>
            </a:r>
            <a:r>
              <a:rPr lang="en-US" sz="1600" dirty="0">
                <a:solidFill>
                  <a:srgbClr val="000000"/>
                </a:solidFill>
                <a:latin typeface="Times New Roman" panose="02020603050405020304" pitchFamily="18" charset="0"/>
                <a:ea typeface="宋体" panose="02010600030101010101" pitchFamily="2" charset="-122"/>
              </a:rPr>
              <a:t>            C.J</a:t>
            </a:r>
            <a:r>
              <a:rPr lang="en-US" sz="1600" baseline="-25000" dirty="0">
                <a:solidFill>
                  <a:srgbClr val="000000"/>
                </a:solidFill>
                <a:latin typeface="Times New Roman" panose="02020603050405020304" pitchFamily="18" charset="0"/>
                <a:ea typeface="宋体" panose="02010600030101010101" pitchFamily="2" charset="-122"/>
              </a:rPr>
              <a:t>2</a:t>
            </a:r>
            <a:r>
              <a:rPr lang="zh-CN" sz="1600" dirty="0">
                <a:solidFill>
                  <a:srgbClr val="000000"/>
                </a:solidFill>
                <a:ea typeface="宋体" panose="02010600030101010101" pitchFamily="2" charset="-122"/>
              </a:rPr>
              <a:t>、</a:t>
            </a:r>
            <a:r>
              <a:rPr lang="en-US" sz="1600" dirty="0">
                <a:solidFill>
                  <a:srgbClr val="000000"/>
                </a:solidFill>
                <a:latin typeface="Times New Roman" panose="02020603050405020304" pitchFamily="18" charset="0"/>
                <a:ea typeface="宋体" panose="02010600030101010101" pitchFamily="2" charset="-122"/>
              </a:rPr>
              <a:t>J</a:t>
            </a:r>
            <a:r>
              <a:rPr lang="en-US" sz="1600" baseline="-25000" dirty="0">
                <a:solidFill>
                  <a:srgbClr val="000000"/>
                </a:solidFill>
                <a:latin typeface="Times New Roman" panose="02020603050405020304" pitchFamily="18" charset="0"/>
                <a:ea typeface="宋体" panose="02010600030101010101" pitchFamily="2" charset="-122"/>
              </a:rPr>
              <a:t>4</a:t>
            </a:r>
            <a:r>
              <a:rPr lang="en-US" sz="1600" dirty="0">
                <a:solidFill>
                  <a:srgbClr val="000000"/>
                </a:solidFill>
                <a:latin typeface="Times New Roman" panose="02020603050405020304" pitchFamily="18" charset="0"/>
                <a:ea typeface="宋体" panose="02010600030101010101" pitchFamily="2" charset="-122"/>
              </a:rPr>
              <a:t>               D.J</a:t>
            </a:r>
            <a:r>
              <a:rPr lang="en-US" sz="1600" baseline="-25000" dirty="0">
                <a:solidFill>
                  <a:srgbClr val="000000"/>
                </a:solidFill>
                <a:latin typeface="Times New Roman" panose="02020603050405020304" pitchFamily="18" charset="0"/>
                <a:ea typeface="宋体" panose="02010600030101010101" pitchFamily="2" charset="-122"/>
              </a:rPr>
              <a:t>1</a:t>
            </a:r>
            <a:r>
              <a:rPr lang="zh-CN" sz="1600" dirty="0">
                <a:solidFill>
                  <a:srgbClr val="000000"/>
                </a:solidFill>
                <a:ea typeface="宋体" panose="02010600030101010101" pitchFamily="2" charset="-122"/>
              </a:rPr>
              <a:t>、</a:t>
            </a:r>
            <a:r>
              <a:rPr lang="en-US" sz="1600" dirty="0">
                <a:solidFill>
                  <a:srgbClr val="000000"/>
                </a:solidFill>
                <a:latin typeface="Times New Roman" panose="02020603050405020304" pitchFamily="18" charset="0"/>
                <a:ea typeface="宋体" panose="02010600030101010101" pitchFamily="2" charset="-122"/>
              </a:rPr>
              <a:t>J</a:t>
            </a:r>
            <a:r>
              <a:rPr lang="en-US" sz="1600" baseline="-25000" dirty="0">
                <a:solidFill>
                  <a:srgbClr val="000000"/>
                </a:solidFill>
                <a:latin typeface="Times New Roman" panose="02020603050405020304" pitchFamily="18" charset="0"/>
                <a:ea typeface="宋体" panose="02010600030101010101" pitchFamily="2" charset="-122"/>
              </a:rPr>
              <a:t>3</a:t>
            </a:r>
            <a:endParaRPr lang="en-US" altLang="en-US" sz="1600" baseline="-25000" dirty="0">
              <a:solidFill>
                <a:srgbClr val="000000"/>
              </a:solidFill>
              <a:latin typeface="Times New Roman" panose="02020603050405020304" pitchFamily="18" charset="0"/>
              <a:ea typeface="宋体" panose="02010600030101010101" pitchFamily="2" charset="-122"/>
            </a:endParaRPr>
          </a:p>
        </p:txBody>
      </p:sp>
      <p:sp>
        <p:nvSpPr>
          <p:cNvPr id="4" name="文本框 3"/>
          <p:cNvSpPr txBox="1"/>
          <p:nvPr/>
        </p:nvSpPr>
        <p:spPr>
          <a:xfrm>
            <a:off x="1547336" y="3410109"/>
            <a:ext cx="6417944" cy="830997"/>
          </a:xfrm>
          <a:prstGeom prst="rect">
            <a:avLst/>
          </a:prstGeom>
          <a:noFill/>
          <a:ln w="9525">
            <a:noFill/>
          </a:ln>
        </p:spPr>
        <p:txBody>
          <a:bodyPr wrap="square">
            <a:spAutoFit/>
          </a:bodyPr>
          <a:lstStyle/>
          <a:p>
            <a:pPr indent="266700" algn="l"/>
            <a:r>
              <a:rPr lang="en-US" sz="1600" dirty="0">
                <a:solidFill>
                  <a:srgbClr val="000000"/>
                </a:solidFill>
                <a:latin typeface="Times New Roman" panose="02020603050405020304" pitchFamily="18" charset="0"/>
                <a:ea typeface="宋体" panose="02010600030101010101" pitchFamily="2" charset="-122"/>
              </a:rPr>
              <a:t>25.</a:t>
            </a:r>
            <a:r>
              <a:rPr lang="zh-CN" sz="1600" b="1" dirty="0">
                <a:solidFill>
                  <a:srgbClr val="000000"/>
                </a:solidFill>
                <a:ea typeface="宋体" panose="02010600030101010101" pitchFamily="2" charset="-122"/>
              </a:rPr>
              <a:t>（考研真题，单项选择题）</a:t>
            </a:r>
            <a:r>
              <a:rPr lang="zh-CN" sz="1600" dirty="0">
                <a:solidFill>
                  <a:srgbClr val="000000"/>
                </a:solidFill>
                <a:ea typeface="宋体" panose="02010600030101010101" pitchFamily="2" charset="-122"/>
              </a:rPr>
              <a:t>时间片轮转调度算法是为了（   ）。</a:t>
            </a:r>
            <a:endParaRPr lang="en-US" sz="1600" dirty="0">
              <a:solidFill>
                <a:srgbClr val="000000"/>
              </a:solidFill>
              <a:latin typeface="Times New Roman" panose="02020603050405020304" pitchFamily="18" charset="0"/>
              <a:ea typeface="宋体" panose="02010600030101010101" pitchFamily="2" charset="-122"/>
            </a:endParaRPr>
          </a:p>
          <a:p>
            <a:pPr indent="266700" algn="l"/>
            <a:r>
              <a:rPr lang="en-US" sz="1600" dirty="0">
                <a:solidFill>
                  <a:srgbClr val="000000"/>
                </a:solidFill>
                <a:latin typeface="Times New Roman" panose="02020603050405020304" pitchFamily="18" charset="0"/>
                <a:ea typeface="宋体" panose="02010600030101010101" pitchFamily="2" charset="-122"/>
              </a:rPr>
              <a:t>A.</a:t>
            </a:r>
            <a:r>
              <a:rPr lang="zh-CN" sz="1600" dirty="0">
                <a:solidFill>
                  <a:srgbClr val="000000"/>
                </a:solidFill>
                <a:ea typeface="宋体" panose="02010600030101010101" pitchFamily="2" charset="-122"/>
              </a:rPr>
              <a:t>多个用户能及时干预系统             </a:t>
            </a:r>
            <a:r>
              <a:rPr lang="en-US" sz="1600" dirty="0">
                <a:solidFill>
                  <a:srgbClr val="000000"/>
                </a:solidFill>
                <a:latin typeface="Times New Roman" panose="02020603050405020304" pitchFamily="18" charset="0"/>
                <a:ea typeface="宋体" panose="02010600030101010101" pitchFamily="2" charset="-122"/>
              </a:rPr>
              <a:t>B.</a:t>
            </a:r>
            <a:r>
              <a:rPr lang="zh-CN" sz="1600" dirty="0">
                <a:solidFill>
                  <a:srgbClr val="000000"/>
                </a:solidFill>
                <a:ea typeface="宋体" panose="02010600030101010101" pitchFamily="2" charset="-122"/>
              </a:rPr>
              <a:t>使系统变得高效</a:t>
            </a:r>
            <a:endParaRPr lang="en-US" sz="1600" dirty="0">
              <a:solidFill>
                <a:srgbClr val="000000"/>
              </a:solidFill>
              <a:latin typeface="Times New Roman" panose="02020603050405020304" pitchFamily="18" charset="0"/>
              <a:ea typeface="宋体" panose="02010600030101010101" pitchFamily="2" charset="-122"/>
            </a:endParaRPr>
          </a:p>
          <a:p>
            <a:pPr indent="266700" algn="l"/>
            <a:r>
              <a:rPr lang="en-US" sz="1600" dirty="0">
                <a:solidFill>
                  <a:srgbClr val="000000"/>
                </a:solidFill>
                <a:latin typeface="Times New Roman" panose="02020603050405020304" pitchFamily="18" charset="0"/>
                <a:ea typeface="宋体" panose="02010600030101010101" pitchFamily="2" charset="-122"/>
              </a:rPr>
              <a:t>C.</a:t>
            </a:r>
            <a:r>
              <a:rPr lang="zh-CN" sz="1600" dirty="0">
                <a:solidFill>
                  <a:srgbClr val="000000"/>
                </a:solidFill>
                <a:ea typeface="宋体" panose="02010600030101010101" pitchFamily="2" charset="-122"/>
              </a:rPr>
              <a:t>优先级较高的进程得到及时响应       </a:t>
            </a:r>
            <a:r>
              <a:rPr lang="en-US" sz="1600" dirty="0">
                <a:solidFill>
                  <a:srgbClr val="000000"/>
                </a:solidFill>
                <a:latin typeface="Times New Roman" panose="02020603050405020304" pitchFamily="18" charset="0"/>
                <a:ea typeface="宋体" panose="02010600030101010101" pitchFamily="2" charset="-122"/>
              </a:rPr>
              <a:t>D.</a:t>
            </a:r>
            <a:r>
              <a:rPr lang="zh-CN" sz="1600" dirty="0">
                <a:solidFill>
                  <a:srgbClr val="000000"/>
                </a:solidFill>
                <a:ea typeface="宋体" panose="02010600030101010101" pitchFamily="2" charset="-122"/>
              </a:rPr>
              <a:t>需要</a:t>
            </a:r>
            <a:r>
              <a:rPr lang="en-US" sz="1600" dirty="0">
                <a:solidFill>
                  <a:srgbClr val="000000"/>
                </a:solidFill>
                <a:latin typeface="Times New Roman" panose="02020603050405020304" pitchFamily="18" charset="0"/>
                <a:ea typeface="宋体" panose="02010600030101010101" pitchFamily="2" charset="-122"/>
              </a:rPr>
              <a:t>CPU</a:t>
            </a:r>
            <a:r>
              <a:rPr lang="zh-CN" sz="1600" dirty="0">
                <a:solidFill>
                  <a:srgbClr val="000000"/>
                </a:solidFill>
                <a:ea typeface="宋体" panose="02010600030101010101" pitchFamily="2" charset="-122"/>
              </a:rPr>
              <a:t>时间最少</a:t>
            </a:r>
            <a:endParaRPr lang="zh-CN" altLang="en-US" sz="1600" dirty="0">
              <a:solidFill>
                <a:srgbClr val="000000"/>
              </a:solidFill>
              <a:ea typeface="宋体" panose="02010600030101010101" pitchFamily="2" charset="-122"/>
            </a:endParaRPr>
          </a:p>
        </p:txBody>
      </p:sp>
      <p:sp>
        <p:nvSpPr>
          <p:cNvPr id="6" name="椭圆 5"/>
          <p:cNvSpPr/>
          <p:nvPr/>
        </p:nvSpPr>
        <p:spPr>
          <a:xfrm>
            <a:off x="6019800" y="2766165"/>
            <a:ext cx="324326" cy="378143"/>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
          </a:p>
        </p:txBody>
      </p:sp>
      <p:sp>
        <p:nvSpPr>
          <p:cNvPr id="7" name="椭圆 6"/>
          <p:cNvSpPr/>
          <p:nvPr/>
        </p:nvSpPr>
        <p:spPr>
          <a:xfrm>
            <a:off x="1817846" y="3636535"/>
            <a:ext cx="324326" cy="378143"/>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542415" y="819150"/>
            <a:ext cx="6265545" cy="1322070"/>
          </a:xfrm>
          <a:prstGeom prst="rect">
            <a:avLst/>
          </a:prstGeom>
          <a:noFill/>
          <a:ln w="9525">
            <a:noFill/>
          </a:ln>
        </p:spPr>
        <p:txBody>
          <a:bodyPr wrap="square">
            <a:spAutoFit/>
          </a:bodyPr>
          <a:lstStyle/>
          <a:p>
            <a:pPr indent="266700" algn="l"/>
            <a:r>
              <a:rPr lang="en-US" sz="2000" dirty="0">
                <a:solidFill>
                  <a:srgbClr val="000000"/>
                </a:solidFill>
                <a:latin typeface="Times New Roman" panose="02020603050405020304" pitchFamily="18" charset="0"/>
                <a:ea typeface="宋体" panose="02010600030101010101" pitchFamily="2" charset="-122"/>
              </a:rPr>
              <a:t>26.</a:t>
            </a:r>
            <a:r>
              <a:rPr lang="zh-CN" sz="2000" b="1" dirty="0">
                <a:solidFill>
                  <a:srgbClr val="000000"/>
                </a:solidFill>
                <a:ea typeface="宋体" panose="02010600030101010101" pitchFamily="2" charset="-122"/>
              </a:rPr>
              <a:t>（单项选择题）</a:t>
            </a:r>
            <a:r>
              <a:rPr lang="zh-CN" sz="2000" dirty="0">
                <a:solidFill>
                  <a:srgbClr val="000000"/>
                </a:solidFill>
                <a:ea typeface="宋体" panose="02010600030101010101" pitchFamily="2" charset="-122"/>
              </a:rPr>
              <a:t>一个作业</a:t>
            </a:r>
            <a:r>
              <a:rPr lang="en-US" sz="2000" dirty="0">
                <a:solidFill>
                  <a:srgbClr val="000000"/>
                </a:solidFill>
                <a:latin typeface="Times New Roman" panose="02020603050405020304" pitchFamily="18" charset="0"/>
                <a:ea typeface="宋体" panose="02010600030101010101" pitchFamily="2" charset="-122"/>
              </a:rPr>
              <a:t>8:00</a:t>
            </a:r>
            <a:r>
              <a:rPr lang="zh-CN" sz="2000" dirty="0">
                <a:solidFill>
                  <a:srgbClr val="000000"/>
                </a:solidFill>
                <a:ea typeface="宋体" panose="02010600030101010101" pitchFamily="2" charset="-122"/>
              </a:rPr>
              <a:t>到达系统，估计运行时间为</a:t>
            </a:r>
            <a:r>
              <a:rPr lang="en-US" sz="2000" dirty="0">
                <a:solidFill>
                  <a:srgbClr val="000000"/>
                </a:solidFill>
                <a:latin typeface="Times New Roman" panose="02020603050405020304" pitchFamily="18" charset="0"/>
                <a:ea typeface="宋体" panose="02010600030101010101" pitchFamily="2" charset="-122"/>
              </a:rPr>
              <a:t>1</a:t>
            </a:r>
            <a:r>
              <a:rPr lang="zh-CN" sz="2000" dirty="0">
                <a:solidFill>
                  <a:srgbClr val="000000"/>
                </a:solidFill>
                <a:ea typeface="宋体" panose="02010600030101010101" pitchFamily="2" charset="-122"/>
              </a:rPr>
              <a:t>小时。若</a:t>
            </a:r>
            <a:r>
              <a:rPr lang="en-US" sz="2000" dirty="0">
                <a:solidFill>
                  <a:srgbClr val="000000"/>
                </a:solidFill>
                <a:latin typeface="Times New Roman" panose="02020603050405020304" pitchFamily="18" charset="0"/>
                <a:ea typeface="宋体" panose="02010600030101010101" pitchFamily="2" charset="-122"/>
              </a:rPr>
              <a:t>10:00</a:t>
            </a:r>
            <a:r>
              <a:rPr lang="zh-CN" sz="2000" dirty="0">
                <a:solidFill>
                  <a:srgbClr val="000000"/>
                </a:solidFill>
                <a:ea typeface="宋体" panose="02010600030101010101" pitchFamily="2" charset="-122"/>
              </a:rPr>
              <a:t>开始执行该作业，其响应比是（   ）。</a:t>
            </a:r>
            <a:endParaRPr lang="en-US" sz="2000" dirty="0">
              <a:solidFill>
                <a:srgbClr val="000000"/>
              </a:solidFill>
              <a:latin typeface="Times New Roman" panose="02020603050405020304" pitchFamily="18" charset="0"/>
              <a:ea typeface="宋体" panose="02010600030101010101" pitchFamily="2" charset="-122"/>
            </a:endParaRPr>
          </a:p>
          <a:p>
            <a:pPr indent="266700" algn="l"/>
            <a:r>
              <a:rPr lang="en-US" sz="2000" dirty="0">
                <a:solidFill>
                  <a:srgbClr val="000000"/>
                </a:solidFill>
                <a:latin typeface="Times New Roman" panose="02020603050405020304" pitchFamily="18" charset="0"/>
                <a:ea typeface="宋体" panose="02010600030101010101" pitchFamily="2" charset="-122"/>
              </a:rPr>
              <a:t>A.2              B.1             C.3                D.0.5</a:t>
            </a:r>
            <a:endParaRPr lang="en-US" altLang="en-US" sz="2000" dirty="0">
              <a:solidFill>
                <a:srgbClr val="000000"/>
              </a:solidFill>
              <a:latin typeface="Times New Roman" panose="02020603050405020304" pitchFamily="18" charset="0"/>
              <a:ea typeface="宋体" panose="02010600030101010101" pitchFamily="2" charset="-122"/>
            </a:endParaRPr>
          </a:p>
        </p:txBody>
      </p:sp>
      <p:sp>
        <p:nvSpPr>
          <p:cNvPr id="5" name="文本框 4"/>
          <p:cNvSpPr txBox="1"/>
          <p:nvPr/>
        </p:nvSpPr>
        <p:spPr>
          <a:xfrm>
            <a:off x="1371600" y="2800350"/>
            <a:ext cx="6762115" cy="1322070"/>
          </a:xfrm>
          <a:prstGeom prst="rect">
            <a:avLst/>
          </a:prstGeom>
          <a:noFill/>
          <a:ln w="9525">
            <a:noFill/>
          </a:ln>
        </p:spPr>
        <p:txBody>
          <a:bodyPr wrap="square">
            <a:spAutoFit/>
          </a:bodyPr>
          <a:lstStyle/>
          <a:p>
            <a:pPr indent="266700" algn="l"/>
            <a:r>
              <a:rPr lang="en-US" sz="2000" dirty="0">
                <a:solidFill>
                  <a:srgbClr val="000000"/>
                </a:solidFill>
                <a:latin typeface="Times New Roman" panose="02020603050405020304" pitchFamily="18" charset="0"/>
                <a:ea typeface="宋体" panose="02010600030101010101" pitchFamily="2" charset="-122"/>
              </a:rPr>
              <a:t>27.</a:t>
            </a:r>
            <a:r>
              <a:rPr lang="zh-CN" sz="2000" b="1" dirty="0">
                <a:solidFill>
                  <a:srgbClr val="000000"/>
                </a:solidFill>
                <a:ea typeface="宋体" panose="02010600030101010101" pitchFamily="2" charset="-122"/>
              </a:rPr>
              <a:t>（考研真题，单项选择题）</a:t>
            </a:r>
            <a:r>
              <a:rPr lang="zh-CN" sz="2000" dirty="0">
                <a:solidFill>
                  <a:srgbClr val="000000"/>
                </a:solidFill>
                <a:ea typeface="宋体" panose="02010600030101010101" pitchFamily="2" charset="-122"/>
              </a:rPr>
              <a:t>下列调度算法中，不</a:t>
            </a:r>
            <a:r>
              <a:rPr lang="zh-CN" sz="2000" dirty="0">
                <a:solidFill>
                  <a:srgbClr val="000000"/>
                </a:solidFill>
                <a:latin typeface="Times New Roman" panose="02020603050405020304" pitchFamily="18" charset="0"/>
                <a:ea typeface="宋体" panose="02010600030101010101" pitchFamily="2" charset="-122"/>
              </a:rPr>
              <a:t>会</a:t>
            </a:r>
            <a:r>
              <a:rPr lang="zh-CN" sz="2000" dirty="0">
                <a:solidFill>
                  <a:srgbClr val="000000"/>
                </a:solidFill>
                <a:ea typeface="宋体" panose="02010600030101010101" pitchFamily="2" charset="-122"/>
              </a:rPr>
              <a:t>导致饥饿现象的是（   ）</a:t>
            </a:r>
            <a:endParaRPr lang="en-US" sz="2000" dirty="0">
              <a:solidFill>
                <a:srgbClr val="000000"/>
              </a:solidFill>
              <a:latin typeface="Times New Roman" panose="02020603050405020304" pitchFamily="18" charset="0"/>
              <a:ea typeface="宋体" panose="02010600030101010101" pitchFamily="2" charset="-122"/>
            </a:endParaRPr>
          </a:p>
          <a:p>
            <a:pPr indent="266700" algn="l"/>
            <a:r>
              <a:rPr lang="en-US" sz="2000" dirty="0">
                <a:solidFill>
                  <a:srgbClr val="000000"/>
                </a:solidFill>
                <a:latin typeface="Times New Roman" panose="02020603050405020304" pitchFamily="18" charset="0"/>
                <a:ea typeface="宋体" panose="02010600030101010101" pitchFamily="2" charset="-122"/>
              </a:rPr>
              <a:t>A.</a:t>
            </a:r>
            <a:r>
              <a:rPr lang="zh-CN" sz="2000" dirty="0">
                <a:solidFill>
                  <a:srgbClr val="000000"/>
                </a:solidFill>
                <a:ea typeface="宋体" panose="02010600030101010101" pitchFamily="2" charset="-122"/>
              </a:rPr>
              <a:t>时间片轮转                 </a:t>
            </a:r>
            <a:r>
              <a:rPr lang="en-US" sz="2000" dirty="0">
                <a:solidFill>
                  <a:srgbClr val="000000"/>
                </a:solidFill>
                <a:latin typeface="Times New Roman" panose="02020603050405020304" pitchFamily="18" charset="0"/>
                <a:ea typeface="宋体" panose="02010600030101010101" pitchFamily="2" charset="-122"/>
              </a:rPr>
              <a:t>B.</a:t>
            </a:r>
            <a:r>
              <a:rPr lang="zh-CN" sz="2000" dirty="0">
                <a:solidFill>
                  <a:srgbClr val="000000"/>
                </a:solidFill>
                <a:ea typeface="宋体" panose="02010600030101010101" pitchFamily="2" charset="-122"/>
              </a:rPr>
              <a:t>静态优先数调度   </a:t>
            </a:r>
            <a:endParaRPr lang="en-US" sz="2000" dirty="0">
              <a:solidFill>
                <a:srgbClr val="000000"/>
              </a:solidFill>
              <a:latin typeface="Times New Roman" panose="02020603050405020304" pitchFamily="18" charset="0"/>
              <a:ea typeface="宋体" panose="02010600030101010101" pitchFamily="2" charset="-122"/>
            </a:endParaRPr>
          </a:p>
          <a:p>
            <a:pPr indent="266700" algn="l"/>
            <a:r>
              <a:rPr lang="en-US" sz="2000" dirty="0">
                <a:solidFill>
                  <a:srgbClr val="000000"/>
                </a:solidFill>
                <a:latin typeface="Times New Roman" panose="02020603050405020304" pitchFamily="18" charset="0"/>
                <a:ea typeface="宋体" panose="02010600030101010101" pitchFamily="2" charset="-122"/>
              </a:rPr>
              <a:t>C.</a:t>
            </a:r>
            <a:r>
              <a:rPr lang="zh-CN" sz="2000" dirty="0">
                <a:solidFill>
                  <a:srgbClr val="000000"/>
                </a:solidFill>
                <a:ea typeface="宋体" panose="02010600030101010101" pitchFamily="2" charset="-122"/>
              </a:rPr>
              <a:t>非抢占式短任务优先         </a:t>
            </a:r>
            <a:r>
              <a:rPr lang="en-US" sz="2000" dirty="0">
                <a:solidFill>
                  <a:srgbClr val="000000"/>
                </a:solidFill>
                <a:latin typeface="Times New Roman" panose="02020603050405020304" pitchFamily="18" charset="0"/>
                <a:ea typeface="宋体" panose="02010600030101010101" pitchFamily="2" charset="-122"/>
              </a:rPr>
              <a:t>D. </a:t>
            </a:r>
            <a:r>
              <a:rPr lang="zh-CN" sz="2000" dirty="0">
                <a:solidFill>
                  <a:srgbClr val="000000"/>
                </a:solidFill>
                <a:ea typeface="宋体" panose="02010600030101010101" pitchFamily="2" charset="-122"/>
              </a:rPr>
              <a:t>抢占式短任务优先</a:t>
            </a:r>
            <a:endParaRPr lang="zh-CN" altLang="en-US" sz="2000" dirty="0">
              <a:solidFill>
                <a:srgbClr val="000000"/>
              </a:solidFill>
              <a:ea typeface="宋体" panose="02010600030101010101" pitchFamily="2" charset="-122"/>
            </a:endParaRPr>
          </a:p>
        </p:txBody>
      </p:sp>
      <p:sp>
        <p:nvSpPr>
          <p:cNvPr id="7" name="椭圆 6"/>
          <p:cNvSpPr/>
          <p:nvPr/>
        </p:nvSpPr>
        <p:spPr>
          <a:xfrm>
            <a:off x="4226507" y="1739794"/>
            <a:ext cx="324326" cy="378143"/>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
              <a:t>++++++++</a:t>
            </a:r>
          </a:p>
        </p:txBody>
      </p:sp>
      <p:sp>
        <p:nvSpPr>
          <p:cNvPr id="2" name="椭圆 1"/>
          <p:cNvSpPr/>
          <p:nvPr/>
        </p:nvSpPr>
        <p:spPr>
          <a:xfrm>
            <a:off x="1600200" y="3409633"/>
            <a:ext cx="324326" cy="378143"/>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2000" noProof="0" dirty="0">
                <a:solidFill>
                  <a:schemeClr val="bg1">
                    <a:lumMod val="50000"/>
                  </a:schemeClr>
                </a:solidFill>
                <a:cs typeface="+mn-cs"/>
              </a:rPr>
              <a:t>各种调度算法的学习思路</a:t>
            </a:r>
          </a:p>
        </p:txBody>
      </p:sp>
      <p:sp>
        <p:nvSpPr>
          <p:cNvPr id="6" name="文本框 5"/>
          <p:cNvSpPr txBox="1"/>
          <p:nvPr/>
        </p:nvSpPr>
        <p:spPr>
          <a:xfrm>
            <a:off x="1295400" y="819150"/>
            <a:ext cx="4572000" cy="3784600"/>
          </a:xfrm>
          <a:prstGeom prst="rect">
            <a:avLst/>
          </a:prstGeom>
          <a:noFill/>
        </p:spPr>
        <p:txBody>
          <a:bodyPr wrap="square" rtlCol="0" anchor="t">
            <a:spAutoFit/>
          </a:bodyPr>
          <a:lstStyle/>
          <a:p>
            <a:pPr marL="342900" indent="-342900">
              <a:lnSpc>
                <a:spcPct val="200000"/>
              </a:lnSpc>
              <a:buAutoNum type="arabicPeriod"/>
            </a:pPr>
            <a:r>
              <a:rPr lang="zh-CN" altLang="en-US" sz="2000" b="1" dirty="0">
                <a:sym typeface="+mn-ea"/>
              </a:rPr>
              <a:t>算法思想</a:t>
            </a:r>
          </a:p>
          <a:p>
            <a:pPr marL="457200" indent="-457200">
              <a:lnSpc>
                <a:spcPct val="200000"/>
              </a:lnSpc>
              <a:buAutoNum type="arabicPeriod"/>
            </a:pPr>
            <a:r>
              <a:rPr lang="zh-CN" altLang="en-US" sz="2000" b="1" dirty="0">
                <a:sym typeface="+mn-ea"/>
              </a:rPr>
              <a:t>算法规则</a:t>
            </a:r>
          </a:p>
          <a:p>
            <a:pPr marL="457200" indent="-457200">
              <a:lnSpc>
                <a:spcPct val="200000"/>
              </a:lnSpc>
              <a:buAutoNum type="arabicPeriod"/>
            </a:pPr>
            <a:r>
              <a:rPr lang="zh-CN" altLang="en-US" sz="2000" b="1" dirty="0">
                <a:sym typeface="+mn-ea"/>
              </a:rPr>
              <a:t>用于进程调度</a:t>
            </a:r>
            <a:r>
              <a:rPr lang="en-US" altLang="zh-CN" sz="2000" b="1" dirty="0">
                <a:sym typeface="+mn-ea"/>
              </a:rPr>
              <a:t>/</a:t>
            </a:r>
            <a:r>
              <a:rPr lang="zh-CN" altLang="en-US" sz="2000" b="1" dirty="0">
                <a:sym typeface="+mn-ea"/>
              </a:rPr>
              <a:t>作业调度</a:t>
            </a:r>
          </a:p>
          <a:p>
            <a:pPr marL="457200" indent="-457200">
              <a:lnSpc>
                <a:spcPct val="200000"/>
              </a:lnSpc>
              <a:buAutoNum type="arabicPeriod"/>
            </a:pPr>
            <a:r>
              <a:rPr lang="zh-CN" altLang="en-US" sz="2000" b="1" dirty="0">
                <a:sym typeface="+mn-ea"/>
              </a:rPr>
              <a:t>是否可抢占</a:t>
            </a:r>
          </a:p>
          <a:p>
            <a:pPr marL="457200" indent="-457200">
              <a:lnSpc>
                <a:spcPct val="200000"/>
              </a:lnSpc>
              <a:buAutoNum type="arabicPeriod"/>
            </a:pPr>
            <a:r>
              <a:rPr lang="zh-CN" altLang="en-US" sz="2000" b="1" dirty="0">
                <a:sym typeface="+mn-ea"/>
              </a:rPr>
              <a:t>是否会饥饿</a:t>
            </a:r>
          </a:p>
          <a:p>
            <a:pPr marL="457200" indent="-457200">
              <a:lnSpc>
                <a:spcPct val="200000"/>
              </a:lnSpc>
              <a:buAutoNum type="arabicPeriod"/>
            </a:pPr>
            <a:r>
              <a:rPr lang="zh-CN" altLang="en-US" sz="2000" b="1" dirty="0">
                <a:sym typeface="+mn-ea"/>
              </a:rPr>
              <a:t>优缺点</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502444" y="4202195"/>
            <a:ext cx="8137922" cy="222203"/>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125"/>
              <a:t>Date</a:t>
            </a:r>
            <a:endParaRPr lang="zh-CN" altLang="en-US" sz="1125" dirty="0"/>
          </a:p>
        </p:txBody>
      </p:sp>
      <p:sp>
        <p:nvSpPr>
          <p:cNvPr id="19" name="任意多边形: 形状 18"/>
          <p:cNvSpPr/>
          <p:nvPr/>
        </p:nvSpPr>
        <p:spPr>
          <a:xfrm>
            <a:off x="-7144" y="-1"/>
            <a:ext cx="9151144" cy="941305"/>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矩形 19"/>
          <p:cNvSpPr/>
          <p:nvPr/>
        </p:nvSpPr>
        <p:spPr>
          <a:xfrm>
            <a:off x="578644" y="193373"/>
            <a:ext cx="1516380" cy="414020"/>
          </a:xfrm>
          <a:prstGeom prst="rect">
            <a:avLst/>
          </a:prstGeom>
        </p:spPr>
        <p:txBody>
          <a:bodyPr wrap="none">
            <a:spAutoFit/>
          </a:bodyPr>
          <a:lstStyle/>
          <a:p>
            <a:r>
              <a:rPr lang="zh-CN" altLang="en-US" sz="2100" b="1" dirty="0">
                <a:solidFill>
                  <a:schemeClr val="bg1"/>
                </a:solidFill>
              </a:rPr>
              <a:t>内容导航：</a:t>
            </a:r>
          </a:p>
        </p:txBody>
      </p:sp>
      <p:sp>
        <p:nvSpPr>
          <p:cNvPr id="22" name="矩形 21"/>
          <p:cNvSpPr/>
          <p:nvPr/>
        </p:nvSpPr>
        <p:spPr>
          <a:xfrm>
            <a:off x="1272352" y="1107179"/>
            <a:ext cx="3375110" cy="368300"/>
          </a:xfrm>
          <a:prstGeom prst="rect">
            <a:avLst/>
          </a:prstGeom>
        </p:spPr>
        <p:txBody>
          <a:bodyPr wrap="square">
            <a:spAutoFit/>
          </a:bodyPr>
          <a:lstStyle/>
          <a:p>
            <a:r>
              <a:rPr lang="en-US" altLang="zh-CN" sz="1800" dirty="0">
                <a:latin typeface="+mj-ea"/>
                <a:ea typeface="+mj-ea"/>
              </a:rPr>
              <a:t>3.1 </a:t>
            </a:r>
            <a:r>
              <a:rPr lang="zh-CN" altLang="en-US" sz="1800" dirty="0">
                <a:latin typeface="+mj-ea"/>
                <a:ea typeface="+mj-ea"/>
              </a:rPr>
              <a:t>处理机调度概述</a:t>
            </a:r>
          </a:p>
        </p:txBody>
      </p:sp>
      <p:sp>
        <p:nvSpPr>
          <p:cNvPr id="23" name="矩形 22"/>
          <p:cNvSpPr/>
          <p:nvPr/>
        </p:nvSpPr>
        <p:spPr>
          <a:xfrm>
            <a:off x="1272352" y="1585810"/>
            <a:ext cx="2761613" cy="368300"/>
          </a:xfrm>
          <a:prstGeom prst="rect">
            <a:avLst/>
          </a:prstGeom>
        </p:spPr>
        <p:txBody>
          <a:bodyPr wrap="square">
            <a:spAutoFit/>
          </a:bodyPr>
          <a:lstStyle/>
          <a:p>
            <a:r>
              <a:rPr lang="en-US" altLang="zh-CN" sz="1800" dirty="0">
                <a:latin typeface="+mj-ea"/>
              </a:rPr>
              <a:t>3.2 </a:t>
            </a:r>
            <a:r>
              <a:rPr lang="zh-CN" altLang="en-US" sz="1800" dirty="0">
                <a:latin typeface="+mj-ea"/>
              </a:rPr>
              <a:t>调度算法</a:t>
            </a:r>
            <a:endParaRPr lang="en-US" altLang="zh-CN" sz="1800" dirty="0">
              <a:latin typeface="+mj-ea"/>
            </a:endParaRPr>
          </a:p>
        </p:txBody>
      </p:sp>
      <p:sp>
        <p:nvSpPr>
          <p:cNvPr id="24" name="矩形 23"/>
          <p:cNvSpPr/>
          <p:nvPr/>
        </p:nvSpPr>
        <p:spPr>
          <a:xfrm>
            <a:off x="1272351" y="2050153"/>
            <a:ext cx="2616725" cy="368300"/>
          </a:xfrm>
          <a:prstGeom prst="rect">
            <a:avLst/>
          </a:prstGeom>
        </p:spPr>
        <p:txBody>
          <a:bodyPr wrap="square">
            <a:spAutoFit/>
          </a:bodyPr>
          <a:lstStyle/>
          <a:p>
            <a:r>
              <a:rPr lang="en-US" altLang="zh-CN" sz="1800" dirty="0">
                <a:latin typeface="+mj-ea"/>
              </a:rPr>
              <a:t>3.3 </a:t>
            </a:r>
            <a:r>
              <a:rPr lang="zh-CN" altLang="en-US" sz="1800" dirty="0">
                <a:latin typeface="+mj-ea"/>
              </a:rPr>
              <a:t>实时调度</a:t>
            </a:r>
            <a:endParaRPr lang="en-US" altLang="zh-CN" sz="1800" dirty="0">
              <a:latin typeface="+mj-ea"/>
            </a:endParaRPr>
          </a:p>
        </p:txBody>
      </p:sp>
      <p:sp>
        <p:nvSpPr>
          <p:cNvPr id="25" name="矩形 24"/>
          <p:cNvSpPr/>
          <p:nvPr/>
        </p:nvSpPr>
        <p:spPr>
          <a:xfrm>
            <a:off x="1272351" y="2514497"/>
            <a:ext cx="2616725" cy="368300"/>
          </a:xfrm>
          <a:prstGeom prst="rect">
            <a:avLst/>
          </a:prstGeom>
        </p:spPr>
        <p:txBody>
          <a:bodyPr wrap="square">
            <a:spAutoFit/>
          </a:bodyPr>
          <a:lstStyle/>
          <a:p>
            <a:r>
              <a:rPr lang="en-US" altLang="zh-CN" sz="1800" dirty="0">
                <a:latin typeface="+mj-ea"/>
              </a:rPr>
              <a:t>3.4 Linux</a:t>
            </a:r>
            <a:r>
              <a:rPr lang="zh-CN" altLang="en-US" sz="1800" dirty="0">
                <a:latin typeface="+mj-ea"/>
              </a:rPr>
              <a:t>进程调度</a:t>
            </a:r>
            <a:endParaRPr lang="en-US" altLang="zh-CN" sz="1800" dirty="0">
              <a:latin typeface="+mj-ea"/>
            </a:endParaRPr>
          </a:p>
        </p:txBody>
      </p:sp>
      <p:sp>
        <p:nvSpPr>
          <p:cNvPr id="27" name="矩形 26"/>
          <p:cNvSpPr/>
          <p:nvPr/>
        </p:nvSpPr>
        <p:spPr>
          <a:xfrm>
            <a:off x="1272352" y="2978841"/>
            <a:ext cx="4109079" cy="368300"/>
          </a:xfrm>
          <a:prstGeom prst="rect">
            <a:avLst/>
          </a:prstGeom>
        </p:spPr>
        <p:txBody>
          <a:bodyPr wrap="square">
            <a:spAutoFit/>
          </a:bodyPr>
          <a:lstStyle/>
          <a:p>
            <a:r>
              <a:rPr lang="en-US" altLang="zh-CN" sz="1800" b="1" dirty="0">
                <a:solidFill>
                  <a:srgbClr val="0000FF"/>
                </a:solidFill>
                <a:latin typeface="+mj-ea"/>
              </a:rPr>
              <a:t>3.5 </a:t>
            </a:r>
            <a:r>
              <a:rPr lang="zh-CN" altLang="en-US" sz="1800" b="1" dirty="0">
                <a:solidFill>
                  <a:srgbClr val="0000FF"/>
                </a:solidFill>
                <a:latin typeface="+mj-ea"/>
              </a:rPr>
              <a:t>死锁概述</a:t>
            </a:r>
          </a:p>
        </p:txBody>
      </p:sp>
      <p:sp>
        <p:nvSpPr>
          <p:cNvPr id="28" name="矩形 27"/>
          <p:cNvSpPr/>
          <p:nvPr/>
        </p:nvSpPr>
        <p:spPr>
          <a:xfrm>
            <a:off x="1272351" y="3443185"/>
            <a:ext cx="2761613" cy="368300"/>
          </a:xfrm>
          <a:prstGeom prst="rect">
            <a:avLst/>
          </a:prstGeom>
        </p:spPr>
        <p:txBody>
          <a:bodyPr wrap="square">
            <a:spAutoFit/>
          </a:bodyPr>
          <a:lstStyle/>
          <a:p>
            <a:r>
              <a:rPr lang="en-US" altLang="zh-CN" sz="1800" dirty="0">
                <a:latin typeface="+mj-ea"/>
              </a:rPr>
              <a:t>3.6 </a:t>
            </a:r>
            <a:r>
              <a:rPr lang="zh-CN" altLang="en-US" sz="1800" dirty="0">
                <a:latin typeface="+mj-ea"/>
              </a:rPr>
              <a:t>预防死锁</a:t>
            </a:r>
          </a:p>
        </p:txBody>
      </p:sp>
      <p:sp>
        <p:nvSpPr>
          <p:cNvPr id="29" name="矩形 28"/>
          <p:cNvSpPr/>
          <p:nvPr/>
        </p:nvSpPr>
        <p:spPr>
          <a:xfrm>
            <a:off x="1272352" y="3907529"/>
            <a:ext cx="2149650" cy="368300"/>
          </a:xfrm>
          <a:prstGeom prst="rect">
            <a:avLst/>
          </a:prstGeom>
        </p:spPr>
        <p:txBody>
          <a:bodyPr wrap="square">
            <a:spAutoFit/>
          </a:bodyPr>
          <a:lstStyle/>
          <a:p>
            <a:r>
              <a:rPr lang="en-US" altLang="zh-CN" sz="1800" dirty="0">
                <a:latin typeface="+mj-ea"/>
              </a:rPr>
              <a:t>3.7 </a:t>
            </a:r>
            <a:r>
              <a:rPr lang="zh-CN" altLang="en-US" sz="1800" dirty="0">
                <a:latin typeface="+mj-ea"/>
              </a:rPr>
              <a:t>避免死锁</a:t>
            </a:r>
          </a:p>
        </p:txBody>
      </p:sp>
      <p:sp>
        <p:nvSpPr>
          <p:cNvPr id="3" name="矩形 2"/>
          <p:cNvSpPr/>
          <p:nvPr/>
        </p:nvSpPr>
        <p:spPr>
          <a:xfrm>
            <a:off x="4849495" y="1790065"/>
            <a:ext cx="3969385" cy="506730"/>
          </a:xfrm>
          <a:prstGeom prst="rect">
            <a:avLst/>
          </a:prstGeom>
        </p:spPr>
        <p:txBody>
          <a:bodyPr wrap="square">
            <a:spAutoFit/>
          </a:bodyPr>
          <a:lstStyle/>
          <a:p>
            <a:r>
              <a:rPr lang="zh-CN" altLang="en-US" sz="2700" dirty="0">
                <a:solidFill>
                  <a:srgbClr val="000000"/>
                </a:solidFill>
              </a:rPr>
              <a:t>第</a:t>
            </a:r>
            <a:r>
              <a:rPr lang="en-US" altLang="zh-CN" sz="2700" dirty="0">
                <a:solidFill>
                  <a:srgbClr val="000000"/>
                </a:solidFill>
              </a:rPr>
              <a:t>3</a:t>
            </a:r>
            <a:r>
              <a:rPr lang="zh-CN" altLang="en-US" sz="2700" dirty="0">
                <a:solidFill>
                  <a:srgbClr val="000000"/>
                </a:solidFill>
              </a:rPr>
              <a:t>章 处理机调度与死锁</a:t>
            </a:r>
            <a:endParaRPr lang="zh-CN" altLang="en-US" sz="2700" dirty="0"/>
          </a:p>
        </p:txBody>
      </p:sp>
      <p:cxnSp>
        <p:nvCxnSpPr>
          <p:cNvPr id="5" name="直接连接符 4"/>
          <p:cNvCxnSpPr/>
          <p:nvPr/>
        </p:nvCxnSpPr>
        <p:spPr>
          <a:xfrm>
            <a:off x="4980373" y="2392853"/>
            <a:ext cx="367996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4" y="4781282"/>
            <a:ext cx="9151145" cy="3622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任意多边形: 形状 25"/>
          <p:cNvSpPr/>
          <p:nvPr/>
        </p:nvSpPr>
        <p:spPr bwMode="auto">
          <a:xfrm>
            <a:off x="-7144" y="189555"/>
            <a:ext cx="9151144" cy="846542"/>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68580" tIns="34290" rIns="68580" bIns="34290" numCol="1" anchor="t" anchorCtr="0" compatLnSpc="1">
            <a:noAutofit/>
          </a:bodyPr>
          <a:lstStyle/>
          <a:p>
            <a:endParaRPr lang="zh-CN" altLang="en-US" sz="100">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3356" y="196107"/>
            <a:ext cx="395288" cy="395288"/>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079421"/>
            <a:ext cx="395288" cy="395288"/>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1518276"/>
            <a:ext cx="395288" cy="395288"/>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009878"/>
            <a:ext cx="395288" cy="395288"/>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473733"/>
            <a:ext cx="395288" cy="395288"/>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2943293"/>
            <a:ext cx="395288" cy="395288"/>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421577"/>
            <a:ext cx="395288" cy="395288"/>
          </a:xfrm>
          <a:prstGeom prst="rect">
            <a:avLst/>
          </a:prstGeom>
          <a:ln>
            <a:noFill/>
          </a:ln>
          <a:effectLst>
            <a:softEdge rad="0"/>
          </a:effectLst>
        </p:spPr>
      </p:pic>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4" y="3872115"/>
            <a:ext cx="395288" cy="395288"/>
          </a:xfrm>
          <a:prstGeom prst="rect">
            <a:avLst/>
          </a:prstGeom>
          <a:ln>
            <a:noFill/>
          </a:ln>
          <a:effectLst>
            <a:softEdge rad="0"/>
          </a:effectLst>
        </p:spPr>
      </p:pic>
      <p:sp>
        <p:nvSpPr>
          <p:cNvPr id="33" name="矩形 32"/>
          <p:cNvSpPr/>
          <p:nvPr/>
        </p:nvSpPr>
        <p:spPr>
          <a:xfrm>
            <a:off x="1272351" y="4397435"/>
            <a:ext cx="3164355" cy="368300"/>
          </a:xfrm>
          <a:prstGeom prst="rect">
            <a:avLst/>
          </a:prstGeom>
        </p:spPr>
        <p:txBody>
          <a:bodyPr wrap="square">
            <a:spAutoFit/>
          </a:bodyPr>
          <a:lstStyle/>
          <a:p>
            <a:r>
              <a:rPr lang="en-US" altLang="zh-CN" sz="1800" dirty="0">
                <a:latin typeface="+mj-ea"/>
              </a:rPr>
              <a:t>3.8 </a:t>
            </a:r>
            <a:r>
              <a:rPr lang="zh-CN" altLang="en-US" sz="1800" dirty="0">
                <a:latin typeface="+mj-ea"/>
              </a:rPr>
              <a:t>死锁的检测与解除</a:t>
            </a: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77063" y="4362021"/>
            <a:ext cx="395288" cy="395288"/>
          </a:xfrm>
          <a:prstGeom prst="rect">
            <a:avLst/>
          </a:prstGeom>
          <a:ln>
            <a:noFill/>
          </a:ln>
          <a:effectLst>
            <a:softEdge rad="0"/>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2"/>
          <p:cNvSpPr>
            <a:spLocks noGrp="1"/>
          </p:cNvSpPr>
          <p:nvPr>
            <p:ph type="pic" sz="quarter" idx="13"/>
          </p:nvPr>
        </p:nvSpPr>
        <p:spPr/>
      </p:sp>
      <p:sp>
        <p:nvSpPr>
          <p:cNvPr id="4" name="图片占位符 3"/>
          <p:cNvSpPr>
            <a:spLocks noGrp="1"/>
          </p:cNvSpPr>
          <p:nvPr>
            <p:ph type="pic" sz="quarter" idx="14"/>
          </p:nvPr>
        </p:nvSpPr>
        <p:spPr/>
      </p:sp>
      <p:sp>
        <p:nvSpPr>
          <p:cNvPr id="5" name="标题 4"/>
          <p:cNvSpPr>
            <a:spLocks noGrp="1"/>
          </p:cNvSpPr>
          <p:nvPr>
            <p:ph type="title"/>
          </p:nvPr>
        </p:nvSpPr>
        <p:spPr/>
        <p:txBody>
          <a:bodyPr/>
          <a:lstStyle/>
          <a:p>
            <a:pPr algn="l" defTabSz="914400">
              <a:lnSpc>
                <a:spcPct val="100000"/>
              </a:lnSpc>
              <a:buClrTx/>
              <a:buSzTx/>
              <a:buFontTx/>
            </a:pPr>
            <a:r>
              <a:rPr lang="zh-CN" altLang="en-US" sz="2000" noProof="0" dirty="0">
                <a:solidFill>
                  <a:schemeClr val="bg1">
                    <a:lumMod val="50000"/>
                  </a:schemeClr>
                </a:solidFill>
                <a:cs typeface="+mn-cs"/>
              </a:rPr>
              <a:t>总览</a:t>
            </a:r>
          </a:p>
        </p:txBody>
      </p:sp>
      <p:pic>
        <p:nvPicPr>
          <p:cNvPr id="6" name="图片占位符 5"/>
          <p:cNvPicPr>
            <a:picLocks noGrp="1" noChangeAspect="1"/>
          </p:cNvPicPr>
          <p:nvPr>
            <p:ph type="pic" sz="quarter" idx="12"/>
          </p:nvPr>
        </p:nvPicPr>
        <p:blipFill>
          <a:blip r:embed="rId2"/>
          <a:stretch>
            <a:fillRect/>
          </a:stretch>
        </p:blipFill>
        <p:spPr>
          <a:xfrm>
            <a:off x="762000" y="1276350"/>
            <a:ext cx="7392670" cy="299593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c27fc842-4b7c-4a90-9a50-9f9d65e76fa6"/>
  <p:tag name="COMMONDATA" val="eyJoZGlkIjoiY2E4MjFiNDcwZWU2NGM3MWYzMTk0ODg2YzgxY2ZiNm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eba5d091-aed1-413c-860d-d6da16deeb5d}"/>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38a65734-50ed-41df-88af-5e7cdf4ed65c}"/>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eba5d091-aed1-413c-860d-d6da16deeb5d}"/>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38a65734-50ed-41df-88af-5e7cdf4ed65c}"/>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19e2d2aa-4236-413a-ac1e-92f481f6c262}"/>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d2086e0a-7faf-4849-bea4-bcb051b99cf9}"/>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0,&quot;width&quot;:6147}"/>
</p:tagLst>
</file>

<file path=ppt/tags/tag11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33657dfc-4104-4db2-8365-58a30e54d2f5}"/>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e3bef391-6b8a-4a95-ad3d-cfdf4075117c}"/>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2ee23a81-0a81-4935-bf92-6d1d75259419}"/>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ba879f8f-4d99-4903-9d99-96a2c2e4441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e41e7618-3f3e-46c4-8b35-f5fd8e99224f}"/>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0d0769ec-0027-4de1-8cb5-136ffe1b28e2}"/>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e41e7618-3f3e-46c4-8b35-f5fd8e99224f}"/>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0d0769ec-0027-4de1-8cb5-136ffe1b28e2}"/>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53b41f3e-4684-4624-b78a-fedf0cb928eb}"/>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dbabd81d-76d1-4102-8fbb-876572fa2d49}"/>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c5e90f73-b671-405f-b746-53d02da9c335}"/>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90859e8e-7b63-4212-8de7-acd0a41b5641}"/>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ISLIDE.DIAGRAM" val="272399"/>
</p:tagLst>
</file>

<file path=ppt/tags/tag15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9.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42,&quot;width&quot;:11560}"/>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bc55a266-9c24-4135-9a83-cc7cb74c5694}"/>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UNIT_TABLE_BEAUTIFY" val="smartTable{bc55a266-9c24-4135-9a83-cc7cb74c5694}"/>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ISLIDE.DIAGRAM" val="272399"/>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bc55a266-9c24-4135-9a83-cc7cb74c5694}"/>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TABLE_BEAUTIFY" val="smartTable{bc55a266-9c24-4135-9a83-cc7cb74c5694}"/>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TABLE_BEAUTIFY" val="smartTable{bc55a266-9c24-4135-9a83-cc7cb74c5694}"/>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UNIT_TABLE_BEAUTIFY" val="smartTable{bc55a266-9c24-4135-9a83-cc7cb74c5694}"/>
</p:tagLst>
</file>

<file path=ppt/tags/tag39.xml><?xml version="1.0" encoding="utf-8"?>
<p:tagLst xmlns:a="http://schemas.openxmlformats.org/drawingml/2006/main" xmlns:r="http://schemas.openxmlformats.org/officeDocument/2006/relationships" xmlns:p="http://schemas.openxmlformats.org/presentationml/2006/main">
  <p:tag name="KSO_WM_UNIT_TABLE_BEAUTIFY" val="smartTable{bc55a266-9c24-4135-9a83-cc7cb74c5694}"/>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34,&quot;width&quot;:10947}"/>
</p:tagLst>
</file>

<file path=ppt/tags/tag42.xml><?xml version="1.0" encoding="utf-8"?>
<p:tagLst xmlns:a="http://schemas.openxmlformats.org/drawingml/2006/main" xmlns:r="http://schemas.openxmlformats.org/officeDocument/2006/relationships" xmlns:p="http://schemas.openxmlformats.org/presentationml/2006/main">
  <p:tag name="KSO_WM_UNIT_TABLE_BEAUTIFY" val="smartTable{bc55a266-9c24-4135-9a83-cc7cb74c5694}"/>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UNIT_TABLE_BEAUTIFY" val="smartTable{8f24589e-c674-4888-bdcf-e9ff4c2b87f5}"/>
  <p:tag name="TABLE_ENDDRAG_ORIGIN_RECT" val="373*125"/>
  <p:tag name="TABLE_ENDDRAG_RECT" val="318*277*373*125"/>
</p:tagLst>
</file>

<file path=ppt/tags/tag46.xml><?xml version="1.0" encoding="utf-8"?>
<p:tagLst xmlns:a="http://schemas.openxmlformats.org/drawingml/2006/main" xmlns:r="http://schemas.openxmlformats.org/officeDocument/2006/relationships" xmlns:p="http://schemas.openxmlformats.org/presentationml/2006/main">
  <p:tag name="KSO_WM_UNIT_TABLE_BEAUTIFY" val="smartTable{d9533b39-db73-4afc-adf7-18e916bea6d5}"/>
</p:tagLst>
</file>

<file path=ppt/tags/tag47.xml><?xml version="1.0" encoding="utf-8"?>
<p:tagLst xmlns:a="http://schemas.openxmlformats.org/drawingml/2006/main" xmlns:r="http://schemas.openxmlformats.org/officeDocument/2006/relationships" xmlns:p="http://schemas.openxmlformats.org/presentationml/2006/main">
  <p:tag name="KSO_WM_UNIT_TABLE_BEAUTIFY" val="smartTable{bc55a266-9c24-4135-9a83-cc7cb74c5694}"/>
</p:tagLst>
</file>

<file path=ppt/tags/tag48.xml><?xml version="1.0" encoding="utf-8"?>
<p:tagLst xmlns:a="http://schemas.openxmlformats.org/drawingml/2006/main" xmlns:r="http://schemas.openxmlformats.org/officeDocument/2006/relationships" xmlns:p="http://schemas.openxmlformats.org/presentationml/2006/main">
  <p:tag name="KSO_WM_UNIT_TABLE_BEAUTIFY" val="smartTable{bc55a266-9c24-4135-9a83-cc7cb74c5694}"/>
</p:tagLst>
</file>

<file path=ppt/tags/tag49.xml><?xml version="1.0" encoding="utf-8"?>
<p:tagLst xmlns:a="http://schemas.openxmlformats.org/drawingml/2006/main" xmlns:r="http://schemas.openxmlformats.org/officeDocument/2006/relationships" xmlns:p="http://schemas.openxmlformats.org/presentationml/2006/main">
  <p:tag name="KSO_WM_UNIT_TABLE_BEAUTIFY" val="smartTable{d9533b39-db73-4afc-adf7-18e916bea6d5}"/>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f45ab7db-059a-40c7-9dfe-fe6a0b2583fb}"/>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49c9f30e-93e6-4f47-b698-1717a661549e}"/>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f45ab7db-059a-40c7-9dfe-fe6a0b2583fb}"/>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WM_BEAUTIFY_SHAPE_IDENTITY" val="{49c9f30e-93e6-4f47-b698-1717a661549e}"/>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3.xml><?xml version="1.0" encoding="utf-8"?>
<p:tagLst xmlns:a="http://schemas.openxmlformats.org/drawingml/2006/main" xmlns:r="http://schemas.openxmlformats.org/officeDocument/2006/relationships" xmlns:p="http://schemas.openxmlformats.org/presentationml/2006/main">
  <p:tag name="KSO_WM_UNIT_TABLE_BEAUTIFY" val="smartTable{7c721b77-81d7-47cc-be3d-ed74b9823864}"/>
</p:tagLst>
</file>

<file path=ppt/tags/tag8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ISLIDE.DIAGRAM" val="21764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ISLIDE.DIAGRAM" val="217641"/>
</p:tagLst>
</file>

<file path=ppt/tags/tag9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heme/theme1.xml><?xml version="1.0" encoding="utf-8"?>
<a:theme xmlns:a="http://schemas.openxmlformats.org/drawingml/2006/main" name="24-浅色-办公趣味-多彩">
  <a:themeElements>
    <a:clrScheme name="CLASSIC - Standart Office">
      <a:dk1>
        <a:srgbClr val="44546A"/>
      </a:dk1>
      <a:lt1>
        <a:sysClr val="window" lastClr="FFFFFF"/>
      </a:lt1>
      <a:dk2>
        <a:srgbClr val="8496B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微软雅黑"/>
        <a:ea typeface="微软雅黑"/>
        <a:cs typeface=""/>
      </a:majorFont>
      <a:minorFont>
        <a:latin typeface="微软雅黑"/>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00B0F0"/>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3429</TotalTime>
  <Words>12890</Words>
  <Application>Microsoft Office PowerPoint</Application>
  <PresentationFormat>全屏显示(16:9)</PresentationFormat>
  <Paragraphs>2137</Paragraphs>
  <Slides>153</Slides>
  <Notes>31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153</vt:i4>
      </vt:variant>
    </vt:vector>
  </HeadingPairs>
  <TitlesOfParts>
    <vt:vector size="171" baseType="lpstr">
      <vt:lpstr>FZSSJW--GB1-0</vt:lpstr>
      <vt:lpstr>Monotype Sorts</vt:lpstr>
      <vt:lpstr>等线</vt:lpstr>
      <vt:lpstr>汉仪旗黑-85S</vt:lpstr>
      <vt:lpstr>华文楷体</vt:lpstr>
      <vt:lpstr>宋体</vt:lpstr>
      <vt:lpstr>微软雅黑</vt:lpstr>
      <vt:lpstr>微软雅黑 (正文)</vt:lpstr>
      <vt:lpstr>Arial</vt:lpstr>
      <vt:lpstr>Calibri</vt:lpstr>
      <vt:lpstr>Cambria Math</vt:lpstr>
      <vt:lpstr>Helvetica</vt:lpstr>
      <vt:lpstr>Impact</vt:lpstr>
      <vt:lpstr>Times New Roman</vt:lpstr>
      <vt:lpstr>Wingdings</vt:lpstr>
      <vt:lpstr>Wingdings 2</vt:lpstr>
      <vt:lpstr>24-浅色-办公趣味-多彩</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非抢占式</vt:lpstr>
      <vt:lpstr>抢占式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2. 系统处理能力强 　　在实时系统中，若处理机的处理能力不够强，则有可能因处理机忙不过，而致使某些实时任务不能得到及时处理，从而导致发生难以预料的后果。     假定系统中有m个周期性的硬实时任务HRT，它们的处理时间可表示为Ci，周期时间表示为Pi，则在单处理机情况下，必须满足下面的限制条件系统才是可调度的：</vt:lpstr>
      <vt:lpstr>　　2. 系统处理能力强 　　</vt:lpstr>
      <vt:lpstr>　3. 采用抢占式调度机制 　　在含有HRT任务的实时系统中，广泛采用抢占机制。这样便可满足HRT任务对截止时间的要求        抢占式调度机制比较复杂        小型实时系统也可以采用非抢占式调度算法，条件：               1. 任务尽量小               2. 及时阻塞自己，释放CPU      </vt:lpstr>
      <vt:lpstr>    4. 具有快速切换机制 　　实时操作系统RTOS中，为保证硬实时任务能及时运行，需要能进行任务的快速切换。该机制应具有如下两方面的能力： 　　(1) 对紧迫外部事件中断的快速响应能力：中断及时响应，处理时间短 　　(2) 快速的任务分派能力：每个运行单位尽量小，减少任务切换时间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各种调度算法的学习思路</vt:lpstr>
      <vt:lpstr>PowerPoint 演示文稿</vt:lpstr>
      <vt:lpstr>总览</vt:lpstr>
      <vt:lpstr>PowerPoint 演示文稿</vt:lpstr>
      <vt:lpstr>PowerPoint 演示文稿</vt:lpstr>
      <vt:lpstr>死锁概述-资源分配图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 避免死锁 　　  </vt:lpstr>
      <vt:lpstr>系统安全状态  1. 安全状态相关概念 ①把系统的状态分为安全状态和不安全状态 假设你是一位成功的银行家，手里掌握着100个亿的资金... 有三个企业想找你贷款，分别是企业B、企业A、企业T，为描述方便，简BAT。 B表示：“大哥，我最多会跟你借70亿...” A表示：“大哥，我最多会跟你借40亿. T表示：“大哥，我最多会跟你借50亿...”          　　 　　 </vt:lpstr>
      <vt:lpstr>系统安全状态  1. 安全状态相关概念                 　　 </vt:lpstr>
      <vt:lpstr>2. 安全状态举例 </vt:lpstr>
      <vt:lpstr>2. 不安全状态举例 系统中有三个进程，12台磁带机。进程对磁带机的需求如下表。假设T0时刻，进程P1、P2和P3已分别获得5台、2台和2台磁带机，尚有3台空闲未分配：</vt:lpstr>
      <vt:lpstr> 利用银行家算法避免死锁     </vt:lpstr>
      <vt:lpstr>　　1. 银行家算法中的数据结构 　　  在系统中四个数据结构，用来描述系统中资源和进程对资源的最大需求等信息。 　　</vt:lpstr>
      <vt:lpstr>1. 银行家算法中的数据结构 在系统中四个数据结构，用来描述系统中资源和进程对资源的最大需求等信息。 　　</vt:lpstr>
      <vt:lpstr>2. 银行家算法 设Request i是进程Pi的请求向量，Request i[j]=K，表示进程Pi需要K个Rj类型的资源。 当Pi发出资源请求后，用银行家算法预判本次分配是否会导致系统进入不安全状态： (1) 如果Request i[j]≤Need[i,j]，便转向步骤(2)；                  检查进程请求超出了其声明的最大值，如果超出，报错 (2) 如果Request i[j]≤Available[j]，便转向步骤(3)；                   可用是否满足需求？是-&gt;(3)；否，表示尚无足够资源，Pi须等待。 (3) 系统试着把资源分配给进程Pi，并修改下面数据结构中的数值做预判：       Available[j] = Available[j] - Request i[j]; 　  Allocation[i,j] = Allocation[i,j] + Request i[j];   　Need[i,j] = Need[i,j] - Request i[j]; (4) 系统执行安全性算法，检查此次资源分配后系统是否处于安全状态。     如果系统安全  将资源分配给 Pi.      如果系统不安全  Pi 必须等待，恢复原有的资源分配状态</vt:lpstr>
      <vt:lpstr>3. 安全性算法 (1) 设置两个向量： ① 工作向量Work：系统可以提供给进程的资源数目，含有m个元素，初始化Work = Available ② 完成向量Finish：判断系统是否有足够的资源分配给进程，使其运行完成。初始化Finish[i] = false；有足够资源时，Finish[i] = true </vt:lpstr>
      <vt:lpstr> 总结 </vt:lpstr>
      <vt:lpstr>PowerPoint 演示文稿</vt:lpstr>
      <vt:lpstr>PowerPoint 演示文稿</vt:lpstr>
      <vt:lpstr>PowerPoint 演示文稿</vt:lpstr>
      <vt:lpstr>PowerPoint 演示文稿</vt:lpstr>
      <vt:lpstr>4. 银行家算法之例-eg2 系统中有五个进程{P0, P1, P2, P3, P4}，三类资源{A, B, C}，各种资源的数量分别为10、5、7</vt:lpstr>
      <vt:lpstr>PowerPoint 演示文稿</vt:lpstr>
      <vt:lpstr>(2) P1发出请求向量Request1(1, 0, 2) 解：第一步：系统检查　　 ① Request1(1, 0, 2)≤Need1(1, 2, 2)； ② Request1(1, 0, 2)≤Available1(3, 3, 2)； ③ 系统先尝试为P1分配资源，修改Available，Allocation和Need向量 第二步：画出新资源分配表 第三步：安全性分析</vt:lpstr>
      <vt:lpstr>(3) P4发出请求向量Request4(3，3，0)，系统进行检查： ① Request4(3，3，0)≤Need4(4，3，1)； ② Request4(3，3，0)＞Available(2，3，0)，让P4等待。 (4) P0发出请求向量Request0(0，2，0)，系统进行检查： ① Request0(0，2，0)≤Need0(7，4，3)； ② Request0(0，2，0)≤Available(2，3，0)； ③ 系统暂时先假定可为P0分配资源，并修改有关数据，进行安全性检查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木一一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操作系统原理</dc:title>
  <dc:creator>Mr.Jia</dc:creator>
  <cp:keywords>Mr.Jia</cp:keywords>
  <cp:lastModifiedBy>110228444@qq.com</cp:lastModifiedBy>
  <cp:revision>580</cp:revision>
  <dcterms:created xsi:type="dcterms:W3CDTF">2015-07-29T09:05:00Z</dcterms:created>
  <dcterms:modified xsi:type="dcterms:W3CDTF">2025-03-27T02:27:04Z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FF6ECBB5099D46D78A1B7012450C2011</vt:lpwstr>
  </property>
  <property fmtid="{D5CDD505-2E9C-101B-9397-08002B2CF9AE}" pid="3" name="KSOProductBuildVer">
    <vt:lpwstr>2052-12.1.0.16388</vt:lpwstr>
  </property>
</Properties>
</file>